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7"/>
  </p:notesMasterIdLst>
  <p:sldIdLst>
    <p:sldId id="257" r:id="rId2"/>
    <p:sldId id="258" r:id="rId3"/>
    <p:sldId id="367" r:id="rId4"/>
    <p:sldId id="368" r:id="rId5"/>
    <p:sldId id="369" r:id="rId6"/>
    <p:sldId id="370" r:id="rId7"/>
    <p:sldId id="371" r:id="rId8"/>
    <p:sldId id="372" r:id="rId9"/>
    <p:sldId id="373" r:id="rId10"/>
    <p:sldId id="376" r:id="rId11"/>
    <p:sldId id="377"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39" r:id="rId93"/>
    <p:sldId id="340" r:id="rId94"/>
    <p:sldId id="341" r:id="rId95"/>
    <p:sldId id="342" r:id="rId96"/>
    <p:sldId id="343" r:id="rId97"/>
    <p:sldId id="344" r:id="rId98"/>
    <p:sldId id="345" r:id="rId99"/>
    <p:sldId id="346" r:id="rId100"/>
    <p:sldId id="347" r:id="rId101"/>
    <p:sldId id="348" r:id="rId102"/>
    <p:sldId id="349" r:id="rId103"/>
    <p:sldId id="350" r:id="rId104"/>
    <p:sldId id="351" r:id="rId105"/>
    <p:sldId id="352" r:id="rId106"/>
    <p:sldId id="353" r:id="rId107"/>
    <p:sldId id="354" r:id="rId108"/>
    <p:sldId id="355" r:id="rId109"/>
    <p:sldId id="356" r:id="rId110"/>
    <p:sldId id="357" r:id="rId111"/>
    <p:sldId id="358" r:id="rId112"/>
    <p:sldId id="378" r:id="rId113"/>
    <p:sldId id="379" r:id="rId114"/>
    <p:sldId id="380" r:id="rId115"/>
    <p:sldId id="381" r:id="rId116"/>
    <p:sldId id="382" r:id="rId117"/>
    <p:sldId id="383" r:id="rId118"/>
    <p:sldId id="359" r:id="rId119"/>
    <p:sldId id="360" r:id="rId120"/>
    <p:sldId id="361" r:id="rId121"/>
    <p:sldId id="362" r:id="rId122"/>
    <p:sldId id="363" r:id="rId123"/>
    <p:sldId id="364" r:id="rId124"/>
    <p:sldId id="365" r:id="rId125"/>
    <p:sldId id="366" r:id="rId1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06BE9-D9A8-42B4-9F68-E7C070913FFA}" type="datetimeFigureOut">
              <a:rPr lang="en-IN" smtClean="0"/>
              <a:t>17-11-2015</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4B708-B1ED-43F7-9E12-001A7CC2A56D}" type="slidenum">
              <a:rPr lang="en-IN" smtClean="0"/>
              <a:t>‹#›</a:t>
            </a:fld>
            <a:endParaRPr lang="en-IN"/>
          </a:p>
        </p:txBody>
      </p:sp>
    </p:spTree>
    <p:extLst>
      <p:ext uri="{BB962C8B-B14F-4D97-AF65-F5344CB8AC3E}">
        <p14:creationId xmlns:p14="http://schemas.microsoft.com/office/powerpoint/2010/main" val="272239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a:t>
            </a:fld>
            <a:endParaRPr lang="en-IN"/>
          </a:p>
        </p:txBody>
      </p:sp>
    </p:spTree>
    <p:extLst>
      <p:ext uri="{BB962C8B-B14F-4D97-AF65-F5344CB8AC3E}">
        <p14:creationId xmlns:p14="http://schemas.microsoft.com/office/powerpoint/2010/main" val="736171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Documents Establishing the Qualifications of the Bidder</a:t>
            </a:r>
          </a:p>
          <a:p>
            <a:r>
              <a:rPr lang="en-US" b="1" dirty="0" smtClean="0"/>
              <a:t>19.1 </a:t>
            </a:r>
            <a:r>
              <a:rPr lang="en-US" dirty="0" smtClean="0"/>
              <a:t>The documentary evidence of the Bidder’s qualifications to perform the contract if its bid is accepted shall establish to the Purchaser’s satisfaction: </a:t>
            </a:r>
            <a:endParaRPr lang="en-IN" dirty="0" smtClean="0"/>
          </a:p>
          <a:p>
            <a:pPr marL="232943" indent="-232943">
              <a:buAutoNum type="alphaLcParenBoth"/>
            </a:pPr>
            <a:r>
              <a:rPr lang="en-US" dirty="0" smtClean="0"/>
              <a:t>that, if </a:t>
            </a:r>
            <a:r>
              <a:rPr lang="en-US" b="1" dirty="0" smtClean="0"/>
              <a:t>required in the</a:t>
            </a:r>
            <a:r>
              <a:rPr lang="en-US" dirty="0" smtClean="0"/>
              <a:t> </a:t>
            </a:r>
            <a:r>
              <a:rPr lang="en-US" b="1" dirty="0" smtClean="0"/>
              <a:t>BDS,</a:t>
            </a:r>
            <a:r>
              <a:rPr lang="en-US" dirty="0" smtClean="0"/>
              <a:t> a Bidder that does not manufacture or produce the Goods it offers to supply shall submit the Manufacturer’s Authorization using the form included in Section IV, Bidding Forms to demonstrate that it has been duly authorized by the manufacturer or producer of the Goods to supply these Goods in the Purchaser’s Country; </a:t>
            </a:r>
          </a:p>
          <a:p>
            <a:pPr marL="232943" indent="-232943">
              <a:buAutoNum type="alphaLcParenBoth"/>
            </a:pPr>
            <a:r>
              <a:rPr lang="en-US" dirty="0" smtClean="0"/>
              <a:t>that, if </a:t>
            </a:r>
            <a:r>
              <a:rPr lang="en-US" b="1" dirty="0" smtClean="0"/>
              <a:t>required in the</a:t>
            </a:r>
            <a:r>
              <a:rPr lang="en-US" dirty="0" smtClean="0"/>
              <a:t> </a:t>
            </a:r>
            <a:r>
              <a:rPr lang="en-US" b="1" dirty="0" smtClean="0"/>
              <a:t>BDS,</a:t>
            </a:r>
            <a:r>
              <a:rPr lang="en-US" dirty="0" smtClean="0"/>
              <a:t> in case of a Bidder not doing business within the Purchaser’s Country, the Bidder is or will be (if awarded the contract) represented by an Agent in the country equipped and able to carry out the Supplier’s maintenance, repair and spare parts-stocking obligations prescribed in the Conditions of Contract and/or Technical Specifications; and </a:t>
            </a:r>
          </a:p>
          <a:p>
            <a:pPr marL="232943" indent="-232943">
              <a:buAutoNum type="alphaLcParenBoth"/>
            </a:pPr>
            <a:r>
              <a:rPr lang="en-US" dirty="0" smtClean="0"/>
              <a:t>that the Bidder meets each of the qualification criterion specified in Section III, Evaluation and Qualification Criteria.</a:t>
            </a:r>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24</a:t>
            </a:fld>
            <a:endParaRPr lang="en-IN"/>
          </a:p>
        </p:txBody>
      </p:sp>
    </p:spTree>
    <p:extLst>
      <p:ext uri="{BB962C8B-B14F-4D97-AF65-F5344CB8AC3E}">
        <p14:creationId xmlns:p14="http://schemas.microsoft.com/office/powerpoint/2010/main" val="313678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Bid Security</a:t>
            </a:r>
          </a:p>
          <a:p>
            <a:endParaRPr lang="en-US" dirty="0" smtClean="0"/>
          </a:p>
          <a:p>
            <a:r>
              <a:rPr lang="en-US" dirty="0" smtClean="0"/>
              <a:t>21.1 The Bidder shall furnish as part of its bid, a Bid Security or a Bid-Securing Declaration, if required, as </a:t>
            </a:r>
            <a:r>
              <a:rPr lang="en-US" b="1" dirty="0" smtClean="0"/>
              <a:t>specified in the</a:t>
            </a:r>
            <a:r>
              <a:rPr lang="en-US" dirty="0" smtClean="0"/>
              <a:t> </a:t>
            </a:r>
            <a:r>
              <a:rPr lang="en-US" b="1" dirty="0" smtClean="0"/>
              <a:t>BDS.</a:t>
            </a:r>
          </a:p>
          <a:p>
            <a:r>
              <a:rPr lang="en-US" dirty="0" smtClean="0"/>
              <a:t>21.2 The Bid Security shall be in the amount specified in the BDS and denominated in the currency of the Purchaser’s Country or a freely convertible currency, and shall:</a:t>
            </a:r>
          </a:p>
          <a:p>
            <a:pPr marL="232943" indent="-232943">
              <a:buAutoNum type="alphaLcParenBoth"/>
            </a:pPr>
            <a:r>
              <a:rPr lang="en-US" dirty="0" smtClean="0"/>
              <a:t>at the bidder’s option, be in the form of either a letter of credit, or a bank guarantee from a banking institution, or a bond issued by a surety;</a:t>
            </a:r>
          </a:p>
          <a:p>
            <a:pPr marL="232943" indent="-232943">
              <a:buAutoNum type="alphaLcParenBoth"/>
            </a:pPr>
            <a:r>
              <a:rPr lang="en-US" dirty="0" smtClean="0"/>
              <a:t>be issued by a reputable institution selected by the bidder and located in any eligible country. If the institution issuing the bond is located outside the Purchaser’s Country, it shall have a correspondent financial institution located in the Purchaser’s Country to make it enforceable. </a:t>
            </a:r>
          </a:p>
          <a:p>
            <a:pPr marL="232943" indent="-232943">
              <a:buAutoNum type="alphaLcParenBoth"/>
            </a:pPr>
            <a:r>
              <a:rPr lang="en-US" dirty="0" smtClean="0"/>
              <a:t>be substantially in accordance with one of the forms of Bid Security  included in Section IV, Bidding Forms, or other form approved by the  Purchaser prior to bid submission;</a:t>
            </a:r>
          </a:p>
          <a:p>
            <a:pPr marL="232943" indent="-232943">
              <a:buAutoNum type="alphaLcParenBoth"/>
            </a:pPr>
            <a:r>
              <a:rPr lang="en-US" dirty="0" smtClean="0"/>
              <a:t>be payable promptly upon written demand by the Purchaser in case the conditions listed in ITB Clause 21.5 are invoked;</a:t>
            </a:r>
          </a:p>
          <a:p>
            <a:pPr marL="232943" indent="-232943">
              <a:buAutoNum type="alphaLcParenBoth"/>
            </a:pPr>
            <a:r>
              <a:rPr lang="en-US" dirty="0" smtClean="0"/>
              <a:t>be submitted in its original form; copies will not be accepted;</a:t>
            </a:r>
          </a:p>
          <a:p>
            <a:pPr marL="232943" indent="-232943">
              <a:buAutoNum type="alphaLcParenBoth"/>
            </a:pPr>
            <a:r>
              <a:rPr lang="en-US" dirty="0" smtClean="0"/>
              <a:t>remain valid for a period of 28 days beyond the  validity period of the bids, as extended, if applicable, in accordance with ITB Clause 20.2;  </a:t>
            </a:r>
            <a:endParaRPr lang="en-IN" dirty="0" smtClean="0"/>
          </a:p>
          <a:p>
            <a:endParaRPr lang="en-IN" dirty="0" smtClean="0"/>
          </a:p>
          <a:p>
            <a:r>
              <a:rPr lang="en-US" dirty="0" smtClean="0"/>
              <a:t>21.3 If a Bid Security or a Bid- Securing Declaration is required in accordance with ITB Sub-Clause 21.1, any bid not accompanied by a substantially responsive Bid Security or Bid Securing Declaration in accordance with ITB Sub-Clause 21.1, shall be rejected by the Purchaser as non-responsive.</a:t>
            </a:r>
          </a:p>
          <a:p>
            <a:r>
              <a:rPr lang="en-US" dirty="0" smtClean="0"/>
              <a:t>21.4 The Bid Security of unsuccessful Bidders shall be returned as promptly as possible upon the successful Bidder’s furnishing of the Performance Security pursuant to ITB Clause 44.</a:t>
            </a:r>
          </a:p>
          <a:p>
            <a:r>
              <a:rPr lang="en-US" dirty="0" smtClean="0"/>
              <a:t>21.5 The Bid Security may be forfeited or the Bid Securing Declaration executed:</a:t>
            </a:r>
          </a:p>
          <a:p>
            <a:pPr marL="232943" indent="-232943">
              <a:buAutoNum type="alphaLcParenBoth"/>
            </a:pPr>
            <a:r>
              <a:rPr lang="en-US" dirty="0" smtClean="0"/>
              <a:t>if a Bidder withdraws its bid during the period of bid validity specified by the Bidder on the Bid Submission Form, except as provided in ITB Sub-Clause 20.2; or </a:t>
            </a:r>
          </a:p>
          <a:p>
            <a:pPr marL="232943" indent="-232943">
              <a:buAutoNum type="alphaLcParenBoth"/>
            </a:pPr>
            <a:r>
              <a:rPr lang="en-US" dirty="0" smtClean="0"/>
              <a:t>if the successful Bidder fails to:</a:t>
            </a:r>
          </a:p>
          <a:p>
            <a:pPr marL="291179" indent="-291179">
              <a:buAutoNum type="romanLcParenBoth"/>
            </a:pPr>
            <a:r>
              <a:rPr lang="en-US" dirty="0" smtClean="0"/>
              <a:t>sign the Contract in accordance with ITB Clause 43; </a:t>
            </a:r>
          </a:p>
          <a:p>
            <a:pPr marL="291179" indent="-291179">
              <a:buAutoNum type="romanLcParenBoth"/>
            </a:pPr>
            <a:r>
              <a:rPr lang="en-US" dirty="0" smtClean="0"/>
              <a:t>furnish a Performance Security in accordance with ITB Clause 44.</a:t>
            </a:r>
          </a:p>
          <a:p>
            <a:endParaRPr lang="en-US" dirty="0" smtClean="0"/>
          </a:p>
          <a:p>
            <a:r>
              <a:rPr lang="en-US" dirty="0" smtClean="0"/>
              <a:t>21.6 The Bid Security or Bid- Securing Declaration of a JV must be in the name of the JV that submits the bid. If the JV has not been legally constituted at the time of bidding, the Bid Security or Bid-Securing Declaration shall be in the names of all future partners as named in the letter of intent mentioned in Section IV “Bidding Forms,” Bidder Information Form Item 7.</a:t>
            </a:r>
            <a:endParaRPr lang="en-IN" dirty="0" smtClean="0"/>
          </a:p>
          <a:p>
            <a:r>
              <a:rPr lang="en-US" dirty="0" smtClean="0"/>
              <a:t>21.7 If a bid security is </a:t>
            </a:r>
            <a:r>
              <a:rPr lang="en-US" b="1" dirty="0" smtClean="0"/>
              <a:t>not required in the BDS</a:t>
            </a:r>
            <a:r>
              <a:rPr lang="en-US" dirty="0" smtClean="0"/>
              <a:t>, and</a:t>
            </a:r>
          </a:p>
          <a:p>
            <a:pPr marL="232943" indent="-232943">
              <a:buAutoNum type="alphaLcParenBoth"/>
            </a:pPr>
            <a:r>
              <a:rPr lang="en-US" dirty="0" smtClean="0"/>
              <a:t>if a Bidder withdraws its bid during the period of bid validity specified by the Bidder on the Letter of Bid Form, except as provided in ITB 20.2, or </a:t>
            </a:r>
          </a:p>
          <a:p>
            <a:pPr marL="232943" indent="-232943">
              <a:buAutoNum type="alphaLcParenBoth"/>
            </a:pPr>
            <a:r>
              <a:rPr lang="en-US" dirty="0" smtClean="0"/>
              <a:t>if the successful Bidder fails to: sign the Contract in accordance with ITB 43; or furnish a performance security in accordance with ITB 44;</a:t>
            </a:r>
            <a:endParaRPr lang="en-IN" dirty="0" smtClean="0"/>
          </a:p>
          <a:p>
            <a:r>
              <a:rPr lang="en-US" dirty="0" smtClean="0"/>
              <a:t>the Borrower may, </a:t>
            </a:r>
            <a:r>
              <a:rPr lang="en-US" b="1" dirty="0" smtClean="0"/>
              <a:t>if provided for in the BDS</a:t>
            </a:r>
            <a:r>
              <a:rPr lang="en-US" dirty="0" smtClean="0"/>
              <a:t>, declare the Bidder disqualified to be awarded a contract by the Purchaser for a period of time </a:t>
            </a:r>
            <a:r>
              <a:rPr lang="en-US" b="1" dirty="0" smtClean="0"/>
              <a:t>as stated in the BDS</a:t>
            </a:r>
            <a:r>
              <a:rPr lang="en-US" dirty="0" smtClean="0"/>
              <a:t>.</a:t>
            </a:r>
            <a:endParaRPr lang="en-IN" b="1"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25</a:t>
            </a:fld>
            <a:endParaRPr lang="en-IN"/>
          </a:p>
        </p:txBody>
      </p:sp>
    </p:spTree>
    <p:extLst>
      <p:ext uri="{BB962C8B-B14F-4D97-AF65-F5344CB8AC3E}">
        <p14:creationId xmlns:p14="http://schemas.microsoft.com/office/powerpoint/2010/main" val="95931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26</a:t>
            </a:fld>
            <a:endParaRPr lang="en-IN"/>
          </a:p>
        </p:txBody>
      </p:sp>
    </p:spTree>
    <p:extLst>
      <p:ext uri="{BB962C8B-B14F-4D97-AF65-F5344CB8AC3E}">
        <p14:creationId xmlns:p14="http://schemas.microsoft.com/office/powerpoint/2010/main" val="813412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28</a:t>
            </a:fld>
            <a:endParaRPr lang="en-IN"/>
          </a:p>
        </p:txBody>
      </p:sp>
    </p:spTree>
    <p:extLst>
      <p:ext uri="{BB962C8B-B14F-4D97-AF65-F5344CB8AC3E}">
        <p14:creationId xmlns:p14="http://schemas.microsoft.com/office/powerpoint/2010/main" val="3110846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29</a:t>
            </a:fld>
            <a:endParaRPr lang="en-IN"/>
          </a:p>
        </p:txBody>
      </p:sp>
    </p:spTree>
    <p:extLst>
      <p:ext uri="{BB962C8B-B14F-4D97-AF65-F5344CB8AC3E}">
        <p14:creationId xmlns:p14="http://schemas.microsoft.com/office/powerpoint/2010/main" val="3800863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30</a:t>
            </a:fld>
            <a:endParaRPr lang="en-IN"/>
          </a:p>
        </p:txBody>
      </p:sp>
    </p:spTree>
    <p:extLst>
      <p:ext uri="{BB962C8B-B14F-4D97-AF65-F5344CB8AC3E}">
        <p14:creationId xmlns:p14="http://schemas.microsoft.com/office/powerpoint/2010/main" val="815065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r>
              <a:rPr lang="en-US" b="1" dirty="0" smtClean="0"/>
              <a:t>Responsiveness of Bids </a:t>
            </a:r>
          </a:p>
          <a:p>
            <a:pPr lvl="1"/>
            <a:r>
              <a:rPr lang="en-US" dirty="0" smtClean="0"/>
              <a:t>30.1 The Purchaser’s determination of a bid’s responsiveness is to be based on the contents of the bid itself. </a:t>
            </a:r>
            <a:endParaRPr lang="en-IN" dirty="0" smtClean="0"/>
          </a:p>
          <a:p>
            <a:pPr lvl="1"/>
            <a:endParaRPr lang="en-US" dirty="0" smtClean="0"/>
          </a:p>
          <a:p>
            <a:pPr lvl="1"/>
            <a:r>
              <a:rPr lang="en-US" dirty="0" smtClean="0"/>
              <a:t>30.2 A substantially responsive Bid is one that conforms to all the terms, conditions, and specifications of the Bidding Documents without material deviation, reservation, or omission.  A material deviation, reservation, or omission is one that:</a:t>
            </a:r>
          </a:p>
          <a:p>
            <a:pPr lvl="1"/>
            <a:r>
              <a:rPr lang="en-US" dirty="0" smtClean="0"/>
              <a:t> </a:t>
            </a:r>
          </a:p>
          <a:p>
            <a:pPr marL="698830" lvl="1" indent="-232943">
              <a:buAutoNum type="alphaLcParenBoth"/>
            </a:pPr>
            <a:r>
              <a:rPr lang="en-US" dirty="0" smtClean="0"/>
              <a:t>affects in any substantial way the scope, quality, or performance of the Goods and Related Services specified in the Contract; or </a:t>
            </a:r>
          </a:p>
          <a:p>
            <a:pPr marL="698830" lvl="1" indent="-232943">
              <a:buAutoNum type="alphaLcParenBoth"/>
            </a:pPr>
            <a:r>
              <a:rPr lang="en-US" dirty="0" smtClean="0"/>
              <a:t>limits in any substantial way, inconsistent with the Bidding Documents, the Purchaser’s rights or the Bidder’s obligations under the Contract; or </a:t>
            </a:r>
          </a:p>
          <a:p>
            <a:pPr marL="698830" lvl="1" indent="-232943">
              <a:buAutoNum type="alphaLcParenBoth"/>
            </a:pPr>
            <a:r>
              <a:rPr lang="en-US" dirty="0" smtClean="0"/>
              <a:t>if rectified would unfairly affect the competitive position of other bidders presenting substantially responsive bids. </a:t>
            </a:r>
          </a:p>
          <a:p>
            <a:pPr marL="465887" lvl="1"/>
            <a:endParaRPr lang="en-US" dirty="0" smtClean="0"/>
          </a:p>
          <a:p>
            <a:pPr marL="465887" lvl="1"/>
            <a:r>
              <a:rPr lang="en-US" dirty="0" smtClean="0"/>
              <a:t>30.3 If a bid is not substantially responsive to the Bidding Documents, it shall be rejected by the Purchaser and may not subsequently be made responsive by the Bidder by correction of the material deviation, reservation, or omission.</a:t>
            </a:r>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31</a:t>
            </a:fld>
            <a:endParaRPr lang="en-IN"/>
          </a:p>
        </p:txBody>
      </p:sp>
    </p:spTree>
    <p:extLst>
      <p:ext uri="{BB962C8B-B14F-4D97-AF65-F5344CB8AC3E}">
        <p14:creationId xmlns:p14="http://schemas.microsoft.com/office/powerpoint/2010/main" val="2757155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r>
              <a:rPr lang="en-US" b="1" dirty="0" smtClean="0"/>
              <a:t>Responsiveness of Bids </a:t>
            </a:r>
          </a:p>
          <a:p>
            <a:pPr lvl="1"/>
            <a:r>
              <a:rPr lang="en-US" dirty="0" smtClean="0"/>
              <a:t>30.1 The Purchaser’s determination of a bid’s responsiveness is to be based on the contents of the bid itself. </a:t>
            </a:r>
            <a:endParaRPr lang="en-IN" dirty="0" smtClean="0"/>
          </a:p>
          <a:p>
            <a:pPr lvl="1"/>
            <a:endParaRPr lang="en-US" dirty="0" smtClean="0"/>
          </a:p>
          <a:p>
            <a:pPr lvl="1"/>
            <a:r>
              <a:rPr lang="en-US" dirty="0" smtClean="0"/>
              <a:t>30.2 A substantially responsive Bid is one that conforms to all the terms, conditions, and specifications of the Bidding Documents without material deviation, reservation, or omission.  A material deviation, reservation, or omission is one that:</a:t>
            </a:r>
          </a:p>
          <a:p>
            <a:pPr lvl="1"/>
            <a:r>
              <a:rPr lang="en-US" dirty="0" smtClean="0"/>
              <a:t> </a:t>
            </a:r>
          </a:p>
          <a:p>
            <a:pPr marL="698830" lvl="1" indent="-232943">
              <a:buAutoNum type="alphaLcParenBoth"/>
            </a:pPr>
            <a:r>
              <a:rPr lang="en-US" dirty="0" smtClean="0"/>
              <a:t>affects in any substantial way the scope, quality, or performance of the Goods and Related Services specified in the Contract; or </a:t>
            </a:r>
          </a:p>
          <a:p>
            <a:pPr marL="698830" lvl="1" indent="-232943">
              <a:buAutoNum type="alphaLcParenBoth"/>
            </a:pPr>
            <a:r>
              <a:rPr lang="en-US" dirty="0" smtClean="0"/>
              <a:t>limits in any substantial way, inconsistent with the Bidding Documents, the Purchaser’s rights or the Bidder’s obligations under the Contract; or </a:t>
            </a:r>
          </a:p>
          <a:p>
            <a:pPr marL="698830" lvl="1" indent="-232943">
              <a:buAutoNum type="alphaLcParenBoth"/>
            </a:pPr>
            <a:r>
              <a:rPr lang="en-US" dirty="0" smtClean="0"/>
              <a:t>if rectified would unfairly affect the competitive position of other bidders presenting substantially responsive bids. </a:t>
            </a:r>
          </a:p>
          <a:p>
            <a:pPr marL="465887" lvl="1"/>
            <a:endParaRPr lang="en-US" dirty="0" smtClean="0"/>
          </a:p>
          <a:p>
            <a:pPr marL="465887" lvl="1"/>
            <a:r>
              <a:rPr lang="en-US" dirty="0" smtClean="0"/>
              <a:t>30.3 If a bid is not substantially responsive to the Bidding Documents, it shall be rejected by the Purchaser and may not subsequently be made responsive by the Bidder by correction of the material deviation, reservation, or omission.</a:t>
            </a:r>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32</a:t>
            </a:fld>
            <a:endParaRPr lang="en-IN"/>
          </a:p>
        </p:txBody>
      </p:sp>
    </p:spTree>
    <p:extLst>
      <p:ext uri="{BB962C8B-B14F-4D97-AF65-F5344CB8AC3E}">
        <p14:creationId xmlns:p14="http://schemas.microsoft.com/office/powerpoint/2010/main" val="534423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33</a:t>
            </a:fld>
            <a:endParaRPr lang="en-IN"/>
          </a:p>
        </p:txBody>
      </p:sp>
    </p:spTree>
    <p:extLst>
      <p:ext uri="{BB962C8B-B14F-4D97-AF65-F5344CB8AC3E}">
        <p14:creationId xmlns:p14="http://schemas.microsoft.com/office/powerpoint/2010/main" val="286903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34</a:t>
            </a:fld>
            <a:endParaRPr lang="en-IN"/>
          </a:p>
        </p:txBody>
      </p:sp>
    </p:spTree>
    <p:extLst>
      <p:ext uri="{BB962C8B-B14F-4D97-AF65-F5344CB8AC3E}">
        <p14:creationId xmlns:p14="http://schemas.microsoft.com/office/powerpoint/2010/main" val="246164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DA4B708-B1ED-43F7-9E12-001A7CC2A56D}" type="slidenum">
              <a:rPr lang="en-IN" smtClean="0"/>
              <a:t>15</a:t>
            </a:fld>
            <a:endParaRPr lang="en-IN"/>
          </a:p>
        </p:txBody>
      </p:sp>
    </p:spTree>
    <p:extLst>
      <p:ext uri="{BB962C8B-B14F-4D97-AF65-F5344CB8AC3E}">
        <p14:creationId xmlns:p14="http://schemas.microsoft.com/office/powerpoint/2010/main" val="3641616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35</a:t>
            </a:fld>
            <a:endParaRPr lang="en-IN"/>
          </a:p>
        </p:txBody>
      </p:sp>
    </p:spTree>
    <p:extLst>
      <p:ext uri="{BB962C8B-B14F-4D97-AF65-F5344CB8AC3E}">
        <p14:creationId xmlns:p14="http://schemas.microsoft.com/office/powerpoint/2010/main" val="764678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36</a:t>
            </a:fld>
            <a:endParaRPr lang="en-IN"/>
          </a:p>
        </p:txBody>
      </p:sp>
    </p:spTree>
    <p:extLst>
      <p:ext uri="{BB962C8B-B14F-4D97-AF65-F5344CB8AC3E}">
        <p14:creationId xmlns:p14="http://schemas.microsoft.com/office/powerpoint/2010/main" val="1980492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37</a:t>
            </a:fld>
            <a:endParaRPr lang="en-IN"/>
          </a:p>
        </p:txBody>
      </p:sp>
    </p:spTree>
    <p:extLst>
      <p:ext uri="{BB962C8B-B14F-4D97-AF65-F5344CB8AC3E}">
        <p14:creationId xmlns:p14="http://schemas.microsoft.com/office/powerpoint/2010/main" val="3547971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38</a:t>
            </a:fld>
            <a:endParaRPr lang="en-IN"/>
          </a:p>
        </p:txBody>
      </p:sp>
    </p:spTree>
    <p:extLst>
      <p:ext uri="{BB962C8B-B14F-4D97-AF65-F5344CB8AC3E}">
        <p14:creationId xmlns:p14="http://schemas.microsoft.com/office/powerpoint/2010/main" val="1164814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1"/>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39</a:t>
            </a:fld>
            <a:endParaRPr lang="en-IN"/>
          </a:p>
        </p:txBody>
      </p:sp>
    </p:spTree>
    <p:extLst>
      <p:ext uri="{BB962C8B-B14F-4D97-AF65-F5344CB8AC3E}">
        <p14:creationId xmlns:p14="http://schemas.microsoft.com/office/powerpoint/2010/main" val="4144957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45</a:t>
            </a:fld>
            <a:endParaRPr lang="en-IN"/>
          </a:p>
        </p:txBody>
      </p:sp>
    </p:spTree>
    <p:extLst>
      <p:ext uri="{BB962C8B-B14F-4D97-AF65-F5344CB8AC3E}">
        <p14:creationId xmlns:p14="http://schemas.microsoft.com/office/powerpoint/2010/main" val="2126248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55</a:t>
            </a:fld>
            <a:endParaRPr lang="en-IN"/>
          </a:p>
        </p:txBody>
      </p:sp>
    </p:spTree>
    <p:extLst>
      <p:ext uri="{BB962C8B-B14F-4D97-AF65-F5344CB8AC3E}">
        <p14:creationId xmlns:p14="http://schemas.microsoft.com/office/powerpoint/2010/main" val="2736578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57</a:t>
            </a:fld>
            <a:endParaRPr lang="en-IN"/>
          </a:p>
        </p:txBody>
      </p:sp>
    </p:spTree>
    <p:extLst>
      <p:ext uri="{BB962C8B-B14F-4D97-AF65-F5344CB8AC3E}">
        <p14:creationId xmlns:p14="http://schemas.microsoft.com/office/powerpoint/2010/main" val="1740658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DA4B708-B1ED-43F7-9E12-001A7CC2A56D}" type="slidenum">
              <a:rPr lang="en-IN" smtClean="0"/>
              <a:t>59</a:t>
            </a:fld>
            <a:endParaRPr lang="en-IN"/>
          </a:p>
        </p:txBody>
      </p:sp>
    </p:spTree>
    <p:extLst>
      <p:ext uri="{BB962C8B-B14F-4D97-AF65-F5344CB8AC3E}">
        <p14:creationId xmlns:p14="http://schemas.microsoft.com/office/powerpoint/2010/main" val="797540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60</a:t>
            </a:fld>
            <a:endParaRPr lang="en-IN"/>
          </a:p>
        </p:txBody>
      </p:sp>
    </p:spTree>
    <p:extLst>
      <p:ext uri="{BB962C8B-B14F-4D97-AF65-F5344CB8AC3E}">
        <p14:creationId xmlns:p14="http://schemas.microsoft.com/office/powerpoint/2010/main" val="765323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Eligible Bidders</a:t>
            </a:r>
          </a:p>
          <a:p>
            <a:r>
              <a:rPr lang="en-US" dirty="0" smtClean="0"/>
              <a:t>4.1 	A Bidder, and all parties constituting the Bidder, may have the nationality of any country, subject to the restrictions specified in Section V, Eligible Countries.  A Bidder shall be deemed to have the nationality of a country if the Bidder is a citizen or is constituted, incorporated, or registered and operates in conformity with the provisions of the laws of that country.  This criterion shall also apply to the determination of the nationality of proposed subcontractors or suppliers for any part of the Contract including Related Services. </a:t>
            </a:r>
            <a:endParaRPr lang="en-IN" dirty="0" smtClean="0"/>
          </a:p>
          <a:p>
            <a:endParaRPr lang="en-IN" dirty="0" smtClean="0"/>
          </a:p>
          <a:p>
            <a:r>
              <a:rPr lang="en-US" dirty="0" smtClean="0"/>
              <a:t>4.2 	A Bidder shall not have a conflict of interest.  All bidders found to have conflict of interest shall be disqualified.  Bidders may be considered to have a conflict of interest with one or more parties in this bidding process, if they: </a:t>
            </a:r>
            <a:endParaRPr lang="en-IN" dirty="0" smtClean="0"/>
          </a:p>
          <a:p>
            <a:r>
              <a:rPr lang="en-US" dirty="0" smtClean="0"/>
              <a:t>(a) are or have been associated in the past, with a firm or any of its affiliates which have been engaged by the Purchaser to provide consulting services for the preparation of the design, specifications, and other documents to be used for the procurement of the goods to be purchased under these Bidding Documents ; or </a:t>
            </a:r>
            <a:endParaRPr lang="en-IN" dirty="0" smtClean="0"/>
          </a:p>
          <a:p>
            <a:r>
              <a:rPr lang="en-US" dirty="0" smtClean="0"/>
              <a:t>(b)	submit more than one bid in this bidding process, except for alternative offers permitted under ITB Clause 13.  However, this does not limit the participation of subcontractors in more than one bid; </a:t>
            </a:r>
            <a:endParaRPr lang="en-IN" dirty="0" smtClean="0"/>
          </a:p>
          <a:p>
            <a:endParaRPr lang="en-US" dirty="0" smtClean="0"/>
          </a:p>
          <a:p>
            <a:r>
              <a:rPr lang="en-US" dirty="0" smtClean="0"/>
              <a:t>4.3-4.4 	A firm that has been sanctioned by the Bank in accordance with the above ITB Clause 3.1 (d), or in accordance with the Bank’s Guidelines on Preventing and Combating Fraud and Corruption in Projects Financed by IBRD Loans and IDA Credits and Grants, shall be ineligible to be awarded a Bank-financed contract, or benefit from a Bank-financed contract, financially or otherwise, during such period of time as the Bank shall determine. The list of debarred firms is available at the electronic address specified in the </a:t>
            </a:r>
            <a:r>
              <a:rPr lang="en-US" b="1" dirty="0" smtClean="0"/>
              <a:t>BDS.</a:t>
            </a:r>
            <a:endParaRPr lang="en-IN" dirty="0" smtClean="0"/>
          </a:p>
          <a:p>
            <a:endParaRPr lang="en-US" dirty="0" smtClean="0"/>
          </a:p>
          <a:p>
            <a:r>
              <a:rPr lang="en-US" dirty="0" smtClean="0"/>
              <a:t>4.5	Government-owned enterprises in the Borrower’s Country shall be eligible only if they can establish that they (</a:t>
            </a:r>
            <a:r>
              <a:rPr lang="en-US" dirty="0" err="1" smtClean="0"/>
              <a:t>i</a:t>
            </a:r>
            <a:r>
              <a:rPr lang="en-US" dirty="0" smtClean="0"/>
              <a:t>) are legally and financially autonomous, (ii) operate under commercial law, and (iii) are not a dependent agency of the Purchaser.</a:t>
            </a:r>
            <a:endParaRPr lang="en-IN" dirty="0" smtClean="0"/>
          </a:p>
          <a:p>
            <a:r>
              <a:rPr lang="en-US" dirty="0" smtClean="0"/>
              <a:t>4.6	Bidders shall provide such evidence of their continued eligibility satisfactory to the Purchaser, as the Purchaser shall reasonably request.</a:t>
            </a:r>
          </a:p>
          <a:p>
            <a:endParaRPr lang="en-US" dirty="0" smtClean="0"/>
          </a:p>
          <a:p>
            <a:r>
              <a:rPr lang="en-US" b="1" dirty="0" smtClean="0"/>
              <a:t>Eligible Goods and Related Services</a:t>
            </a:r>
            <a:endParaRPr lang="en-IN" b="1" dirty="0" smtClean="0"/>
          </a:p>
          <a:p>
            <a:r>
              <a:rPr lang="en-US" dirty="0" smtClean="0"/>
              <a:t>5.1 All the Goods and Related Services to be supplied under the Contract and financed by the Bank may have their origin in any country in accordance with Section V, Eligible Countries.</a:t>
            </a:r>
            <a:endParaRPr lang="en-IN" dirty="0" smtClean="0"/>
          </a:p>
          <a:p>
            <a:endParaRPr lang="en-US" dirty="0" smtClean="0"/>
          </a:p>
          <a:p>
            <a:r>
              <a:rPr lang="en-US" dirty="0" smtClean="0"/>
              <a:t>5.2 For purposes of this Clause, the term “goods” includes commodities, raw material, machinery, equipment, and industrial plants; and “related services” includes services such as insurance, installation, training, and initial maintenance.</a:t>
            </a:r>
            <a:endParaRPr lang="en-IN" dirty="0" smtClean="0"/>
          </a:p>
          <a:p>
            <a:endParaRPr lang="en-US" dirty="0" smtClean="0"/>
          </a:p>
          <a:p>
            <a:r>
              <a:rPr lang="en-US" dirty="0" smtClean="0"/>
              <a:t>5.3 The term “origin” means the country where the goods have been mined, grown, cultivated, produced, manufactured or processed; or, through manufacture, processing, or assembly, another commercially recognized article results that differs substantially in its basic characteristics from its components.</a:t>
            </a:r>
          </a:p>
          <a:p>
            <a:endParaRPr lang="en-US" dirty="0" smtClean="0"/>
          </a:p>
          <a:p>
            <a:r>
              <a:rPr lang="en-US" b="1" dirty="0" smtClean="0"/>
              <a:t>Sections of Bidding Documents</a:t>
            </a:r>
            <a:endParaRPr lang="en-IN" b="1" dirty="0" smtClean="0"/>
          </a:p>
          <a:p>
            <a:r>
              <a:rPr lang="en-US" dirty="0" smtClean="0"/>
              <a:t> 6.1 The Bidding Documents consist of Parts 1, 2, and 3, which include all the Sections indicated below, and should be read in conjunction with any Addendum issued in accordance with ITB Clause 8.</a:t>
            </a:r>
            <a:endParaRPr lang="en-IN" dirty="0" smtClean="0"/>
          </a:p>
          <a:p>
            <a:r>
              <a:rPr lang="en-US" b="1" dirty="0" smtClean="0"/>
              <a:t>PART 1    Bidding Procedures</a:t>
            </a:r>
            <a:endParaRPr lang="en-IN" dirty="0" smtClean="0"/>
          </a:p>
          <a:p>
            <a:pPr lvl="0"/>
            <a:r>
              <a:rPr lang="en-US" dirty="0" smtClean="0"/>
              <a:t>Section I. Instructions to Bidders (ITB)</a:t>
            </a:r>
            <a:endParaRPr lang="en-IN" dirty="0" smtClean="0"/>
          </a:p>
          <a:p>
            <a:pPr lvl="0"/>
            <a:r>
              <a:rPr lang="en-US" dirty="0" smtClean="0"/>
              <a:t>Section II. Bidding Data Sheet (BDS)</a:t>
            </a:r>
            <a:endParaRPr lang="en-IN" dirty="0" smtClean="0"/>
          </a:p>
          <a:p>
            <a:pPr lvl="0"/>
            <a:r>
              <a:rPr lang="en-US" dirty="0" smtClean="0"/>
              <a:t>Section III. Evaluation and Qualification Criteria</a:t>
            </a:r>
            <a:endParaRPr lang="en-IN" dirty="0" smtClean="0"/>
          </a:p>
          <a:p>
            <a:pPr lvl="0"/>
            <a:r>
              <a:rPr lang="en-US" dirty="0" smtClean="0"/>
              <a:t>Section IV. Bidding Forms</a:t>
            </a:r>
            <a:endParaRPr lang="en-IN" dirty="0" smtClean="0"/>
          </a:p>
          <a:p>
            <a:pPr lvl="0"/>
            <a:r>
              <a:rPr lang="en-US" dirty="0" smtClean="0"/>
              <a:t>Section V. Eligible Countries</a:t>
            </a:r>
            <a:endParaRPr lang="en-IN" dirty="0" smtClean="0"/>
          </a:p>
          <a:p>
            <a:r>
              <a:rPr lang="en-US" dirty="0" smtClean="0"/>
              <a:t> </a:t>
            </a:r>
            <a:endParaRPr lang="en-IN" dirty="0" smtClean="0"/>
          </a:p>
          <a:p>
            <a:r>
              <a:rPr lang="en-US" b="1" dirty="0" smtClean="0"/>
              <a:t>PART 2   Supply Requirements</a:t>
            </a:r>
            <a:endParaRPr lang="en-IN" dirty="0" smtClean="0"/>
          </a:p>
          <a:p>
            <a:pPr lvl="0"/>
            <a:r>
              <a:rPr lang="en-US" dirty="0" smtClean="0"/>
              <a:t>Section VI. Schedule of Requirements</a:t>
            </a:r>
            <a:endParaRPr lang="en-IN" dirty="0" smtClean="0"/>
          </a:p>
          <a:p>
            <a:r>
              <a:rPr lang="en-US" b="1" dirty="0" smtClean="0"/>
              <a:t>PART 3   Contract</a:t>
            </a:r>
            <a:endParaRPr lang="en-IN" dirty="0" smtClean="0"/>
          </a:p>
          <a:p>
            <a:pPr lvl="0"/>
            <a:r>
              <a:rPr lang="en-US" dirty="0" smtClean="0"/>
              <a:t>Section VII. General Conditions of Contract (GCC)</a:t>
            </a:r>
            <a:endParaRPr lang="en-IN" dirty="0" smtClean="0"/>
          </a:p>
          <a:p>
            <a:pPr lvl="0"/>
            <a:r>
              <a:rPr lang="en-US" dirty="0" smtClean="0"/>
              <a:t>Section VIII. Special Conditions of Contract (SCC)</a:t>
            </a:r>
            <a:endParaRPr lang="en-IN" dirty="0" smtClean="0"/>
          </a:p>
          <a:p>
            <a:pPr lvl="0"/>
            <a:r>
              <a:rPr lang="en-US" dirty="0" smtClean="0"/>
              <a:t>Section IX. Contract Forms </a:t>
            </a:r>
            <a:endParaRPr lang="en-IN" dirty="0" smtClean="0"/>
          </a:p>
          <a:p>
            <a:endParaRPr lang="en-US" dirty="0" smtClean="0"/>
          </a:p>
          <a:p>
            <a:r>
              <a:rPr lang="en-US" dirty="0" smtClean="0"/>
              <a:t>6.2 The Invitation for Bids issued by the Purchaser is not part of the Bidding Documents.</a:t>
            </a:r>
            <a:endParaRPr lang="en-IN" dirty="0" smtClean="0"/>
          </a:p>
          <a:p>
            <a:r>
              <a:rPr lang="en-IN" dirty="0" smtClean="0"/>
              <a:t>6.3 </a:t>
            </a:r>
            <a:r>
              <a:rPr lang="en-US" dirty="0" smtClean="0"/>
              <a:t>The Purchaser is not responsible for the completeness of the Bidding Documents and their addendum, if they were not obtained directly from the Purchaser.</a:t>
            </a:r>
          </a:p>
          <a:p>
            <a:r>
              <a:rPr lang="en-US" dirty="0" smtClean="0"/>
              <a:t>6.4 The Bidder is expected to examine all instructions, forms, terms, and specifications in the Bidding Documents.  Failure to furnish all information or documentation required by the Bidding Documents may result in the rejection of the bid.</a:t>
            </a:r>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17</a:t>
            </a:fld>
            <a:endParaRPr lang="en-IN"/>
          </a:p>
        </p:txBody>
      </p:sp>
    </p:spTree>
    <p:extLst>
      <p:ext uri="{BB962C8B-B14F-4D97-AF65-F5344CB8AC3E}">
        <p14:creationId xmlns:p14="http://schemas.microsoft.com/office/powerpoint/2010/main" val="17612447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66</a:t>
            </a:fld>
            <a:endParaRPr lang="en-IN"/>
          </a:p>
        </p:txBody>
      </p:sp>
    </p:spTree>
    <p:extLst>
      <p:ext uri="{BB962C8B-B14F-4D97-AF65-F5344CB8AC3E}">
        <p14:creationId xmlns:p14="http://schemas.microsoft.com/office/powerpoint/2010/main" val="174105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B824EDF-ABE0-444E-9A5C-C5F72DE90CDD}" type="slidenum">
              <a:rPr lang="en-IN" smtClean="0"/>
              <a:pPr/>
              <a:t>68</a:t>
            </a:fld>
            <a:endParaRPr lang="en-IN"/>
          </a:p>
        </p:txBody>
      </p:sp>
    </p:spTree>
    <p:extLst>
      <p:ext uri="{BB962C8B-B14F-4D97-AF65-F5344CB8AC3E}">
        <p14:creationId xmlns:p14="http://schemas.microsoft.com/office/powerpoint/2010/main" val="3436730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B824EDF-ABE0-444E-9A5C-C5F72DE90CDD}" type="slidenum">
              <a:rPr lang="en-IN" smtClean="0"/>
              <a:pPr/>
              <a:t>69</a:t>
            </a:fld>
            <a:endParaRPr lang="en-IN"/>
          </a:p>
        </p:txBody>
      </p:sp>
    </p:spTree>
    <p:extLst>
      <p:ext uri="{BB962C8B-B14F-4D97-AF65-F5344CB8AC3E}">
        <p14:creationId xmlns:p14="http://schemas.microsoft.com/office/powerpoint/2010/main" val="2251800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70</a:t>
            </a:fld>
            <a:endParaRPr lang="en-IN"/>
          </a:p>
        </p:txBody>
      </p:sp>
    </p:spTree>
    <p:extLst>
      <p:ext uri="{BB962C8B-B14F-4D97-AF65-F5344CB8AC3E}">
        <p14:creationId xmlns:p14="http://schemas.microsoft.com/office/powerpoint/2010/main" val="1570967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B824EDF-ABE0-444E-9A5C-C5F72DE90CDD}" type="slidenum">
              <a:rPr lang="en-IN" smtClean="0"/>
              <a:pPr/>
              <a:t>71</a:t>
            </a:fld>
            <a:endParaRPr lang="en-IN"/>
          </a:p>
        </p:txBody>
      </p:sp>
    </p:spTree>
    <p:extLst>
      <p:ext uri="{BB962C8B-B14F-4D97-AF65-F5344CB8AC3E}">
        <p14:creationId xmlns:p14="http://schemas.microsoft.com/office/powerpoint/2010/main" val="3087452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B824EDF-ABE0-444E-9A5C-C5F72DE90CDD}" type="slidenum">
              <a:rPr lang="en-IN" smtClean="0"/>
              <a:pPr/>
              <a:t>72</a:t>
            </a:fld>
            <a:endParaRPr lang="en-IN"/>
          </a:p>
        </p:txBody>
      </p:sp>
    </p:spTree>
    <p:extLst>
      <p:ext uri="{BB962C8B-B14F-4D97-AF65-F5344CB8AC3E}">
        <p14:creationId xmlns:p14="http://schemas.microsoft.com/office/powerpoint/2010/main" val="18003052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79</a:t>
            </a:fld>
            <a:endParaRPr lang="en-IN"/>
          </a:p>
        </p:txBody>
      </p:sp>
    </p:spTree>
    <p:extLst>
      <p:ext uri="{BB962C8B-B14F-4D97-AF65-F5344CB8AC3E}">
        <p14:creationId xmlns:p14="http://schemas.microsoft.com/office/powerpoint/2010/main" val="4741625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80</a:t>
            </a:fld>
            <a:endParaRPr lang="en-IN"/>
          </a:p>
        </p:txBody>
      </p:sp>
    </p:spTree>
    <p:extLst>
      <p:ext uri="{BB962C8B-B14F-4D97-AF65-F5344CB8AC3E}">
        <p14:creationId xmlns:p14="http://schemas.microsoft.com/office/powerpoint/2010/main" val="2916087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81</a:t>
            </a:fld>
            <a:endParaRPr lang="en-IN"/>
          </a:p>
        </p:txBody>
      </p:sp>
    </p:spTree>
    <p:extLst>
      <p:ext uri="{BB962C8B-B14F-4D97-AF65-F5344CB8AC3E}">
        <p14:creationId xmlns:p14="http://schemas.microsoft.com/office/powerpoint/2010/main" val="34800285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82</a:t>
            </a:fld>
            <a:endParaRPr lang="en-IN"/>
          </a:p>
        </p:txBody>
      </p:sp>
    </p:spTree>
    <p:extLst>
      <p:ext uri="{BB962C8B-B14F-4D97-AF65-F5344CB8AC3E}">
        <p14:creationId xmlns:p14="http://schemas.microsoft.com/office/powerpoint/2010/main" val="351756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Clarification of Bidding Documents</a:t>
            </a:r>
            <a:endParaRPr lang="en-IN" b="1" dirty="0" smtClean="0"/>
          </a:p>
          <a:p>
            <a:r>
              <a:rPr lang="en-IN" dirty="0" smtClean="0"/>
              <a:t>7.1 </a:t>
            </a:r>
            <a:r>
              <a:rPr lang="en-IN" b="1" dirty="0" smtClean="0"/>
              <a:t>       </a:t>
            </a:r>
            <a:r>
              <a:rPr lang="en-US" dirty="0" smtClean="0"/>
              <a:t>A prospective Bidder requiring any clarification of the Bidding Documents shall contact the Purchaser in writing at the Purchaser’s address </a:t>
            </a:r>
            <a:r>
              <a:rPr lang="en-US" b="1" dirty="0" smtClean="0"/>
              <a:t>specified in the</a:t>
            </a:r>
            <a:r>
              <a:rPr lang="en-US" dirty="0" smtClean="0"/>
              <a:t> </a:t>
            </a:r>
            <a:r>
              <a:rPr lang="en-US" b="1" dirty="0" smtClean="0"/>
              <a:t>BDS.</a:t>
            </a:r>
            <a:r>
              <a:rPr lang="en-US" dirty="0" smtClean="0"/>
              <a:t>  The Purchaser will respond in writing to any request for clarification, provided that such request is received no later than twenty-one (21) days prior to the deadline for submission of bids.  The Purchaser shall forward copies of its response to all those who have acquired the Bidding Documents directly from it, including a description of the inquiry but without identifying its source.  Should the Purchaser deem it necessary to amend the Bidding Documents as a result of a clarification, it shall do so following the procedure under ITB Clause 8 and ITB Sub-Clause 24.2. </a:t>
            </a:r>
          </a:p>
          <a:p>
            <a:endParaRPr lang="en-US" dirty="0" smtClean="0"/>
          </a:p>
          <a:p>
            <a:r>
              <a:rPr lang="en-US" b="1" dirty="0" smtClean="0"/>
              <a:t>Amendment of Bidding Documents</a:t>
            </a:r>
            <a:endParaRPr lang="en-IN" b="1" dirty="0" smtClean="0"/>
          </a:p>
          <a:p>
            <a:r>
              <a:rPr lang="en-US" dirty="0" smtClean="0"/>
              <a:t>8.1 At any time prior to the deadline for submission of bids, the Purchaser may amend the Bidding Documents by issuing addendum.</a:t>
            </a:r>
            <a:endParaRPr lang="en-IN" dirty="0" smtClean="0"/>
          </a:p>
          <a:p>
            <a:r>
              <a:rPr lang="en-US" dirty="0" smtClean="0"/>
              <a:t>8.2 Any addendum issued shall be part of the Bidding Documents and shall be communicated in writing to all who have obtained the Bidding Documents directly from the Purchaser.</a:t>
            </a:r>
            <a:endParaRPr lang="en-IN" dirty="0" smtClean="0"/>
          </a:p>
          <a:p>
            <a:r>
              <a:rPr lang="en-US" dirty="0" smtClean="0"/>
              <a:t>8.3 To give prospective Bidders reasonable time in which to take an addendum into account in preparing their bids, the Purchaser may, at its discretion, extend the deadline for the submission of bids, pursuant to ITB Sub-Clause 24.2</a:t>
            </a:r>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18</a:t>
            </a:fld>
            <a:endParaRPr lang="en-IN"/>
          </a:p>
        </p:txBody>
      </p:sp>
    </p:spTree>
    <p:extLst>
      <p:ext uri="{BB962C8B-B14F-4D97-AF65-F5344CB8AC3E}">
        <p14:creationId xmlns:p14="http://schemas.microsoft.com/office/powerpoint/2010/main" val="18795241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Force Majeure</a:t>
            </a:r>
            <a:endParaRPr lang="en-IN" sz="1200" b="1" dirty="0" smtClean="0">
              <a:solidFill>
                <a:schemeClr val="tx1"/>
              </a:solidFill>
            </a:endParaRPr>
          </a:p>
          <a:p>
            <a:endParaRPr lang="en-US" dirty="0" smtClean="0"/>
          </a:p>
          <a:p>
            <a:r>
              <a:rPr lang="en-US" sz="1200" kern="1200" dirty="0" smtClean="0">
                <a:solidFill>
                  <a:schemeClr val="tx1"/>
                </a:solidFill>
                <a:effectLst/>
                <a:latin typeface="+mn-lt"/>
                <a:ea typeface="+mn-ea"/>
                <a:cs typeface="+mn-cs"/>
              </a:rPr>
              <a:t>32.1	The Supplier shall not be liable for forfeiture of its Performance Security, liquidated damages, or termination for default if and to the extent that its delay in performance or other failure to perform its obligations under the Contract is the result of an event of Force Majeure.</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32.2	For purposes of this Clause, “Force Majeure” means an event or situation beyond the control of the Supplier that is not foreseeable, is unavoidable, and its origin is not due to negligence or lack of care on the part of the Supplier.  Such events may include, but not be limited to, acts of the Purchaser in its sovereign capacity, wars or revolutions, fires, floods, epidemics, quarantine restrictions, and freight embargoes.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32.3	If a Force Majeure situation arises, the Supplier shall promptly notify the Purchaser in writing of such condition and the cause thereof.  Unless otherwise directed by the Purchaser in writing, the Supplier shall continue to perform its obligations under the Contract as far as is reasonably practical, and shall seek all reasonable alternative means for performance not prevented by the Force Majeure event.</a:t>
            </a:r>
          </a:p>
          <a:p>
            <a:endParaRPr lang="en-US" sz="1200" kern="1200" dirty="0" smtClean="0">
              <a:solidFill>
                <a:schemeClr val="tx1"/>
              </a:solidFill>
              <a:effectLst/>
              <a:latin typeface="+mn-lt"/>
              <a:ea typeface="+mn-ea"/>
              <a:cs typeface="+mn-cs"/>
            </a:endParaRPr>
          </a:p>
          <a:p>
            <a:r>
              <a:rPr lang="en-US" sz="1200" b="1" dirty="0" smtClean="0">
                <a:solidFill>
                  <a:schemeClr val="tx1"/>
                </a:solidFill>
              </a:rPr>
              <a:t>Change Orders and Contract Amendments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33.1	The Purchaser may at any time order the Supplier through notice in accordance GCC Clause 8, to make changes within the general scope of the Contract in any one or more of the following:</a:t>
            </a:r>
            <a:endParaRPr lang="en-IN" sz="1200" kern="1200" dirty="0" smtClean="0">
              <a:solidFill>
                <a:schemeClr val="tx1"/>
              </a:solidFill>
              <a:effectLst/>
              <a:latin typeface="+mn-lt"/>
              <a:ea typeface="+mn-ea"/>
              <a:cs typeface="+mn-cs"/>
            </a:endParaRPr>
          </a:p>
          <a:p>
            <a:pPr lvl="2"/>
            <a:r>
              <a:rPr lang="en-US" sz="1200" b="1" kern="1200" dirty="0" smtClean="0">
                <a:solidFill>
                  <a:schemeClr val="tx1"/>
                </a:solidFill>
                <a:effectLst/>
                <a:latin typeface="+mn-lt"/>
                <a:ea typeface="+mn-ea"/>
                <a:cs typeface="+mn-cs"/>
              </a:rPr>
              <a:t>drawings, designs, or specifications, where Goods to be furnished under the Contract are to be specifically manufactured for the Purchaser;</a:t>
            </a:r>
            <a:endParaRPr lang="en-IN" sz="1200" b="1" kern="1200" dirty="0" smtClean="0">
              <a:solidFill>
                <a:schemeClr val="tx1"/>
              </a:solidFill>
              <a:effectLst/>
              <a:latin typeface="+mn-lt"/>
              <a:ea typeface="+mn-ea"/>
              <a:cs typeface="+mn-cs"/>
            </a:endParaRPr>
          </a:p>
          <a:p>
            <a:pPr lvl="2"/>
            <a:r>
              <a:rPr lang="en-US" sz="1200" b="1" kern="1200" dirty="0" smtClean="0">
                <a:solidFill>
                  <a:schemeClr val="tx1"/>
                </a:solidFill>
                <a:effectLst/>
                <a:latin typeface="+mn-lt"/>
                <a:ea typeface="+mn-ea"/>
                <a:cs typeface="+mn-cs"/>
              </a:rPr>
              <a:t>the method of shipment or packing;</a:t>
            </a:r>
            <a:endParaRPr lang="en-IN" sz="1200" b="1" kern="1200" dirty="0" smtClean="0">
              <a:solidFill>
                <a:schemeClr val="tx1"/>
              </a:solidFill>
              <a:effectLst/>
              <a:latin typeface="+mn-lt"/>
              <a:ea typeface="+mn-ea"/>
              <a:cs typeface="+mn-cs"/>
            </a:endParaRPr>
          </a:p>
          <a:p>
            <a:pPr lvl="2"/>
            <a:r>
              <a:rPr lang="en-US" sz="1200" b="1" kern="1200" dirty="0" smtClean="0">
                <a:solidFill>
                  <a:schemeClr val="tx1"/>
                </a:solidFill>
                <a:effectLst/>
                <a:latin typeface="+mn-lt"/>
                <a:ea typeface="+mn-ea"/>
                <a:cs typeface="+mn-cs"/>
              </a:rPr>
              <a:t>the place of delivery; and </a:t>
            </a:r>
            <a:endParaRPr lang="en-IN" sz="1200" b="1" kern="1200" dirty="0" smtClean="0">
              <a:solidFill>
                <a:schemeClr val="tx1"/>
              </a:solidFill>
              <a:effectLst/>
              <a:latin typeface="+mn-lt"/>
              <a:ea typeface="+mn-ea"/>
              <a:cs typeface="+mn-cs"/>
            </a:endParaRPr>
          </a:p>
          <a:p>
            <a:pPr lvl="2"/>
            <a:r>
              <a:rPr lang="en-US" sz="1200" b="1" kern="1200" dirty="0" smtClean="0">
                <a:solidFill>
                  <a:schemeClr val="tx1"/>
                </a:solidFill>
                <a:effectLst/>
                <a:latin typeface="+mn-lt"/>
                <a:ea typeface="+mn-ea"/>
                <a:cs typeface="+mn-cs"/>
              </a:rPr>
              <a:t>the Related Services to be provided by the Supplier.</a:t>
            </a:r>
            <a:endParaRPr lang="en-IN"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33.2	If any such change causes an increase or decrease in the cost of, or the time required for, the Supplier’s performance of any provisions under the Contract, an equitable adjustment shall be made in the Contract Price or in the Delivery/Completion Schedule, or both, and the Contract shall accordingly be amended.  Any claims by the Supplier for adjustment under this Clause must be asserted within twenty-eight (28) days from the date of the Supplier’s receipt of the Purchaser’s change order.</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33.3	Prices to be charged by the Supplier for any Related Services that might be needed but which were not included in the Contract shall be agreed upon in advance by the parties and shall not exceed the prevailing rates charged to other parties by the Supplier for similar services.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33.4	Subject to the above, no variation in or modification of the terms of the Contract shall be made except by written amendment signed by the parties.</a:t>
            </a:r>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88</a:t>
            </a:fld>
            <a:endParaRPr lang="en-IN"/>
          </a:p>
        </p:txBody>
      </p:sp>
    </p:spTree>
    <p:extLst>
      <p:ext uri="{BB962C8B-B14F-4D97-AF65-F5344CB8AC3E}">
        <p14:creationId xmlns:p14="http://schemas.microsoft.com/office/powerpoint/2010/main" val="10665921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Extensions of Time</a:t>
            </a:r>
            <a:endParaRPr lang="en-IN" sz="1200" b="1" dirty="0" smtClean="0">
              <a:solidFill>
                <a:schemeClr val="tx1"/>
              </a:solidFill>
            </a:endParaRPr>
          </a:p>
          <a:p>
            <a:endParaRPr lang="en-US" b="1" dirty="0" smtClean="0"/>
          </a:p>
          <a:p>
            <a:r>
              <a:rPr lang="en-US" sz="1200" kern="1200" dirty="0" smtClean="0">
                <a:solidFill>
                  <a:schemeClr val="tx1"/>
                </a:solidFill>
                <a:effectLst/>
                <a:latin typeface="+mn-lt"/>
                <a:ea typeface="+mn-ea"/>
                <a:cs typeface="+mn-cs"/>
              </a:rPr>
              <a:t>34.1	If at any time during performance of the Contract, the Supplier or its subcontractors should encounter conditions impeding timely delivery of the Goods or completion of Related Services pursuant to GCC Clause 13, the Supplier shall promptly notify the Purchaser in writing of the delay, its likely duration, and its cause.  As soon as practicable after receipt of the Supplier’s notice, the Purchaser shall evaluate the situation and may at its discretion extend the Supplier’s time for performance, in which case the extension shall be ratified by the parties by amendment of the Contract.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34.2	Except in case of Force Majeure, as provided under GCC Clause 32, a delay by the Supplier in the performance of its Delivery and Completion obligations shall render the Supplier liable to the imposition of liquidated damages pursuant to GCC Clause 26, unless an extension of time is agreed upon, pursuant to GCC Sub-Clause 34.1.</a:t>
            </a:r>
            <a:endParaRPr lang="en-US" b="1" dirty="0" smtClean="0"/>
          </a:p>
          <a:p>
            <a:endParaRPr lang="en-US" b="1" dirty="0" smtClean="0"/>
          </a:p>
          <a:p>
            <a:r>
              <a:rPr lang="en-US" b="1" dirty="0" smtClean="0"/>
              <a:t>Termination</a:t>
            </a:r>
            <a:endParaRPr lang="en-IN" b="1" dirty="0" smtClean="0"/>
          </a:p>
          <a:p>
            <a:r>
              <a:rPr lang="en-US" dirty="0" smtClean="0"/>
              <a:t>35.1 Termination for Default</a:t>
            </a:r>
            <a:endParaRPr lang="en-IN" dirty="0" smtClean="0"/>
          </a:p>
          <a:p>
            <a:pPr lvl="2"/>
            <a:r>
              <a:rPr lang="en-US" dirty="0" smtClean="0"/>
              <a:t>(a) The Purchaser, without prejudice to any other remedy for breach of Contract, by written notice of default sent to the Supplier, may terminate the Contract in whole or in part:</a:t>
            </a:r>
            <a:endParaRPr lang="en-IN" dirty="0" smtClean="0"/>
          </a:p>
          <a:p>
            <a:pPr lvl="3"/>
            <a:r>
              <a:rPr lang="en-US" dirty="0" smtClean="0"/>
              <a:t>(</a:t>
            </a:r>
            <a:r>
              <a:rPr lang="en-US" dirty="0" err="1" smtClean="0"/>
              <a:t>i</a:t>
            </a:r>
            <a:r>
              <a:rPr lang="en-US" dirty="0" smtClean="0"/>
              <a:t>) if the Supplier fails to deliver any or all of the Goods within the period specified in the Contract, or within any extension thereof granted by the Purchaser pursuant to GCC Clause 34; </a:t>
            </a:r>
            <a:endParaRPr lang="en-IN" dirty="0" smtClean="0"/>
          </a:p>
          <a:p>
            <a:pPr lvl="3"/>
            <a:r>
              <a:rPr lang="en-US" dirty="0" smtClean="0"/>
              <a:t>(ii) if the Supplier fails to perform any other obligation under the Contract; or</a:t>
            </a:r>
            <a:endParaRPr lang="en-IN" dirty="0" smtClean="0"/>
          </a:p>
          <a:p>
            <a:pPr lvl="3"/>
            <a:r>
              <a:rPr lang="en-US" dirty="0" smtClean="0"/>
              <a:t>(iii) if the Supplier, in the judgment of the Purchaser has engaged in fraud and corruption, as defined in GCC Clause 3, in competing for or in executing the Contract.</a:t>
            </a:r>
            <a:endParaRPr lang="en-IN" dirty="0" smtClean="0"/>
          </a:p>
          <a:p>
            <a:pPr lvl="2"/>
            <a:r>
              <a:rPr lang="en-US" dirty="0" smtClean="0"/>
              <a:t>(b) In the event the Purchaser terminates the Contract in whole or in part, pursuant to GCC Clause 35.1(a), the Purchaser may procure, upon such terms and in such manner as it deems appropriate, Goods or Related Services similar to those undelivered or not performed, and the Supplier shall be liable to the Purchaser for any additional costs for such similar Goods or Related Services.  However, the Supplier shall continue performance of the Contract to the extent not terminated.</a:t>
            </a:r>
            <a:endParaRPr lang="en-IN" dirty="0" smtClean="0"/>
          </a:p>
          <a:p>
            <a:r>
              <a:rPr lang="en-US" dirty="0" smtClean="0"/>
              <a:t>35.2 Termination for Insolvency. </a:t>
            </a:r>
            <a:endParaRPr lang="en-IN" dirty="0" smtClean="0"/>
          </a:p>
          <a:p>
            <a:pPr lvl="2"/>
            <a:r>
              <a:rPr lang="en-US" dirty="0" smtClean="0"/>
              <a:t>(a) The Purchaser may at any time terminate the Contract by giving notice to the Supplier if the Supplier becomes bankrupt or otherwise insolvent.  In such event, termination will be without compensation to the Supplier, provided that such termination will not prejudice or affect any right of action or remedy that has accrued or will accrue thereafter to the Purchaser</a:t>
            </a:r>
            <a:endParaRPr lang="en-IN" dirty="0" smtClean="0"/>
          </a:p>
          <a:p>
            <a:r>
              <a:rPr lang="en-US" dirty="0" smtClean="0"/>
              <a:t>35.3 Termination for Convenience.</a:t>
            </a:r>
            <a:endParaRPr lang="en-IN" dirty="0" smtClean="0"/>
          </a:p>
          <a:p>
            <a:pPr lvl="2"/>
            <a:r>
              <a:rPr lang="en-US" dirty="0" smtClean="0"/>
              <a:t>(a) The Purchaser, by notice sent to the Supplier, may terminate the Contract, in whole or in part, at any time for its convenience.  The notice of termination shall specify that termination is for the Purchaser’s convenience, the extent to which performance of the Supplier under the Contract is terminated, and the date upon which such termination becomes effective.</a:t>
            </a:r>
            <a:endParaRPr lang="en-IN" dirty="0" smtClean="0"/>
          </a:p>
          <a:p>
            <a:pPr lvl="2"/>
            <a:r>
              <a:rPr lang="en-US" dirty="0" smtClean="0"/>
              <a:t>(b) The Goods that are complete and ready for shipment within twenty-eight (28) days after the Supplier’s receipt of notice of termination shall be accepted by the Purchaser at the Contract terms and prices.  For the remaining Goods, the Purchaser may elect: </a:t>
            </a:r>
            <a:endParaRPr lang="en-IN" dirty="0" smtClean="0"/>
          </a:p>
          <a:p>
            <a:pPr lvl="3"/>
            <a:r>
              <a:rPr lang="en-US" dirty="0" smtClean="0"/>
              <a:t>(</a:t>
            </a:r>
            <a:r>
              <a:rPr lang="en-US" dirty="0" err="1" smtClean="0"/>
              <a:t>i</a:t>
            </a:r>
            <a:r>
              <a:rPr lang="en-US" dirty="0" smtClean="0"/>
              <a:t>) to have any portion completed and delivered at the Contract terms and prices; and/or</a:t>
            </a:r>
            <a:endParaRPr lang="en-IN" dirty="0" smtClean="0"/>
          </a:p>
          <a:p>
            <a:pPr lvl="3"/>
            <a:r>
              <a:rPr lang="en-US" dirty="0" smtClean="0"/>
              <a:t>(ii) to cancel the remainder and pay to the Supplier an agreed amount for partially completed Goods and Related Services and for materials and parts previously procured by the Supplier.</a:t>
            </a:r>
            <a:endParaRPr lang="en-IN" dirty="0" smtClean="0"/>
          </a:p>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89</a:t>
            </a:fld>
            <a:endParaRPr lang="en-IN"/>
          </a:p>
        </p:txBody>
      </p:sp>
    </p:spTree>
    <p:extLst>
      <p:ext uri="{BB962C8B-B14F-4D97-AF65-F5344CB8AC3E}">
        <p14:creationId xmlns:p14="http://schemas.microsoft.com/office/powerpoint/2010/main" val="36070533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Termination</a:t>
            </a:r>
            <a:endParaRPr lang="en-IN" b="1" dirty="0" smtClean="0"/>
          </a:p>
          <a:p>
            <a:r>
              <a:rPr lang="en-US" dirty="0" smtClean="0"/>
              <a:t>35.1 Termination for Default</a:t>
            </a:r>
            <a:endParaRPr lang="en-IN" dirty="0" smtClean="0"/>
          </a:p>
          <a:p>
            <a:pPr lvl="2"/>
            <a:r>
              <a:rPr lang="en-US" dirty="0" smtClean="0"/>
              <a:t>(a) The Purchaser, without prejudice to any other remedy for breach of Contract, by written notice of default sent to the Supplier, may terminate the Contract in whole or in part:</a:t>
            </a:r>
            <a:endParaRPr lang="en-IN" dirty="0" smtClean="0"/>
          </a:p>
          <a:p>
            <a:pPr lvl="3"/>
            <a:r>
              <a:rPr lang="en-US" dirty="0" smtClean="0"/>
              <a:t>(</a:t>
            </a:r>
            <a:r>
              <a:rPr lang="en-US" dirty="0" err="1" smtClean="0"/>
              <a:t>i</a:t>
            </a:r>
            <a:r>
              <a:rPr lang="en-US" dirty="0" smtClean="0"/>
              <a:t>) if the Supplier fails to deliver any or all of the Goods within the period specified in the Contract, or within any extension thereof granted by the Purchaser pursuant to GCC Clause 34; </a:t>
            </a:r>
            <a:endParaRPr lang="en-IN" dirty="0" smtClean="0"/>
          </a:p>
          <a:p>
            <a:pPr lvl="3"/>
            <a:r>
              <a:rPr lang="en-US" dirty="0" smtClean="0"/>
              <a:t>(ii) if the Supplier fails to perform any other obligation under the Contract; or</a:t>
            </a:r>
            <a:endParaRPr lang="en-IN" dirty="0" smtClean="0"/>
          </a:p>
          <a:p>
            <a:pPr lvl="3"/>
            <a:r>
              <a:rPr lang="en-US" dirty="0" smtClean="0"/>
              <a:t>(iii) if the Supplier, in the judgment of the Purchaser has engaged in fraud and corruption, as defined in GCC Clause 3, in competing for or in executing the Contract.</a:t>
            </a:r>
            <a:endParaRPr lang="en-IN" dirty="0" smtClean="0"/>
          </a:p>
          <a:p>
            <a:pPr lvl="2"/>
            <a:r>
              <a:rPr lang="en-US" dirty="0" smtClean="0"/>
              <a:t>(b) In the event the Purchaser terminates the Contract in whole or in part, pursuant to GCC Clause 35.1(a), the Purchaser may procure, upon such terms and in such manner as it deems appropriate, Goods or Related Services similar to those undelivered or not performed, and the Supplier shall be liable to the Purchaser for any additional costs for such similar Goods or Related Services.  However, the Supplier shall continue performance of the Contract to the extent not terminated.</a:t>
            </a:r>
            <a:endParaRPr lang="en-IN" dirty="0" smtClean="0"/>
          </a:p>
          <a:p>
            <a:r>
              <a:rPr lang="en-US" dirty="0" smtClean="0"/>
              <a:t>35.2 Termination for Insolvency. </a:t>
            </a:r>
            <a:endParaRPr lang="en-IN" dirty="0" smtClean="0"/>
          </a:p>
          <a:p>
            <a:pPr lvl="2"/>
            <a:r>
              <a:rPr lang="en-US" dirty="0" smtClean="0"/>
              <a:t>(a) The Purchaser may at any time terminate the Contract by giving notice to the Supplier if the Supplier becomes bankrupt or otherwise insolvent.  In such event, termination will be without compensation to the Supplier, provided that such termination will not prejudice or affect any right of action or remedy that has accrued or will accrue thereafter to the Purchaser</a:t>
            </a:r>
            <a:endParaRPr lang="en-IN" dirty="0" smtClean="0"/>
          </a:p>
          <a:p>
            <a:r>
              <a:rPr lang="en-US" dirty="0" smtClean="0"/>
              <a:t>35.3 Termination for Convenience.</a:t>
            </a:r>
            <a:endParaRPr lang="en-IN" dirty="0" smtClean="0"/>
          </a:p>
          <a:p>
            <a:pPr lvl="2"/>
            <a:r>
              <a:rPr lang="en-US" dirty="0" smtClean="0"/>
              <a:t>(a) The Purchaser, by notice sent to the Supplier, may terminate the Contract, in whole or in part, at any time for its convenience.  The notice of termination shall specify that termination is for the Purchaser’s convenience, the extent to which performance of the Supplier under the Contract is terminated, and the date upon which such termination becomes effective.</a:t>
            </a:r>
            <a:endParaRPr lang="en-IN" dirty="0" smtClean="0"/>
          </a:p>
          <a:p>
            <a:pPr lvl="2"/>
            <a:r>
              <a:rPr lang="en-US" dirty="0" smtClean="0"/>
              <a:t>(b) The Goods that are complete and ready for shipment within twenty-eight (28) days after the Supplier’s receipt of notice of termination shall be accepted by the Purchaser at the Contract terms and prices.  For the remaining Goods, the Purchaser may elect: </a:t>
            </a:r>
            <a:endParaRPr lang="en-IN" dirty="0" smtClean="0"/>
          </a:p>
          <a:p>
            <a:pPr lvl="3"/>
            <a:r>
              <a:rPr lang="en-US" dirty="0" smtClean="0"/>
              <a:t>(</a:t>
            </a:r>
            <a:r>
              <a:rPr lang="en-US" dirty="0" err="1" smtClean="0"/>
              <a:t>i</a:t>
            </a:r>
            <a:r>
              <a:rPr lang="en-US" dirty="0" smtClean="0"/>
              <a:t>) to have any portion completed and delivered at the Contract terms and prices; and/or</a:t>
            </a:r>
            <a:endParaRPr lang="en-IN" dirty="0" smtClean="0"/>
          </a:p>
          <a:p>
            <a:pPr lvl="3"/>
            <a:r>
              <a:rPr lang="en-US" dirty="0" smtClean="0"/>
              <a:t>(ii) to cancel the remainder and pay to the Supplier an agreed amount for partially completed Goods and Related Services and for materials and parts previously procured by the Supplier.</a:t>
            </a:r>
            <a:endParaRPr lang="en-IN" dirty="0" smtClean="0"/>
          </a:p>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90</a:t>
            </a:fld>
            <a:endParaRPr lang="en-IN"/>
          </a:p>
        </p:txBody>
      </p:sp>
    </p:spTree>
    <p:extLst>
      <p:ext uri="{BB962C8B-B14F-4D97-AF65-F5344CB8AC3E}">
        <p14:creationId xmlns:p14="http://schemas.microsoft.com/office/powerpoint/2010/main" val="10529724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Termination</a:t>
            </a:r>
            <a:endParaRPr lang="en-IN" b="1" dirty="0" smtClean="0"/>
          </a:p>
          <a:p>
            <a:r>
              <a:rPr lang="en-US" dirty="0" smtClean="0"/>
              <a:t>35.1 Termination for Default</a:t>
            </a:r>
            <a:endParaRPr lang="en-IN" dirty="0" smtClean="0"/>
          </a:p>
          <a:p>
            <a:pPr lvl="2"/>
            <a:r>
              <a:rPr lang="en-US" dirty="0" smtClean="0"/>
              <a:t>(a) The Purchaser, without prejudice to any other remedy for breach of Contract, by written notice of default sent to the Supplier, may terminate the Contract in whole or in part:</a:t>
            </a:r>
            <a:endParaRPr lang="en-IN" dirty="0" smtClean="0"/>
          </a:p>
          <a:p>
            <a:pPr lvl="3"/>
            <a:r>
              <a:rPr lang="en-US" dirty="0" smtClean="0"/>
              <a:t>(</a:t>
            </a:r>
            <a:r>
              <a:rPr lang="en-US" dirty="0" err="1" smtClean="0"/>
              <a:t>i</a:t>
            </a:r>
            <a:r>
              <a:rPr lang="en-US" dirty="0" smtClean="0"/>
              <a:t>) if the Supplier fails to deliver any or all of the Goods within the period specified in the Contract, or within any extension thereof granted by the Purchaser pursuant to GCC Clause 34; </a:t>
            </a:r>
            <a:endParaRPr lang="en-IN" dirty="0" smtClean="0"/>
          </a:p>
          <a:p>
            <a:pPr lvl="3"/>
            <a:r>
              <a:rPr lang="en-US" dirty="0" smtClean="0"/>
              <a:t>(ii) if the Supplier fails to perform any other obligation under the Contract; or</a:t>
            </a:r>
            <a:endParaRPr lang="en-IN" dirty="0" smtClean="0"/>
          </a:p>
          <a:p>
            <a:pPr lvl="3"/>
            <a:r>
              <a:rPr lang="en-US" dirty="0" smtClean="0"/>
              <a:t>(iii) if the Supplier, in the judgment of the Purchaser has engaged in fraud and corruption, as defined in GCC Clause 3, in competing for or in executing the Contract.</a:t>
            </a:r>
            <a:endParaRPr lang="en-IN" dirty="0" smtClean="0"/>
          </a:p>
          <a:p>
            <a:pPr lvl="2"/>
            <a:r>
              <a:rPr lang="en-US" dirty="0" smtClean="0"/>
              <a:t>(b) In the event the Purchaser terminates the Contract in whole or in part, pursuant to GCC Clause 35.1(a), the Purchaser may procure, upon such terms and in such manner as it deems appropriate, Goods or Related Services similar to those undelivered or not performed, and the Supplier shall be liable to the Purchaser for any additional costs for such similar Goods or Related Services.  However, the Supplier shall continue performance of the Contract to the extent not terminated.</a:t>
            </a:r>
            <a:endParaRPr lang="en-IN" dirty="0" smtClean="0"/>
          </a:p>
          <a:p>
            <a:r>
              <a:rPr lang="en-US" dirty="0" smtClean="0"/>
              <a:t>35.2 Termination for Insolvency. </a:t>
            </a:r>
            <a:endParaRPr lang="en-IN" dirty="0" smtClean="0"/>
          </a:p>
          <a:p>
            <a:pPr lvl="2"/>
            <a:r>
              <a:rPr lang="en-US" dirty="0" smtClean="0"/>
              <a:t>(a) The Purchaser may at any time terminate the Contract by giving notice to the Supplier if the Supplier becomes bankrupt or otherwise insolvent.  In such event, termination will be without compensation to the Supplier, provided that such termination will not prejudice or affect any right of action or remedy that has accrued or will accrue thereafter to the Purchaser</a:t>
            </a:r>
            <a:endParaRPr lang="en-IN" dirty="0" smtClean="0"/>
          </a:p>
          <a:p>
            <a:r>
              <a:rPr lang="en-US" dirty="0" smtClean="0"/>
              <a:t>35.3 Termination for Convenience.</a:t>
            </a:r>
            <a:endParaRPr lang="en-IN" dirty="0" smtClean="0"/>
          </a:p>
          <a:p>
            <a:pPr lvl="2"/>
            <a:r>
              <a:rPr lang="en-US" dirty="0" smtClean="0"/>
              <a:t>(a) The Purchaser, by notice sent to the Supplier, may terminate the Contract, in whole or in part, at any time for its convenience.  The notice of termination shall specify that termination is for the Purchaser’s convenience, the extent to which performance of the Supplier under the Contract is terminated, and the date upon which such termination becomes effective.</a:t>
            </a:r>
            <a:endParaRPr lang="en-IN" dirty="0" smtClean="0"/>
          </a:p>
          <a:p>
            <a:pPr lvl="2"/>
            <a:r>
              <a:rPr lang="en-US" dirty="0" smtClean="0"/>
              <a:t>(b) The Goods that are complete and ready for shipment within twenty-eight (28) days after the Supplier’s receipt of notice of termination shall be accepted by the Purchaser at the Contract terms and prices.  For the remaining Goods, the Purchaser may elect: </a:t>
            </a:r>
            <a:endParaRPr lang="en-IN" dirty="0" smtClean="0"/>
          </a:p>
          <a:p>
            <a:pPr lvl="3"/>
            <a:r>
              <a:rPr lang="en-US" dirty="0" smtClean="0"/>
              <a:t>(</a:t>
            </a:r>
            <a:r>
              <a:rPr lang="en-US" dirty="0" err="1" smtClean="0"/>
              <a:t>i</a:t>
            </a:r>
            <a:r>
              <a:rPr lang="en-US" dirty="0" smtClean="0"/>
              <a:t>) to have any portion completed and delivered at the Contract terms and prices; and/or</a:t>
            </a:r>
            <a:endParaRPr lang="en-IN" dirty="0" smtClean="0"/>
          </a:p>
          <a:p>
            <a:pPr lvl="3"/>
            <a:r>
              <a:rPr lang="en-US" dirty="0" smtClean="0"/>
              <a:t>(ii) to cancel the remainder and pay to the Supplier an agreed amount for partially completed Goods and Related Services and for materials and parts previously procured by the Supplier.</a:t>
            </a:r>
            <a:endParaRPr lang="en-IN" dirty="0" smtClean="0"/>
          </a:p>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91</a:t>
            </a:fld>
            <a:endParaRPr lang="en-IN"/>
          </a:p>
        </p:txBody>
      </p:sp>
    </p:spTree>
    <p:extLst>
      <p:ext uri="{BB962C8B-B14F-4D97-AF65-F5344CB8AC3E}">
        <p14:creationId xmlns:p14="http://schemas.microsoft.com/office/powerpoint/2010/main" val="2558188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92</a:t>
            </a:fld>
            <a:endParaRPr lang="en-IN"/>
          </a:p>
        </p:txBody>
      </p:sp>
    </p:spTree>
    <p:extLst>
      <p:ext uri="{BB962C8B-B14F-4D97-AF65-F5344CB8AC3E}">
        <p14:creationId xmlns:p14="http://schemas.microsoft.com/office/powerpoint/2010/main" val="7058711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B824EDF-ABE0-444E-9A5C-C5F72DE90CDD}" type="slidenum">
              <a:rPr lang="en-IN" smtClean="0"/>
              <a:pPr/>
              <a:t>93</a:t>
            </a:fld>
            <a:endParaRPr lang="en-IN"/>
          </a:p>
        </p:txBody>
      </p:sp>
    </p:spTree>
    <p:extLst>
      <p:ext uri="{BB962C8B-B14F-4D97-AF65-F5344CB8AC3E}">
        <p14:creationId xmlns:p14="http://schemas.microsoft.com/office/powerpoint/2010/main" val="2245090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94</a:t>
            </a:fld>
            <a:endParaRPr lang="en-IN"/>
          </a:p>
        </p:txBody>
      </p:sp>
    </p:spTree>
    <p:extLst>
      <p:ext uri="{BB962C8B-B14F-4D97-AF65-F5344CB8AC3E}">
        <p14:creationId xmlns:p14="http://schemas.microsoft.com/office/powerpoint/2010/main" val="3170922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106</a:t>
            </a:fld>
            <a:endParaRPr lang="en-IN"/>
          </a:p>
        </p:txBody>
      </p:sp>
    </p:spTree>
    <p:extLst>
      <p:ext uri="{BB962C8B-B14F-4D97-AF65-F5344CB8AC3E}">
        <p14:creationId xmlns:p14="http://schemas.microsoft.com/office/powerpoint/2010/main" val="378069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Documents Comprising the Bid</a:t>
            </a:r>
          </a:p>
          <a:p>
            <a:r>
              <a:rPr lang="en-US" dirty="0" smtClean="0"/>
              <a:t>11.1</a:t>
            </a:r>
            <a:r>
              <a:rPr lang="en-US" b="1" dirty="0" smtClean="0"/>
              <a:t> </a:t>
            </a:r>
            <a:r>
              <a:rPr lang="en-US" dirty="0" smtClean="0"/>
              <a:t>The Bid shall comprise the following:</a:t>
            </a:r>
          </a:p>
          <a:p>
            <a:endParaRPr lang="en-IN" dirty="0" smtClean="0"/>
          </a:p>
          <a:p>
            <a:pPr marL="232943" indent="-232943">
              <a:buAutoNum type="alphaLcParenBoth"/>
            </a:pPr>
            <a:r>
              <a:rPr lang="en-US" dirty="0" smtClean="0"/>
              <a:t>Bid Submission Form and the applicable Price Schedules, in accordance with ITB Clauses 12, 14, and 15;</a:t>
            </a:r>
            <a:endParaRPr lang="en-IN" dirty="0" smtClean="0"/>
          </a:p>
          <a:p>
            <a:pPr marL="232943" indent="-232943">
              <a:buAutoNum type="alphaLcParenBoth"/>
            </a:pPr>
            <a:r>
              <a:rPr lang="en-US" dirty="0" smtClean="0"/>
              <a:t>Bid Security or Bid-Securing Declaration, in accordance with ITB Clause 21, if required;</a:t>
            </a:r>
            <a:endParaRPr lang="en-IN" dirty="0" smtClean="0"/>
          </a:p>
          <a:p>
            <a:pPr marL="232943" indent="-232943">
              <a:buAutoNum type="alphaLcParenBoth"/>
            </a:pPr>
            <a:r>
              <a:rPr lang="en-US" dirty="0" smtClean="0"/>
              <a:t>written confirmation authorizing the signatory of the Bid to commit the Bidder, in accordance with ITB Clause 22;</a:t>
            </a:r>
          </a:p>
          <a:p>
            <a:pPr marL="232943" indent="-232943">
              <a:buAutoNum type="alphaLcParenBoth"/>
            </a:pPr>
            <a:r>
              <a:rPr lang="en-US" dirty="0" smtClean="0"/>
              <a:t>documentary evidence in accordance with ITB Clause 16 establishing the Bidder’s eligibility to bid;</a:t>
            </a:r>
          </a:p>
          <a:p>
            <a:pPr marL="232943" indent="-232943">
              <a:buAutoNum type="alphaLcParenBoth"/>
            </a:pPr>
            <a:r>
              <a:rPr lang="en-US" dirty="0" smtClean="0"/>
              <a:t>documentary evidence in accordance with ITB Clause 17, that the Goods and Related Services to be supplied by the Bidder are of eligible origin;</a:t>
            </a:r>
          </a:p>
          <a:p>
            <a:pPr marL="232943" indent="-232943">
              <a:buAutoNum type="alphaLcParenBoth"/>
            </a:pPr>
            <a:r>
              <a:rPr lang="en-US" dirty="0" smtClean="0"/>
              <a:t>documentary evidence in accordance with ITB Clauses 18 and 30, that the Goods and Related Services conform to the Bidding Documents;</a:t>
            </a:r>
          </a:p>
          <a:p>
            <a:pPr marL="232943" indent="-232943">
              <a:buAutoNum type="alphaLcParenBoth"/>
            </a:pPr>
            <a:r>
              <a:rPr lang="en-US" dirty="0" smtClean="0"/>
              <a:t>documentary evidence in accordance with ITB Clause 19 establishing the Bidder’s qualifications to perform the contract if its bid is accepted; and </a:t>
            </a:r>
          </a:p>
          <a:p>
            <a:pPr marL="232943" indent="-232943">
              <a:buAutoNum type="alphaLcParenBoth"/>
            </a:pPr>
            <a:r>
              <a:rPr lang="en-US" dirty="0" smtClean="0"/>
              <a:t>any other document required in the BDS.</a:t>
            </a:r>
          </a:p>
          <a:p>
            <a:pPr marL="232943" indent="-232943">
              <a:buAutoNum type="alphaLcParenBoth"/>
            </a:pPr>
            <a:endParaRPr lang="en-US" dirty="0" smtClean="0"/>
          </a:p>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19</a:t>
            </a:fld>
            <a:endParaRPr lang="en-IN"/>
          </a:p>
        </p:txBody>
      </p:sp>
    </p:spTree>
    <p:extLst>
      <p:ext uri="{BB962C8B-B14F-4D97-AF65-F5344CB8AC3E}">
        <p14:creationId xmlns:p14="http://schemas.microsoft.com/office/powerpoint/2010/main" val="423148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Documents Comprising the Bid</a:t>
            </a:r>
          </a:p>
          <a:p>
            <a:r>
              <a:rPr lang="en-US" dirty="0" smtClean="0"/>
              <a:t>11.1</a:t>
            </a:r>
            <a:r>
              <a:rPr lang="en-US" b="1" dirty="0" smtClean="0"/>
              <a:t> </a:t>
            </a:r>
            <a:r>
              <a:rPr lang="en-US" dirty="0" smtClean="0"/>
              <a:t>The Bid shall comprise the following:</a:t>
            </a:r>
          </a:p>
          <a:p>
            <a:endParaRPr lang="en-IN" dirty="0" smtClean="0"/>
          </a:p>
          <a:p>
            <a:pPr marL="232943" indent="-232943">
              <a:buAutoNum type="alphaLcParenBoth"/>
            </a:pPr>
            <a:r>
              <a:rPr lang="en-US" dirty="0" smtClean="0"/>
              <a:t>Bid Submission Form and the applicable Price Schedules, in accordance with ITB Clauses 12, 14, and 15;</a:t>
            </a:r>
            <a:endParaRPr lang="en-IN" dirty="0" smtClean="0"/>
          </a:p>
          <a:p>
            <a:pPr marL="232943" indent="-232943">
              <a:buAutoNum type="alphaLcParenBoth"/>
            </a:pPr>
            <a:r>
              <a:rPr lang="en-US" dirty="0" smtClean="0"/>
              <a:t>Bid Security or Bid-Securing Declaration, in accordance with ITB Clause 21, if required;</a:t>
            </a:r>
            <a:endParaRPr lang="en-IN" dirty="0" smtClean="0"/>
          </a:p>
          <a:p>
            <a:pPr marL="232943" indent="-232943">
              <a:buAutoNum type="alphaLcParenBoth"/>
            </a:pPr>
            <a:r>
              <a:rPr lang="en-US" dirty="0" smtClean="0"/>
              <a:t>written confirmation authorizing the signatory of the Bid to commit the Bidder, in accordance with ITB Clause 22;</a:t>
            </a:r>
          </a:p>
          <a:p>
            <a:pPr marL="232943" indent="-232943">
              <a:buAutoNum type="alphaLcParenBoth"/>
            </a:pPr>
            <a:r>
              <a:rPr lang="en-US" dirty="0" smtClean="0"/>
              <a:t>documentary evidence in accordance with ITB Clause 16 establishing the Bidder’s eligibility to bid;</a:t>
            </a:r>
          </a:p>
          <a:p>
            <a:pPr marL="232943" indent="-232943">
              <a:buAutoNum type="alphaLcParenBoth"/>
            </a:pPr>
            <a:r>
              <a:rPr lang="en-US" dirty="0" smtClean="0"/>
              <a:t>documentary evidence in accordance with ITB Clause 17, that the Goods and Related Services to be supplied by the Bidder are of eligible origin;</a:t>
            </a:r>
          </a:p>
          <a:p>
            <a:pPr marL="232943" indent="-232943">
              <a:buAutoNum type="alphaLcParenBoth"/>
            </a:pPr>
            <a:r>
              <a:rPr lang="en-US" dirty="0" smtClean="0"/>
              <a:t>documentary evidence in accordance with ITB Clauses 18 and 30, that the Goods and Related Services conform to the Bidding Documents;</a:t>
            </a:r>
          </a:p>
          <a:p>
            <a:pPr marL="232943" indent="-232943">
              <a:buAutoNum type="alphaLcParenBoth"/>
            </a:pPr>
            <a:r>
              <a:rPr lang="en-US" dirty="0" smtClean="0"/>
              <a:t>documentary evidence in accordance with ITB Clause 19 establishing the Bidder’s qualifications to perform the contract if its bid is accepted; and </a:t>
            </a:r>
          </a:p>
          <a:p>
            <a:pPr marL="232943" indent="-232943">
              <a:buAutoNum type="alphaLcParenBoth"/>
            </a:pPr>
            <a:r>
              <a:rPr lang="en-US" dirty="0" smtClean="0"/>
              <a:t>any other document required in the BDS.</a:t>
            </a:r>
          </a:p>
          <a:p>
            <a:pPr marL="232943" indent="-232943">
              <a:buAutoNum type="alphaLcParenBoth"/>
            </a:pPr>
            <a:endParaRPr lang="en-US" dirty="0" smtClean="0"/>
          </a:p>
          <a:p>
            <a:endParaRPr lang="en-IN" b="0"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20</a:t>
            </a:fld>
            <a:endParaRPr lang="en-IN"/>
          </a:p>
        </p:txBody>
      </p:sp>
    </p:spTree>
    <p:extLst>
      <p:ext uri="{BB962C8B-B14F-4D97-AF65-F5344CB8AC3E}">
        <p14:creationId xmlns:p14="http://schemas.microsoft.com/office/powerpoint/2010/main" val="2819107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21</a:t>
            </a:fld>
            <a:endParaRPr lang="en-IN"/>
          </a:p>
        </p:txBody>
      </p:sp>
    </p:spTree>
    <p:extLst>
      <p:ext uri="{BB962C8B-B14F-4D97-AF65-F5344CB8AC3E}">
        <p14:creationId xmlns:p14="http://schemas.microsoft.com/office/powerpoint/2010/main" val="2912898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Documents Establishing the Eligibility of the Bidder</a:t>
            </a:r>
            <a:endParaRPr lang="en-IN" b="1" dirty="0" smtClean="0"/>
          </a:p>
          <a:p>
            <a:r>
              <a:rPr lang="en-IN" dirty="0" smtClean="0"/>
              <a:t>16.1</a:t>
            </a:r>
            <a:r>
              <a:rPr lang="en-IN" b="1" dirty="0" smtClean="0"/>
              <a:t> </a:t>
            </a:r>
            <a:r>
              <a:rPr lang="en-US" dirty="0" smtClean="0"/>
              <a:t>To establish their eligibility in accordance with ITB Clause 4, Bidders shall complete the Bid Submission Form, included in Section IV, Bidding Forms.</a:t>
            </a:r>
          </a:p>
          <a:p>
            <a:endParaRPr lang="en-US" dirty="0" smtClean="0"/>
          </a:p>
          <a:p>
            <a:r>
              <a:rPr lang="en-US" b="1" dirty="0" smtClean="0"/>
              <a:t>Documents Establishing the Eligibility of the Goods and Related Services</a:t>
            </a:r>
          </a:p>
          <a:p>
            <a:r>
              <a:rPr lang="en-US" dirty="0" smtClean="0"/>
              <a:t>17.1 To establish the eligibility of the Goods and Related Services in accordance with ITB Clause 5, Bidders shall complete the country of origin declarations in the Price Schedule Forms, included in Section IV, Bidding Forms.</a:t>
            </a:r>
            <a:endParaRPr lang="en-IN" dirty="0" smtClean="0"/>
          </a:p>
          <a:p>
            <a:r>
              <a:rPr lang="en-US" dirty="0" smtClean="0"/>
              <a:t> </a:t>
            </a:r>
            <a:endParaRPr lang="en-IN"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22</a:t>
            </a:fld>
            <a:endParaRPr lang="en-IN"/>
          </a:p>
        </p:txBody>
      </p:sp>
    </p:spTree>
    <p:extLst>
      <p:ext uri="{BB962C8B-B14F-4D97-AF65-F5344CB8AC3E}">
        <p14:creationId xmlns:p14="http://schemas.microsoft.com/office/powerpoint/2010/main" val="2564629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Documents Establishing the Conformity of the Goods and Related Services</a:t>
            </a:r>
          </a:p>
          <a:p>
            <a:r>
              <a:rPr lang="en-US" dirty="0" smtClean="0"/>
              <a:t>18.1 To establish the conformity of the Goods and Related Services to the Bidding Documents, the Bidder shall furnish as part of its Bid the documentary evidence that the Goods conform to the technical specifications and standards specified in Section VI, Schedule of Requirements.</a:t>
            </a:r>
          </a:p>
          <a:p>
            <a:r>
              <a:rPr lang="en-US" dirty="0" smtClean="0"/>
              <a:t>18.2 The documentary evidence may be in the form of literature, drawings or data, and shall consist of a detailed item by item description of the essential technical and performance characteristics of the Goods and Related Services, demonstrating substantial responsiveness of the Goods and Related Services to the technical specification, and if applicable, a statement of deviations and exceptions to the provisions of the Schedule of Requirements.</a:t>
            </a:r>
          </a:p>
          <a:p>
            <a:r>
              <a:rPr lang="en-US" dirty="0" smtClean="0"/>
              <a:t>18.3 The Bidder shall also furnish a list giving full particulars, including available sources and current prices of spare parts, special tools, etc., necessary for the proper and continuing functioning of the Goods during the period </a:t>
            </a:r>
            <a:r>
              <a:rPr lang="en-US" b="1" dirty="0" smtClean="0"/>
              <a:t>specified in the</a:t>
            </a:r>
            <a:r>
              <a:rPr lang="en-US" dirty="0" smtClean="0"/>
              <a:t> </a:t>
            </a:r>
            <a:r>
              <a:rPr lang="en-US" b="1" dirty="0" smtClean="0"/>
              <a:t>BDS</a:t>
            </a:r>
            <a:r>
              <a:rPr lang="en-US" dirty="0" smtClean="0"/>
              <a:t> following commencement of the use of the goods by the Purchaser.</a:t>
            </a:r>
          </a:p>
          <a:p>
            <a:r>
              <a:rPr lang="en-US" dirty="0" smtClean="0"/>
              <a:t>18.4 Standards for workmanship, process, material, and equipment, as well as references to brand names or catalogue numbers specified by the Purchaser in the Schedule of Requirements, are intended to be descriptive only and not restrictive.  The Bidder may offer other standards of quality, brand names, and/or catalogue numbers, provided that it demonstrates, to the Purchaser’s satisfaction, that the substitutions ensure substantial equivalence or are superior to those specified in the Schedule of Requirements.</a:t>
            </a:r>
            <a:endParaRPr lang="en-IN" dirty="0" smtClean="0"/>
          </a:p>
          <a:p>
            <a:endParaRPr lang="en-IN" dirty="0"/>
          </a:p>
        </p:txBody>
      </p:sp>
      <p:sp>
        <p:nvSpPr>
          <p:cNvPr id="4" name="Slide Number Placeholder 3"/>
          <p:cNvSpPr>
            <a:spLocks noGrp="1"/>
          </p:cNvSpPr>
          <p:nvPr>
            <p:ph type="sldNum" sz="quarter" idx="10"/>
          </p:nvPr>
        </p:nvSpPr>
        <p:spPr/>
        <p:txBody>
          <a:bodyPr/>
          <a:lstStyle/>
          <a:p>
            <a:fld id="{6B824EDF-ABE0-444E-9A5C-C5F72DE90CDD}" type="slidenum">
              <a:rPr lang="en-IN" smtClean="0"/>
              <a:pPr/>
              <a:t>23</a:t>
            </a:fld>
            <a:endParaRPr lang="en-IN"/>
          </a:p>
        </p:txBody>
      </p:sp>
    </p:spTree>
    <p:extLst>
      <p:ext uri="{BB962C8B-B14F-4D97-AF65-F5344CB8AC3E}">
        <p14:creationId xmlns:p14="http://schemas.microsoft.com/office/powerpoint/2010/main" val="859338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3666F-6BBB-4AF8-A70D-FD26EF3BE89D}" type="datetime1">
              <a:rPr lang="en-US" smtClean="0"/>
              <a:t>11/17/2015</a:t>
            </a:fld>
            <a:endParaRPr lang="en-IN"/>
          </a:p>
        </p:txBody>
      </p:sp>
      <p:sp>
        <p:nvSpPr>
          <p:cNvPr id="5" name="Footer Placeholder 4"/>
          <p:cNvSpPr>
            <a:spLocks noGrp="1"/>
          </p:cNvSpPr>
          <p:nvPr>
            <p:ph type="ftr" sz="quarter" idx="11"/>
          </p:nvPr>
        </p:nvSpPr>
        <p:spPr/>
        <p:txBody>
          <a:bodyPr/>
          <a:lstStyle/>
          <a:p>
            <a:r>
              <a:rPr lang="en-IN" smtClean="0"/>
              <a:t>Procurement Workshop APT MDP Hyderabad</a:t>
            </a:r>
            <a:endParaRPr lang="en-IN"/>
          </a:p>
        </p:txBody>
      </p:sp>
      <p:sp>
        <p:nvSpPr>
          <p:cNvPr id="6" name="Slide Number Placeholder 5"/>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323847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E8956E-A2BB-460B-962D-53C616ED892A}" type="datetime1">
              <a:rPr lang="en-US" smtClean="0"/>
              <a:t>11/17/2015</a:t>
            </a:fld>
            <a:endParaRPr lang="en-IN"/>
          </a:p>
        </p:txBody>
      </p:sp>
      <p:sp>
        <p:nvSpPr>
          <p:cNvPr id="5" name="Footer Placeholder 4"/>
          <p:cNvSpPr>
            <a:spLocks noGrp="1"/>
          </p:cNvSpPr>
          <p:nvPr>
            <p:ph type="ftr" sz="quarter" idx="11"/>
          </p:nvPr>
        </p:nvSpPr>
        <p:spPr/>
        <p:txBody>
          <a:bodyPr/>
          <a:lstStyle/>
          <a:p>
            <a:r>
              <a:rPr lang="en-IN" smtClean="0"/>
              <a:t>Procurement Workshop APT MDP Hyderabad</a:t>
            </a:r>
            <a:endParaRPr lang="en-IN"/>
          </a:p>
        </p:txBody>
      </p:sp>
      <p:sp>
        <p:nvSpPr>
          <p:cNvPr id="6" name="Slide Number Placeholder 5"/>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985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CF6EFD-FF65-4509-BCF1-1537667742B3}" type="datetime1">
              <a:rPr lang="en-US" smtClean="0"/>
              <a:t>11/17/2015</a:t>
            </a:fld>
            <a:endParaRPr lang="en-IN"/>
          </a:p>
        </p:txBody>
      </p:sp>
      <p:sp>
        <p:nvSpPr>
          <p:cNvPr id="5" name="Footer Placeholder 4"/>
          <p:cNvSpPr>
            <a:spLocks noGrp="1"/>
          </p:cNvSpPr>
          <p:nvPr>
            <p:ph type="ftr" sz="quarter" idx="11"/>
          </p:nvPr>
        </p:nvSpPr>
        <p:spPr/>
        <p:txBody>
          <a:bodyPr/>
          <a:lstStyle/>
          <a:p>
            <a:r>
              <a:rPr lang="en-IN" smtClean="0"/>
              <a:t>Procurement Workshop APT MDP Hyderabad</a:t>
            </a:r>
            <a:endParaRPr lang="en-IN"/>
          </a:p>
        </p:txBody>
      </p:sp>
      <p:sp>
        <p:nvSpPr>
          <p:cNvPr id="6" name="Slide Number Placeholder 5"/>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7614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BE382-9F8E-4A19-A7B0-DA270D21BEEF}" type="datetime1">
              <a:rPr lang="en-US" smtClean="0"/>
              <a:t>11/17/2015</a:t>
            </a:fld>
            <a:endParaRPr lang="en-IN"/>
          </a:p>
        </p:txBody>
      </p:sp>
      <p:sp>
        <p:nvSpPr>
          <p:cNvPr id="5" name="Footer Placeholder 4"/>
          <p:cNvSpPr>
            <a:spLocks noGrp="1"/>
          </p:cNvSpPr>
          <p:nvPr>
            <p:ph type="ftr" sz="quarter" idx="11"/>
          </p:nvPr>
        </p:nvSpPr>
        <p:spPr/>
        <p:txBody>
          <a:bodyPr/>
          <a:lstStyle/>
          <a:p>
            <a:r>
              <a:rPr lang="en-IN" smtClean="0"/>
              <a:t>Procurement Workshop APT MDP Hyderabad</a:t>
            </a:r>
            <a:endParaRPr lang="en-IN"/>
          </a:p>
        </p:txBody>
      </p:sp>
      <p:sp>
        <p:nvSpPr>
          <p:cNvPr id="6" name="Slide Number Placeholder 5"/>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423142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D77A3-7963-4D4A-9CF0-4B5BE556E637}" type="datetime1">
              <a:rPr lang="en-US" smtClean="0"/>
              <a:t>11/17/2015</a:t>
            </a:fld>
            <a:endParaRPr lang="en-IN"/>
          </a:p>
        </p:txBody>
      </p:sp>
      <p:sp>
        <p:nvSpPr>
          <p:cNvPr id="5" name="Footer Placeholder 4"/>
          <p:cNvSpPr>
            <a:spLocks noGrp="1"/>
          </p:cNvSpPr>
          <p:nvPr>
            <p:ph type="ftr" sz="quarter" idx="11"/>
          </p:nvPr>
        </p:nvSpPr>
        <p:spPr/>
        <p:txBody>
          <a:bodyPr/>
          <a:lstStyle/>
          <a:p>
            <a:r>
              <a:rPr lang="en-IN" smtClean="0"/>
              <a:t>Procurement Workshop APT MDP Hyderabad</a:t>
            </a:r>
            <a:endParaRPr lang="en-IN"/>
          </a:p>
        </p:txBody>
      </p:sp>
      <p:sp>
        <p:nvSpPr>
          <p:cNvPr id="6" name="Slide Number Placeholder 5"/>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67738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DA42E6-A27D-4555-BB25-86190D1B1B0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7" name="Slide Number Placeholder 6"/>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204822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BE3E75-90A2-4853-87AA-EC076BCEC5B5}" type="datetime1">
              <a:rPr lang="en-US" smtClean="0"/>
              <a:t>11/17/2015</a:t>
            </a:fld>
            <a:endParaRPr lang="en-IN"/>
          </a:p>
        </p:txBody>
      </p:sp>
      <p:sp>
        <p:nvSpPr>
          <p:cNvPr id="8" name="Footer Placeholder 7"/>
          <p:cNvSpPr>
            <a:spLocks noGrp="1"/>
          </p:cNvSpPr>
          <p:nvPr>
            <p:ph type="ftr" sz="quarter" idx="11"/>
          </p:nvPr>
        </p:nvSpPr>
        <p:spPr/>
        <p:txBody>
          <a:bodyPr/>
          <a:lstStyle/>
          <a:p>
            <a:r>
              <a:rPr lang="en-IN" smtClean="0"/>
              <a:t>Procurement Workshop APT MDP Hyderabad</a:t>
            </a:r>
            <a:endParaRPr lang="en-IN"/>
          </a:p>
        </p:txBody>
      </p:sp>
      <p:sp>
        <p:nvSpPr>
          <p:cNvPr id="9" name="Slide Number Placeholder 8"/>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198667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1E6445-A02F-42A1-B278-7CE9D2DBC2A1}" type="datetime1">
              <a:rPr lang="en-US" smtClean="0"/>
              <a:t>11/17/2015</a:t>
            </a:fld>
            <a:endParaRPr lang="en-IN"/>
          </a:p>
        </p:txBody>
      </p:sp>
      <p:sp>
        <p:nvSpPr>
          <p:cNvPr id="4" name="Footer Placeholder 3"/>
          <p:cNvSpPr>
            <a:spLocks noGrp="1"/>
          </p:cNvSpPr>
          <p:nvPr>
            <p:ph type="ftr" sz="quarter" idx="11"/>
          </p:nvPr>
        </p:nvSpPr>
        <p:spPr/>
        <p:txBody>
          <a:bodyPr/>
          <a:lstStyle/>
          <a:p>
            <a:r>
              <a:rPr lang="en-IN" smtClean="0"/>
              <a:t>Procurement Workshop APT MDP Hyderabad</a:t>
            </a:r>
            <a:endParaRPr lang="en-IN"/>
          </a:p>
        </p:txBody>
      </p:sp>
      <p:sp>
        <p:nvSpPr>
          <p:cNvPr id="5" name="Slide Number Placeholder 4"/>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86599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E0C87-AA8C-470B-BA15-08C6B45E3F2B}" type="datetime1">
              <a:rPr lang="en-US" smtClean="0"/>
              <a:t>11/17/2015</a:t>
            </a:fld>
            <a:endParaRPr lang="en-IN"/>
          </a:p>
        </p:txBody>
      </p:sp>
      <p:sp>
        <p:nvSpPr>
          <p:cNvPr id="3" name="Footer Placeholder 2"/>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39512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DBE87-2D63-4C31-B541-7953DD59DCD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7" name="Slide Number Placeholder 6"/>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303901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74DA4-222A-4FF7-9D63-4E8275F40309}"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7" name="Slide Number Placeholder 6"/>
          <p:cNvSpPr>
            <a:spLocks noGrp="1"/>
          </p:cNvSpPr>
          <p:nvPr>
            <p:ph type="sldNum" sz="quarter" idx="12"/>
          </p:nvPr>
        </p:nvSpPr>
        <p:spPr/>
        <p:txBody>
          <a:bodyPr/>
          <a:lstStyle/>
          <a:p>
            <a:fld id="{AC6A7962-A134-497E-9940-B99405083CA9}" type="slidenum">
              <a:rPr lang="en-IN" smtClean="0"/>
              <a:t>‹#›</a:t>
            </a:fld>
            <a:endParaRPr lang="en-IN"/>
          </a:p>
        </p:txBody>
      </p:sp>
    </p:spTree>
    <p:extLst>
      <p:ext uri="{BB962C8B-B14F-4D97-AF65-F5344CB8AC3E}">
        <p14:creationId xmlns:p14="http://schemas.microsoft.com/office/powerpoint/2010/main" val="84818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4CCF8-5417-44EB-86FA-5EE786E289BA}" type="datetime1">
              <a:rPr lang="en-US" smtClean="0"/>
              <a:t>11/17/2015</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Procurement Workshop APT MDP Hyderabad</a:t>
            </a:r>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A7962-A134-497E-9940-B99405083CA9}" type="slidenum">
              <a:rPr lang="en-IN" smtClean="0"/>
              <a:t>‹#›</a:t>
            </a:fld>
            <a:endParaRPr lang="en-IN"/>
          </a:p>
        </p:txBody>
      </p:sp>
    </p:spTree>
    <p:extLst>
      <p:ext uri="{BB962C8B-B14F-4D97-AF65-F5344CB8AC3E}">
        <p14:creationId xmlns:p14="http://schemas.microsoft.com/office/powerpoint/2010/main" val="673895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Contract%20Agreement%20Form.doc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SBD%20Goods%20-%20ITB%20Clause%203%20F%20&amp;%20C.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SBD%20Goods%20-%20ITB%20Clause%204%20Eligible%20Bidders.docx" TargetMode="Externa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SBD%20Goods%20-%20ITB%20Clause%2014%20Bid%20Prices%20&amp;%20Discou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Incoterms%202010%20-%20Char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SBD%20Goods%20-%20ITB%20Clause%2021%20Bid%20Security.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BDS%20Section%20-%20Illustration.doc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E-5.doc"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hyperlink" Target="Postqualification%20Requirements_Med%20Equip.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Bid%20Submission%20Form.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SBD%20Goods%20-%20Price%20Schedule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SBD%20Goods%20-%20Section%20V.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Incoterms%202010%20-%20Chart.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SBD%20Goods%20-%20Lists%20of%20Goods%20&amp;%20Related%20Services.docx" TargetMode="Externa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hyperlink" Target="SCC%20Section%20-%20Illustration.docx"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9"/>
            <a:ext cx="8229600" cy="6322715"/>
          </a:xfrm>
        </p:spPr>
        <p:txBody>
          <a:bodyPr>
            <a:normAutofit fontScale="90000"/>
          </a:bodyPr>
          <a:lstStyle/>
          <a:p>
            <a:pPr>
              <a:tabLst>
                <a:tab pos="4041775" algn="l"/>
              </a:tabLst>
            </a:pPr>
            <a:r>
              <a:rPr lang="en-US" dirty="0" smtClean="0"/>
              <a:t/>
            </a:r>
            <a:br>
              <a:rPr lang="en-US" dirty="0" smtClean="0"/>
            </a:br>
            <a:r>
              <a:rPr lang="en-US" dirty="0"/>
              <a:t/>
            </a:r>
            <a:br>
              <a:rPr lang="en-US" dirty="0"/>
            </a:br>
            <a:r>
              <a:rPr lang="en-US" dirty="0" smtClean="0"/>
              <a:t/>
            </a:r>
            <a:br>
              <a:rPr lang="en-US" dirty="0" smtClean="0"/>
            </a:br>
            <a:r>
              <a:rPr lang="en-US" sz="4000" dirty="0"/>
              <a:t>STANDARD BIDDING DOCUMENTS</a:t>
            </a:r>
            <a:r>
              <a:rPr lang="en-IN" sz="4000" dirty="0"/>
              <a:t/>
            </a:r>
            <a:br>
              <a:rPr lang="en-IN" sz="4000" dirty="0"/>
            </a:br>
            <a:r>
              <a:rPr lang="en-IN" sz="4000" dirty="0"/>
              <a:t/>
            </a:r>
            <a:br>
              <a:rPr lang="en-IN" sz="4000" dirty="0"/>
            </a:br>
            <a:r>
              <a:rPr lang="en-US" sz="4000" b="1" dirty="0"/>
              <a:t>Procurement of Goods </a:t>
            </a:r>
            <a:r>
              <a:rPr lang="en-IN" sz="4000" dirty="0"/>
              <a:t/>
            </a:r>
            <a:br>
              <a:rPr lang="en-IN" sz="4000" dirty="0"/>
            </a:br>
            <a:r>
              <a:rPr lang="en-US" sz="4000" b="1" dirty="0"/>
              <a:t> </a:t>
            </a:r>
            <a:r>
              <a:rPr lang="en-IN" sz="4000" dirty="0"/>
              <a:t/>
            </a:r>
            <a:br>
              <a:rPr lang="en-IN" sz="4000" dirty="0"/>
            </a:br>
            <a:r>
              <a:rPr lang="en-IN" sz="4000" dirty="0"/>
              <a:t/>
            </a:r>
            <a:br>
              <a:rPr lang="en-IN" sz="4000" dirty="0"/>
            </a:br>
            <a:r>
              <a:rPr lang="en-IN" sz="4000" dirty="0"/>
              <a:t/>
            </a:r>
            <a:br>
              <a:rPr lang="en-IN" sz="4000" dirty="0"/>
            </a:br>
            <a:r>
              <a:rPr lang="en-IN" sz="4000" dirty="0"/>
              <a:t/>
            </a:r>
            <a:br>
              <a:rPr lang="en-IN" sz="4000" dirty="0"/>
            </a:br>
            <a:r>
              <a:rPr lang="en-US" sz="4000" b="1" dirty="0"/>
              <a:t>The World Bank</a:t>
            </a:r>
            <a:r>
              <a:rPr lang="en-IN" sz="4000" b="1" dirty="0"/>
              <a:t/>
            </a:r>
            <a:br>
              <a:rPr lang="en-IN" sz="4000" b="1" dirty="0"/>
            </a:br>
            <a:r>
              <a:rPr lang="en-IN" sz="4000" b="1" dirty="0"/>
              <a:t/>
            </a:r>
            <a:br>
              <a:rPr lang="en-IN" sz="4000" b="1" dirty="0"/>
            </a:br>
            <a:r>
              <a:rPr lang="en-IN" sz="4000" b="1" dirty="0" smtClean="0"/>
              <a:t>January 2011 and Revised on Jul 2014</a:t>
            </a:r>
            <a:r>
              <a:rPr lang="en-US" sz="2700" b="1" dirty="0" smtClean="0"/>
              <a:t> </a:t>
            </a:r>
            <a:r>
              <a:rPr lang="en-IN" sz="2700" b="1" dirty="0" smtClean="0"/>
              <a:t/>
            </a:r>
            <a:br>
              <a:rPr lang="en-IN" sz="2700" b="1" dirty="0" smtClean="0"/>
            </a:br>
            <a:r>
              <a:rPr lang="en-IN" sz="2700" dirty="0"/>
              <a:t/>
            </a:r>
            <a:br>
              <a:rPr lang="en-IN" sz="2700" dirty="0"/>
            </a:br>
            <a:r>
              <a:rPr lang="en-US" sz="4000" b="1" dirty="0"/>
              <a:t> </a:t>
            </a:r>
            <a:r>
              <a:rPr lang="en-IN" sz="4000" dirty="0"/>
              <a:t/>
            </a:r>
            <a:br>
              <a:rPr lang="en-IN" sz="4000" dirty="0"/>
            </a:br>
            <a:r>
              <a:rPr lang="en-US" sz="4000" b="1" dirty="0"/>
              <a:t> </a:t>
            </a:r>
            <a:r>
              <a:rPr lang="en-IN" sz="4000" dirty="0"/>
              <a:t/>
            </a:r>
            <a:br>
              <a:rPr lang="en-IN" sz="4000" dirty="0"/>
            </a:br>
            <a:endParaRPr lang="en-IN" sz="4000" dirty="0"/>
          </a:p>
        </p:txBody>
      </p:sp>
      <p:sp>
        <p:nvSpPr>
          <p:cNvPr id="6" name="Date Placeholder 5"/>
          <p:cNvSpPr>
            <a:spLocks noGrp="1"/>
          </p:cNvSpPr>
          <p:nvPr>
            <p:ph type="dt" sz="half" idx="10"/>
          </p:nvPr>
        </p:nvSpPr>
        <p:spPr/>
        <p:txBody>
          <a:bodyPr/>
          <a:lstStyle/>
          <a:p>
            <a:fld id="{56FD6FAF-B33D-442D-8BC7-32076280AB09}"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2" name="Slide Number Placeholder 1"/>
          <p:cNvSpPr>
            <a:spLocks noGrp="1"/>
          </p:cNvSpPr>
          <p:nvPr>
            <p:ph type="sldNum" sz="quarter" idx="12"/>
          </p:nvPr>
        </p:nvSpPr>
        <p:spPr/>
        <p:txBody>
          <a:bodyPr/>
          <a:lstStyle/>
          <a:p>
            <a:fld id="{E0454448-5CFE-4A59-A5AD-BC64CE7D4979}" type="slidenum">
              <a:rPr lang="en-IN" smtClean="0"/>
              <a:pPr/>
              <a:t>1</a:t>
            </a:fld>
            <a:endParaRPr lang="en-IN"/>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2571265"/>
            <a:ext cx="1584176" cy="1384154"/>
          </a:xfrm>
          <a:prstGeom prst="rect">
            <a:avLst/>
          </a:prstGeom>
          <a:solidFill>
            <a:srgbClr val="CC99FF"/>
          </a:solidFill>
          <a:ln w="9525">
            <a:solidFill>
              <a:srgbClr val="800080"/>
            </a:solidFill>
            <a:prstDash val="sysDot"/>
            <a:miter lim="800000"/>
            <a:headEnd/>
            <a:tailEnd/>
          </a:ln>
        </p:spPr>
      </p:pic>
    </p:spTree>
    <p:extLst>
      <p:ext uri="{BB962C8B-B14F-4D97-AF65-F5344CB8AC3E}">
        <p14:creationId xmlns:p14="http://schemas.microsoft.com/office/powerpoint/2010/main" val="1316551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p:cNvSpPr>
            <a:spLocks noGrp="1"/>
          </p:cNvSpPr>
          <p:nvPr>
            <p:ph type="ctrTitle" idx="4294967295"/>
          </p:nvPr>
        </p:nvSpPr>
        <p:spPr>
          <a:xfrm>
            <a:off x="342900" y="115888"/>
            <a:ext cx="8477250" cy="720725"/>
          </a:xfrm>
          <a:noFill/>
        </p:spPr>
        <p:txBody>
          <a:bodyPr anchorCtr="0">
            <a:normAutofit fontScale="90000"/>
          </a:bodyPr>
          <a:lstStyle/>
          <a:p>
            <a:pPr eaLnBrk="1" hangingPunct="1"/>
            <a:r>
              <a:rPr lang="en-IN" altLang="en-US" sz="4800" smtClean="0">
                <a:effectLst/>
              </a:rPr>
              <a:t>Common Issues in Goods</a:t>
            </a:r>
          </a:p>
        </p:txBody>
      </p:sp>
      <p:sp>
        <p:nvSpPr>
          <p:cNvPr id="7" name="Subtitle 6"/>
          <p:cNvSpPr>
            <a:spLocks noGrp="1"/>
          </p:cNvSpPr>
          <p:nvPr>
            <p:ph type="subTitle" idx="4294967295"/>
          </p:nvPr>
        </p:nvSpPr>
        <p:spPr>
          <a:xfrm>
            <a:off x="287338" y="1125538"/>
            <a:ext cx="8569325" cy="5254625"/>
          </a:xfrm>
        </p:spPr>
        <p:txBody>
          <a:bodyPr>
            <a:noAutofit/>
          </a:bodyPr>
          <a:lstStyle/>
          <a:p>
            <a:pPr marL="723900" lvl="2" indent="-723900" algn="just" eaLnBrk="1" hangingPunct="1">
              <a:defRPr/>
            </a:pPr>
            <a:r>
              <a:rPr lang="en-US" sz="2200" dirty="0">
                <a:solidFill>
                  <a:srgbClr val="F0A2E7"/>
                </a:solidFill>
                <a:effectLst>
                  <a:outerShdw blurRad="38100" dist="38100" dir="2700000" algn="tl">
                    <a:srgbClr val="000000">
                      <a:alpha val="43137"/>
                    </a:srgbClr>
                  </a:outerShdw>
                </a:effectLst>
                <a:ea typeface="+mn-ea"/>
              </a:rPr>
              <a:t>Delays</a:t>
            </a:r>
            <a:r>
              <a:rPr lang="en-US" sz="2200" dirty="0" smtClean="0"/>
              <a:t> in delivery</a:t>
            </a:r>
          </a:p>
          <a:p>
            <a:pPr marL="723900" lvl="2" indent="-723900" algn="just" eaLnBrk="1" hangingPunct="1">
              <a:defRPr/>
            </a:pPr>
            <a:r>
              <a:rPr lang="en-US" sz="2200" dirty="0">
                <a:solidFill>
                  <a:srgbClr val="F0A2E7"/>
                </a:solidFill>
                <a:effectLst>
                  <a:outerShdw blurRad="38100" dist="38100" dir="2700000" algn="tl">
                    <a:srgbClr val="000000">
                      <a:alpha val="43137"/>
                    </a:srgbClr>
                  </a:outerShdw>
                </a:effectLst>
                <a:ea typeface="+mn-ea"/>
              </a:rPr>
              <a:t>Poor quality </a:t>
            </a:r>
            <a:r>
              <a:rPr lang="en-US" sz="2200" dirty="0" smtClean="0"/>
              <a:t>of Goods or </a:t>
            </a:r>
            <a:r>
              <a:rPr lang="en-US" sz="2200" dirty="0">
                <a:solidFill>
                  <a:srgbClr val="F0A2E7"/>
                </a:solidFill>
                <a:effectLst>
                  <a:outerShdw blurRad="38100" dist="38100" dir="2700000" algn="tl">
                    <a:srgbClr val="000000">
                      <a:alpha val="43137"/>
                    </a:srgbClr>
                  </a:outerShdw>
                </a:effectLst>
                <a:ea typeface="+mn-ea"/>
              </a:rPr>
              <a:t>lesser quantity </a:t>
            </a:r>
            <a:r>
              <a:rPr lang="en-US" sz="2200" dirty="0" smtClean="0"/>
              <a:t>delivered</a:t>
            </a:r>
          </a:p>
          <a:p>
            <a:pPr marL="723900" lvl="2" indent="-723900" algn="just" eaLnBrk="1" hangingPunct="1">
              <a:defRPr/>
            </a:pPr>
            <a:r>
              <a:rPr lang="en-US" sz="2200" dirty="0" smtClean="0"/>
              <a:t>Delays in issuing </a:t>
            </a:r>
            <a:r>
              <a:rPr lang="en-US" sz="2200" dirty="0">
                <a:solidFill>
                  <a:srgbClr val="F0A2E7"/>
                </a:solidFill>
                <a:effectLst>
                  <a:outerShdw blurRad="38100" dist="38100" dir="2700000" algn="tl">
                    <a:srgbClr val="000000">
                      <a:alpha val="43137"/>
                    </a:srgbClr>
                  </a:outerShdw>
                </a:effectLst>
                <a:ea typeface="+mn-ea"/>
              </a:rPr>
              <a:t>Project Authority Certificate</a:t>
            </a:r>
          </a:p>
          <a:p>
            <a:pPr marL="723900" lvl="2" indent="-723900" algn="just" eaLnBrk="1" hangingPunct="1">
              <a:defRPr/>
            </a:pPr>
            <a:r>
              <a:rPr lang="en-US" sz="2200" dirty="0" smtClean="0"/>
              <a:t>Delays in release of payment resulting in </a:t>
            </a:r>
            <a:r>
              <a:rPr lang="en-US" sz="2200" dirty="0">
                <a:solidFill>
                  <a:srgbClr val="F0A2E7"/>
                </a:solidFill>
                <a:effectLst>
                  <a:outerShdw blurRad="38100" dist="38100" dir="2700000" algn="tl">
                    <a:srgbClr val="000000">
                      <a:alpha val="43137"/>
                    </a:srgbClr>
                  </a:outerShdw>
                </a:effectLst>
                <a:ea typeface="+mn-ea"/>
              </a:rPr>
              <a:t>interest claim</a:t>
            </a:r>
          </a:p>
          <a:p>
            <a:pPr marL="723900" lvl="2" indent="-723900" algn="just" eaLnBrk="1" hangingPunct="1">
              <a:defRPr/>
            </a:pPr>
            <a:r>
              <a:rPr lang="en-US" sz="2200" dirty="0"/>
              <a:t>Delivery period extension </a:t>
            </a:r>
            <a:r>
              <a:rPr lang="en-US" sz="2200" dirty="0" smtClean="0"/>
              <a:t>without Performance </a:t>
            </a:r>
            <a:r>
              <a:rPr lang="en-US" sz="2200" dirty="0"/>
              <a:t>Bank Guarantee </a:t>
            </a:r>
            <a:r>
              <a:rPr lang="en-US" sz="2200" dirty="0">
                <a:solidFill>
                  <a:srgbClr val="F0A2E7"/>
                </a:solidFill>
                <a:effectLst>
                  <a:outerShdw blurRad="38100" dist="38100" dir="2700000" algn="tl">
                    <a:srgbClr val="000000">
                      <a:alpha val="43137"/>
                    </a:srgbClr>
                  </a:outerShdw>
                </a:effectLst>
                <a:ea typeface="+mn-ea"/>
              </a:rPr>
              <a:t>validity extension</a:t>
            </a:r>
          </a:p>
          <a:p>
            <a:pPr marL="723900" lvl="2" indent="-723900" algn="just" eaLnBrk="1" hangingPunct="1">
              <a:defRPr/>
            </a:pPr>
            <a:r>
              <a:rPr lang="en-US" sz="2200" dirty="0" smtClean="0"/>
              <a:t>Modifications </a:t>
            </a:r>
            <a:r>
              <a:rPr lang="en-US" sz="2200" dirty="0"/>
              <a:t>of contract terms/specifications after award of the contract </a:t>
            </a:r>
            <a:r>
              <a:rPr lang="en-US" sz="2200" dirty="0">
                <a:solidFill>
                  <a:srgbClr val="F0A2E7"/>
                </a:solidFill>
                <a:effectLst>
                  <a:outerShdw blurRad="38100" dist="38100" dir="2700000" algn="tl">
                    <a:srgbClr val="000000">
                      <a:alpha val="43137"/>
                    </a:srgbClr>
                  </a:outerShdw>
                </a:effectLst>
                <a:ea typeface="+mn-ea"/>
              </a:rPr>
              <a:t>without recording </a:t>
            </a:r>
            <a:r>
              <a:rPr lang="en-US" sz="2200">
                <a:solidFill>
                  <a:srgbClr val="F0A2E7"/>
                </a:solidFill>
                <a:effectLst>
                  <a:outerShdw blurRad="38100" dist="38100" dir="2700000" algn="tl">
                    <a:srgbClr val="000000">
                      <a:alpha val="43137"/>
                    </a:srgbClr>
                  </a:outerShdw>
                </a:effectLst>
                <a:ea typeface="+mn-ea"/>
              </a:rPr>
              <a:t>reasons </a:t>
            </a:r>
            <a:r>
              <a:rPr lang="en-US" sz="2200" smtClean="0"/>
              <a:t> </a:t>
            </a:r>
            <a:endParaRPr lang="en-US" sz="2200" dirty="0"/>
          </a:p>
          <a:p>
            <a:pPr marL="723900" lvl="2" indent="-723900" algn="just" eaLnBrk="1" hangingPunct="1">
              <a:defRPr/>
            </a:pPr>
            <a:r>
              <a:rPr lang="en-US" sz="2200" dirty="0"/>
              <a:t>Non imposition </a:t>
            </a:r>
            <a:r>
              <a:rPr lang="en-US" sz="2200" dirty="0" smtClean="0"/>
              <a:t>of </a:t>
            </a:r>
            <a:r>
              <a:rPr lang="en-US" sz="2200" dirty="0">
                <a:solidFill>
                  <a:srgbClr val="F0A2E7"/>
                </a:solidFill>
                <a:effectLst>
                  <a:outerShdw blurRad="38100" dist="38100" dir="2700000" algn="tl">
                    <a:srgbClr val="000000">
                      <a:alpha val="43137"/>
                    </a:srgbClr>
                  </a:outerShdw>
                </a:effectLst>
                <a:ea typeface="+mn-ea"/>
              </a:rPr>
              <a:t>Liquidated Damages </a:t>
            </a:r>
            <a:r>
              <a:rPr lang="en-US" sz="2200" dirty="0"/>
              <a:t>for </a:t>
            </a:r>
            <a:r>
              <a:rPr lang="en-US" sz="2200" dirty="0" smtClean="0"/>
              <a:t>delays </a:t>
            </a:r>
            <a:r>
              <a:rPr lang="en-US" sz="2200" dirty="0"/>
              <a:t>in supplies without proper justification </a:t>
            </a:r>
          </a:p>
          <a:p>
            <a:pPr marL="723900" lvl="2" indent="-723900" algn="just" eaLnBrk="1" hangingPunct="1">
              <a:defRPr/>
            </a:pPr>
            <a:r>
              <a:rPr lang="en-US" sz="2200" dirty="0"/>
              <a:t>Delay in lodging claim for </a:t>
            </a:r>
            <a:r>
              <a:rPr lang="en-US" sz="2200" dirty="0">
                <a:solidFill>
                  <a:srgbClr val="F0A2E7"/>
                </a:solidFill>
                <a:effectLst>
                  <a:outerShdw blurRad="38100" dist="38100" dir="2700000" algn="tl">
                    <a:srgbClr val="000000">
                      <a:alpha val="43137"/>
                    </a:srgbClr>
                  </a:outerShdw>
                </a:effectLst>
                <a:ea typeface="+mn-ea"/>
              </a:rPr>
              <a:t>insurance</a:t>
            </a:r>
          </a:p>
          <a:p>
            <a:pPr marL="723900" lvl="2" indent="-723900" algn="just" eaLnBrk="1" hangingPunct="1">
              <a:defRPr/>
            </a:pPr>
            <a:r>
              <a:rPr lang="en-US" sz="2200" dirty="0" smtClean="0"/>
              <a:t>Consignees </a:t>
            </a:r>
            <a:r>
              <a:rPr lang="en-US" sz="2200" dirty="0">
                <a:solidFill>
                  <a:srgbClr val="F0A2E7"/>
                </a:solidFill>
                <a:effectLst>
                  <a:outerShdw blurRad="38100" dist="38100" dir="2700000" algn="tl">
                    <a:srgbClr val="000000">
                      <a:alpha val="43137"/>
                    </a:srgbClr>
                  </a:outerShdw>
                </a:effectLst>
                <a:ea typeface="+mn-ea"/>
              </a:rPr>
              <a:t>refusing to accept </a:t>
            </a:r>
            <a:r>
              <a:rPr lang="en-US" sz="2200" dirty="0" smtClean="0"/>
              <a:t>the delivery </a:t>
            </a:r>
            <a:endParaRPr lang="en-US" sz="2200" dirty="0"/>
          </a:p>
          <a:p>
            <a:pPr marL="723900" lvl="2" indent="-723900" algn="just" eaLnBrk="1" hangingPunct="1">
              <a:lnSpc>
                <a:spcPct val="90000"/>
              </a:lnSpc>
              <a:buFont typeface="Wingdings" panose="05000000000000000000" pitchFamily="2" charset="2"/>
              <a:buNone/>
              <a:defRPr/>
            </a:pPr>
            <a:endParaRPr lang="en-IN" dirty="0" smtClean="0"/>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endParaRPr lang="en-IN" sz="2200" dirty="0" smtClean="0">
              <a:solidFill>
                <a:srgbClr val="008000"/>
              </a:solidFill>
            </a:endParaRPr>
          </a:p>
          <a:p>
            <a:pPr marL="0" indent="0" algn="just" eaLnBrk="1" hangingPunct="1">
              <a:lnSpc>
                <a:spcPct val="90000"/>
              </a:lnSpc>
              <a:buFont typeface="Wingdings" panose="05000000000000000000" pitchFamily="2" charset="2"/>
              <a:buNone/>
              <a:defRPr/>
            </a:pPr>
            <a:r>
              <a:rPr lang="en-IN" sz="2200" dirty="0" smtClean="0"/>
              <a:t> </a:t>
            </a:r>
          </a:p>
          <a:p>
            <a:pPr marL="0" indent="0" algn="just" eaLnBrk="1" hangingPunct="1">
              <a:lnSpc>
                <a:spcPct val="90000"/>
              </a:lnSpc>
              <a:buFont typeface="Wingdings" panose="05000000000000000000" pitchFamily="2" charset="2"/>
              <a:buNone/>
              <a:defRPr/>
            </a:pPr>
            <a:endParaRPr lang="en-IN" sz="2200" dirty="0" smtClean="0"/>
          </a:p>
          <a:p>
            <a:pPr marL="0" indent="0" eaLnBrk="1" hangingPunct="1">
              <a:buFont typeface="Wingdings" panose="05000000000000000000" pitchFamily="2" charset="2"/>
              <a:buNone/>
              <a:defRPr/>
            </a:pPr>
            <a:endParaRPr lang="en-US" sz="2400" dirty="0" smtClean="0">
              <a:solidFill>
                <a:srgbClr val="898989"/>
              </a:solidFill>
            </a:endParaRPr>
          </a:p>
          <a:p>
            <a:pPr marL="0" indent="0" eaLnBrk="1" hangingPunct="1">
              <a:buFont typeface="Wingdings" panose="05000000000000000000" pitchFamily="2" charset="2"/>
              <a:buNone/>
              <a:defRPr/>
            </a:pPr>
            <a:r>
              <a:rPr lang="en-US" sz="2400" dirty="0" smtClean="0">
                <a:solidFill>
                  <a:srgbClr val="898989"/>
                </a:solidFill>
              </a:rPr>
              <a:t> </a:t>
            </a:r>
            <a:endParaRPr lang="en-US" sz="2400" dirty="0" smtClean="0"/>
          </a:p>
          <a:p>
            <a:pPr marL="0" indent="0" eaLnBrk="1" hangingPunct="1">
              <a:buFont typeface="Wingdings" panose="05000000000000000000" pitchFamily="2" charset="2"/>
              <a:buNone/>
              <a:defRPr/>
            </a:pPr>
            <a:endParaRPr lang="en-IN" sz="2400" dirty="0" smtClean="0"/>
          </a:p>
        </p:txBody>
      </p:sp>
      <p:sp>
        <p:nvSpPr>
          <p:cNvPr id="30724" name="Line 5"/>
          <p:cNvSpPr>
            <a:spLocks noChangeShapeType="1"/>
          </p:cNvSpPr>
          <p:nvPr/>
        </p:nvSpPr>
        <p:spPr bwMode="auto">
          <a:xfrm flipV="1">
            <a:off x="0" y="1052513"/>
            <a:ext cx="9144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Tree>
    <p:extLst>
      <p:ext uri="{BB962C8B-B14F-4D97-AF65-F5344CB8AC3E}">
        <p14:creationId xmlns:p14="http://schemas.microsoft.com/office/powerpoint/2010/main" val="261821606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B2BFC9D2-BF2B-4893-A3F9-2D45AF99906E}"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100</a:t>
            </a:fld>
            <a:endParaRPr lang="en-IN" dirty="0"/>
          </a:p>
        </p:txBody>
      </p:sp>
      <p:graphicFrame>
        <p:nvGraphicFramePr>
          <p:cNvPr id="5" name="Table 4"/>
          <p:cNvGraphicFramePr>
            <a:graphicFrameLocks noGrp="1"/>
          </p:cNvGraphicFramePr>
          <p:nvPr>
            <p:extLst/>
          </p:nvPr>
        </p:nvGraphicFramePr>
        <p:xfrm>
          <a:off x="467544" y="1178521"/>
          <a:ext cx="8424936" cy="5279516"/>
        </p:xfrm>
        <a:graphic>
          <a:graphicData uri="http://schemas.openxmlformats.org/drawingml/2006/table">
            <a:tbl>
              <a:tblPr firstRow="1" bandRow="1"/>
              <a:tblGrid>
                <a:gridCol w="1214406"/>
                <a:gridCol w="7210530"/>
              </a:tblGrid>
              <a:tr h="3339971">
                <a:tc>
                  <a:txBody>
                    <a:bodyPr/>
                    <a:lstStyle/>
                    <a:p>
                      <a:pPr marL="0" marR="0">
                        <a:lnSpc>
                          <a:spcPct val="90000"/>
                        </a:lnSpc>
                        <a:spcBef>
                          <a:spcPts val="0"/>
                        </a:spcBef>
                        <a:spcAft>
                          <a:spcPts val="200"/>
                        </a:spcAft>
                      </a:pPr>
                      <a:r>
                        <a:rPr lang="en-US" sz="2200" b="1" dirty="0">
                          <a:latin typeface="+mn-lt"/>
                          <a:ea typeface="Times New Roman"/>
                          <a:cs typeface="Times New Roman"/>
                          <a:hlinkClick r:id="" action="ppaction://hlinkfile"/>
                        </a:rPr>
                        <a:t>GCC 13.1</a:t>
                      </a:r>
                      <a:endParaRPr lang="en-US" sz="22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pPr>
                      <a:r>
                        <a:rPr lang="en-US" sz="2200" dirty="0">
                          <a:latin typeface="+mn-lt"/>
                          <a:ea typeface="Times New Roman"/>
                          <a:cs typeface="Times New Roman"/>
                        </a:rPr>
                        <a:t>Details of Shipping and other Documents to be furnished by the Supplier are </a:t>
                      </a:r>
                      <a:r>
                        <a:rPr lang="en-US" sz="2200" i="1" dirty="0">
                          <a:latin typeface="+mn-lt"/>
                          <a:ea typeface="Times New Roman"/>
                          <a:cs typeface="Times New Roman"/>
                        </a:rPr>
                        <a:t>[insert the required documents, such as a negotiable bill of lading, a non-negotiable sea way bill, an airway bill, a railway consignment note, a road consignment note, insurance certificate, Manufacturer’s or Supplier’s warranty certificate, inspection certificate issued by nominated inspection agency, Supplier’s factory shipping details</a:t>
                      </a:r>
                      <a:r>
                        <a:rPr lang="en-US" sz="2200" dirty="0">
                          <a:latin typeface="+mn-lt"/>
                          <a:ea typeface="Times New Roman"/>
                          <a:cs typeface="Times New Roman"/>
                        </a:rPr>
                        <a:t> </a:t>
                      </a:r>
                      <a:r>
                        <a:rPr lang="en-US" sz="2200" i="1" dirty="0">
                          <a:latin typeface="+mn-lt"/>
                          <a:ea typeface="Times New Roman"/>
                          <a:cs typeface="Times New Roman"/>
                        </a:rPr>
                        <a:t>etc].</a:t>
                      </a:r>
                      <a:endParaRPr lang="en-US" sz="2200" dirty="0">
                        <a:latin typeface="+mn-lt"/>
                        <a:ea typeface="Times New Roman"/>
                        <a:cs typeface="Times New Roman"/>
                      </a:endParaRPr>
                    </a:p>
                    <a:p>
                      <a:pPr marL="338455" marR="0" indent="4445" algn="just">
                        <a:lnSpc>
                          <a:spcPct val="90000"/>
                        </a:lnSpc>
                        <a:spcBef>
                          <a:spcPts val="0"/>
                        </a:spcBef>
                        <a:spcAft>
                          <a:spcPts val="200"/>
                        </a:spcAft>
                      </a:pPr>
                      <a:r>
                        <a:rPr lang="en-US" sz="2200" dirty="0">
                          <a:latin typeface="+mn-lt"/>
                          <a:ea typeface="Times New Roman"/>
                          <a:cs typeface="Times New Roman"/>
                        </a:rPr>
                        <a:t>The above documents shall be received by the Purchaser before arrival of the Goods and, if not received, the Supplier will be responsible for any consequent expenses.</a:t>
                      </a:r>
                    </a:p>
                  </a:txBody>
                  <a:tcPr marL="68580" marR="68580" marT="0" marB="0"/>
                </a:tc>
              </a:tr>
              <a:tr h="1934844">
                <a:tc>
                  <a:txBody>
                    <a:bodyPr/>
                    <a:lstStyle/>
                    <a:p>
                      <a:pPr marL="0" marR="0">
                        <a:lnSpc>
                          <a:spcPct val="90000"/>
                        </a:lnSpc>
                        <a:spcBef>
                          <a:spcPts val="0"/>
                        </a:spcBef>
                        <a:spcAft>
                          <a:spcPts val="200"/>
                        </a:spcAft>
                      </a:pPr>
                      <a:r>
                        <a:rPr lang="en-US" sz="2200" b="1" dirty="0">
                          <a:latin typeface="+mn-lt"/>
                          <a:ea typeface="Times New Roman"/>
                          <a:cs typeface="Times New Roman"/>
                          <a:hlinkClick r:id="" action="ppaction://hlinkfile"/>
                        </a:rPr>
                        <a:t>GCC 15.1</a:t>
                      </a:r>
                      <a:endParaRPr lang="en-US" sz="22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The prices charged for the Goods supplied and the related Services performed </a:t>
                      </a:r>
                      <a:r>
                        <a:rPr lang="en-US" sz="2200" i="1" dirty="0">
                          <a:latin typeface="+mn-lt"/>
                          <a:ea typeface="Times New Roman"/>
                          <a:cs typeface="Times New Roman"/>
                        </a:rPr>
                        <a:t>[insert “shall” or “shall not,” as appropriate]</a:t>
                      </a:r>
                      <a:r>
                        <a:rPr lang="en-US" sz="2200" dirty="0">
                          <a:latin typeface="+mn-lt"/>
                          <a:ea typeface="Times New Roman"/>
                          <a:cs typeface="Times New Roman"/>
                        </a:rPr>
                        <a:t> be adjustable.</a:t>
                      </a:r>
                    </a:p>
                    <a:p>
                      <a:pPr marL="0" marR="0" algn="just">
                        <a:lnSpc>
                          <a:spcPct val="90000"/>
                        </a:lnSpc>
                        <a:spcBef>
                          <a:spcPts val="0"/>
                        </a:spcBef>
                        <a:spcAft>
                          <a:spcPts val="200"/>
                        </a:spcAft>
                        <a:tabLst>
                          <a:tab pos="4549140" algn="r"/>
                        </a:tabLst>
                      </a:pPr>
                      <a:r>
                        <a:rPr lang="en-US" sz="2200" dirty="0">
                          <a:latin typeface="+mn-lt"/>
                          <a:ea typeface="Times New Roman"/>
                          <a:cs typeface="Times New Roman"/>
                        </a:rPr>
                        <a:t>If prices are adjustable, the following method shall be used to calculate the price adjustment </a:t>
                      </a:r>
                      <a:r>
                        <a:rPr lang="en-US" sz="2200" i="1" dirty="0">
                          <a:latin typeface="+mn-lt"/>
                          <a:ea typeface="Times New Roman"/>
                          <a:cs typeface="Times New Roman"/>
                        </a:rPr>
                        <a:t>[see attachment to these SCC for a sample Price Adjustment Formula]</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06624562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D6BF7D90-FD9B-4EAC-9541-B75ABADE0A73}"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101</a:t>
            </a:fld>
            <a:endParaRPr lang="en-IN" dirty="0"/>
          </a:p>
        </p:txBody>
      </p:sp>
      <p:graphicFrame>
        <p:nvGraphicFramePr>
          <p:cNvPr id="5" name="Table 4"/>
          <p:cNvGraphicFramePr>
            <a:graphicFrameLocks noGrp="1"/>
          </p:cNvGraphicFramePr>
          <p:nvPr>
            <p:extLst/>
          </p:nvPr>
        </p:nvGraphicFramePr>
        <p:xfrm>
          <a:off x="611560" y="1124744"/>
          <a:ext cx="8208912" cy="5431536"/>
        </p:xfrm>
        <a:graphic>
          <a:graphicData uri="http://schemas.openxmlformats.org/drawingml/2006/table">
            <a:tbl>
              <a:tblPr firstRow="1" bandRow="1"/>
              <a:tblGrid>
                <a:gridCol w="1183267"/>
                <a:gridCol w="7025645"/>
              </a:tblGrid>
              <a:tr h="5040560">
                <a:tc>
                  <a:txBody>
                    <a:bodyPr/>
                    <a:lstStyle/>
                    <a:p>
                      <a:pPr marL="0" marR="0">
                        <a:lnSpc>
                          <a:spcPct val="90000"/>
                        </a:lnSpc>
                        <a:spcBef>
                          <a:spcPts val="0"/>
                        </a:spcBef>
                        <a:spcAft>
                          <a:spcPts val="1000"/>
                        </a:spcAft>
                      </a:pPr>
                      <a:r>
                        <a:rPr lang="en-US" sz="2200" b="1" kern="1200" dirty="0" smtClean="0">
                          <a:solidFill>
                            <a:schemeClr val="tx1"/>
                          </a:solidFill>
                          <a:latin typeface="+mn-lt"/>
                          <a:ea typeface="+mn-ea"/>
                          <a:cs typeface="+mn-cs"/>
                          <a:hlinkClick r:id="" action="ppaction://hlinkfile"/>
                        </a:rPr>
                        <a:t>GCC 16.1</a:t>
                      </a:r>
                      <a:endParaRPr lang="en-US" sz="2200" b="1" dirty="0">
                        <a:latin typeface="+mn-lt"/>
                        <a:ea typeface="Times New Roman"/>
                        <a:cs typeface="Times New Roman"/>
                      </a:endParaRPr>
                    </a:p>
                  </a:txBody>
                  <a:tcPr marL="68580" marR="68580" marT="0" marB="0"/>
                </a:tc>
                <a:tc>
                  <a:txBody>
                    <a:bodyPr/>
                    <a:lstStyle/>
                    <a:p>
                      <a:pPr>
                        <a:lnSpc>
                          <a:spcPct val="90000"/>
                        </a:lnSpc>
                      </a:pPr>
                      <a:r>
                        <a:rPr lang="en-US" sz="2200" b="1" i="1" kern="1200" dirty="0" smtClean="0">
                          <a:solidFill>
                            <a:schemeClr val="tx1"/>
                          </a:solidFill>
                          <a:latin typeface="+mn-lt"/>
                          <a:ea typeface="+mn-ea"/>
                          <a:cs typeface="+mn-cs"/>
                        </a:rPr>
                        <a:t>Sample provision</a:t>
                      </a:r>
                      <a:endParaRPr lang="en-US" sz="2200" kern="1200" dirty="0" smtClean="0">
                        <a:solidFill>
                          <a:schemeClr val="tx1"/>
                        </a:solidFill>
                        <a:latin typeface="+mn-lt"/>
                        <a:ea typeface="+mn-ea"/>
                        <a:cs typeface="+mn-cs"/>
                      </a:endParaRPr>
                    </a:p>
                    <a:p>
                      <a:pPr>
                        <a:lnSpc>
                          <a:spcPct val="90000"/>
                        </a:lnSpc>
                      </a:pPr>
                      <a:r>
                        <a:rPr lang="en-US" sz="2200" kern="1200" dirty="0" smtClean="0">
                          <a:solidFill>
                            <a:schemeClr val="tx1"/>
                          </a:solidFill>
                          <a:latin typeface="+mn-lt"/>
                          <a:ea typeface="+mn-ea"/>
                          <a:cs typeface="+mn-cs"/>
                        </a:rPr>
                        <a:t>GCC 16.1—The method and conditions of payment to be made to the Supplier under this Contract shall be as follows:</a:t>
                      </a:r>
                    </a:p>
                    <a:p>
                      <a:pPr>
                        <a:lnSpc>
                          <a:spcPct val="90000"/>
                        </a:lnSpc>
                      </a:pPr>
                      <a:r>
                        <a:rPr lang="en-US" sz="2200" b="1" kern="1200" dirty="0" smtClean="0">
                          <a:solidFill>
                            <a:schemeClr val="tx1"/>
                          </a:solidFill>
                          <a:latin typeface="+mn-lt"/>
                          <a:ea typeface="+mn-ea"/>
                          <a:cs typeface="+mn-cs"/>
                        </a:rPr>
                        <a:t>Payment for Goods supplied from abroad:</a:t>
                      </a:r>
                      <a:endParaRPr lang="en-US" sz="2200" kern="1200" dirty="0" smtClean="0">
                        <a:solidFill>
                          <a:schemeClr val="tx1"/>
                        </a:solidFill>
                        <a:latin typeface="+mn-lt"/>
                        <a:ea typeface="+mn-ea"/>
                        <a:cs typeface="+mn-cs"/>
                      </a:endParaRPr>
                    </a:p>
                    <a:p>
                      <a:pPr>
                        <a:lnSpc>
                          <a:spcPct val="90000"/>
                        </a:lnSpc>
                      </a:pPr>
                      <a:r>
                        <a:rPr lang="en-US" sz="2200" kern="1200" dirty="0" smtClean="0">
                          <a:solidFill>
                            <a:schemeClr val="tx1"/>
                          </a:solidFill>
                          <a:latin typeface="+mn-lt"/>
                          <a:ea typeface="+mn-ea"/>
                          <a:cs typeface="+mn-cs"/>
                        </a:rPr>
                        <a:t>Payment of foreign currency portion shall be made in (</a:t>
                      </a:r>
                      <a:r>
                        <a:rPr lang="en-US" sz="2200" u="sng" kern="1200" dirty="0" smtClean="0">
                          <a:solidFill>
                            <a:schemeClr val="tx1"/>
                          </a:solidFill>
                          <a:latin typeface="+mn-lt"/>
                          <a:ea typeface="+mn-ea"/>
                          <a:cs typeface="+mn-cs"/>
                        </a:rPr>
                        <a:t>	</a:t>
                      </a:r>
                      <a:r>
                        <a:rPr lang="en-US" sz="2200" kern="1200" dirty="0" smtClean="0">
                          <a:solidFill>
                            <a:schemeClr val="tx1"/>
                          </a:solidFill>
                          <a:latin typeface="+mn-lt"/>
                          <a:ea typeface="+mn-ea"/>
                          <a:cs typeface="+mn-cs"/>
                        </a:rPr>
                        <a:t>) </a:t>
                      </a:r>
                      <a:r>
                        <a:rPr lang="en-US" sz="2200" i="1" kern="1200" dirty="0" smtClean="0">
                          <a:solidFill>
                            <a:schemeClr val="tx1"/>
                          </a:solidFill>
                          <a:latin typeface="+mn-lt"/>
                          <a:ea typeface="+mn-ea"/>
                          <a:cs typeface="+mn-cs"/>
                        </a:rPr>
                        <a:t>[currency of the Contract Price]</a:t>
                      </a:r>
                      <a:r>
                        <a:rPr lang="en-US" sz="2200" kern="1200" dirty="0" smtClean="0">
                          <a:solidFill>
                            <a:schemeClr val="tx1"/>
                          </a:solidFill>
                          <a:latin typeface="+mn-lt"/>
                          <a:ea typeface="+mn-ea"/>
                          <a:cs typeface="+mn-cs"/>
                        </a:rPr>
                        <a:t> in the following manner:</a:t>
                      </a:r>
                    </a:p>
                    <a:p>
                      <a:pPr marL="520700" indent="-520700" algn="just">
                        <a:lnSpc>
                          <a:spcPct val="90000"/>
                        </a:lnSpc>
                      </a:pPr>
                      <a:r>
                        <a:rPr lang="en-US" sz="2200" kern="1200" dirty="0" smtClean="0">
                          <a:solidFill>
                            <a:schemeClr val="tx1"/>
                          </a:solidFill>
                          <a:latin typeface="+mn-lt"/>
                          <a:ea typeface="+mn-ea"/>
                          <a:cs typeface="+mn-cs"/>
                        </a:rPr>
                        <a:t>(</a:t>
                      </a:r>
                      <a:r>
                        <a:rPr lang="en-US" sz="2200" kern="1200" dirty="0" err="1" smtClean="0">
                          <a:solidFill>
                            <a:schemeClr val="tx1"/>
                          </a:solidFill>
                          <a:latin typeface="+mn-lt"/>
                          <a:ea typeface="+mn-ea"/>
                          <a:cs typeface="+mn-cs"/>
                        </a:rPr>
                        <a:t>i</a:t>
                      </a:r>
                      <a:r>
                        <a:rPr lang="en-US" sz="2200" kern="1200" dirty="0" smtClean="0">
                          <a:solidFill>
                            <a:schemeClr val="tx1"/>
                          </a:solidFill>
                          <a:latin typeface="+mn-lt"/>
                          <a:ea typeface="+mn-ea"/>
                          <a:cs typeface="+mn-cs"/>
                        </a:rPr>
                        <a:t>)</a:t>
                      </a:r>
                      <a:r>
                        <a:rPr lang="en-US" sz="2200" b="1" kern="1200" dirty="0" smtClean="0">
                          <a:solidFill>
                            <a:schemeClr val="tx1"/>
                          </a:solidFill>
                          <a:latin typeface="+mn-lt"/>
                          <a:ea typeface="+mn-ea"/>
                          <a:cs typeface="+mn-cs"/>
                        </a:rPr>
                        <a:t>	Advance Payment:  </a:t>
                      </a:r>
                      <a:r>
                        <a:rPr lang="en-US" sz="2200" kern="1200" dirty="0" smtClean="0">
                          <a:solidFill>
                            <a:schemeClr val="tx1"/>
                          </a:solidFill>
                          <a:latin typeface="+mn-lt"/>
                          <a:ea typeface="+mn-ea"/>
                          <a:cs typeface="+mn-cs"/>
                        </a:rPr>
                        <a:t>Ten (10) percent of the Contract Price shall be paid within thirty (30) days of signing of the Contract, and upon submission of claim and a bank guarantee for equivalent amount valid until the Goods are delivered and in the form provided in the bidding documents or another form acceptable to the Purchaser.</a:t>
                      </a:r>
                    </a:p>
                    <a:p>
                      <a:pPr marL="520700" indent="-520700">
                        <a:lnSpc>
                          <a:spcPct val="90000"/>
                        </a:lnSpc>
                      </a:pPr>
                      <a:r>
                        <a:rPr lang="en-US" sz="2200" kern="1200" dirty="0" smtClean="0">
                          <a:solidFill>
                            <a:schemeClr val="tx1"/>
                          </a:solidFill>
                          <a:latin typeface="+mn-lt"/>
                          <a:ea typeface="+mn-ea"/>
                          <a:cs typeface="+mn-cs"/>
                        </a:rPr>
                        <a:t>(ii)</a:t>
                      </a:r>
                      <a:r>
                        <a:rPr lang="en-US" sz="2200" b="1" kern="1200" dirty="0" smtClean="0">
                          <a:solidFill>
                            <a:schemeClr val="tx1"/>
                          </a:solidFill>
                          <a:latin typeface="+mn-lt"/>
                          <a:ea typeface="+mn-ea"/>
                          <a:cs typeface="+mn-cs"/>
                        </a:rPr>
                        <a:t>	On Shipment:  </a:t>
                      </a:r>
                      <a:r>
                        <a:rPr lang="en-US" sz="2200" kern="1200" dirty="0" smtClean="0">
                          <a:solidFill>
                            <a:schemeClr val="tx1"/>
                          </a:solidFill>
                          <a:latin typeface="+mn-lt"/>
                          <a:ea typeface="+mn-ea"/>
                          <a:cs typeface="+mn-cs"/>
                        </a:rPr>
                        <a:t>Eighty (80) percent of the Contract Price of the Goods shipped shall be paid through irrevocable confirmed letter of credit opened in favor of the Supplier in a bank in its country, upon submission of documents specified in GCC Clause 12.</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97609239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634"/>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264DEE8B-48D5-4A19-B9D9-860B03B5F456}"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102</a:t>
            </a:fld>
            <a:endParaRPr lang="en-IN" dirty="0"/>
          </a:p>
        </p:txBody>
      </p:sp>
      <p:graphicFrame>
        <p:nvGraphicFramePr>
          <p:cNvPr id="5" name="Table 4"/>
          <p:cNvGraphicFramePr>
            <a:graphicFrameLocks noGrp="1"/>
          </p:cNvGraphicFramePr>
          <p:nvPr>
            <p:extLst/>
          </p:nvPr>
        </p:nvGraphicFramePr>
        <p:xfrm>
          <a:off x="179512" y="836712"/>
          <a:ext cx="8712968" cy="5620512"/>
        </p:xfrm>
        <a:graphic>
          <a:graphicData uri="http://schemas.openxmlformats.org/drawingml/2006/table">
            <a:tbl>
              <a:tblPr firstRow="1" bandRow="1"/>
              <a:tblGrid>
                <a:gridCol w="1368152"/>
                <a:gridCol w="7344816"/>
              </a:tblGrid>
              <a:tr h="5328592">
                <a:tc>
                  <a:txBody>
                    <a:bodyPr/>
                    <a:lstStyle/>
                    <a:p>
                      <a:pPr marL="0" marR="0">
                        <a:lnSpc>
                          <a:spcPct val="85000"/>
                        </a:lnSpc>
                        <a:spcBef>
                          <a:spcPts val="200"/>
                        </a:spcBef>
                        <a:spcAft>
                          <a:spcPts val="200"/>
                        </a:spcAft>
                      </a:pPr>
                      <a:r>
                        <a:rPr lang="en-US" sz="2200" b="1" kern="1200" dirty="0" smtClean="0">
                          <a:solidFill>
                            <a:schemeClr val="tx1"/>
                          </a:solidFill>
                          <a:latin typeface="+mn-lt"/>
                          <a:ea typeface="+mn-ea"/>
                          <a:cs typeface="+mn-cs"/>
                          <a:hlinkClick r:id="" action="ppaction://hlinkfile"/>
                        </a:rPr>
                        <a:t>GCC 16.1</a:t>
                      </a:r>
                      <a:endParaRPr lang="en-US" sz="2200" b="1" kern="1200" dirty="0" smtClean="0">
                        <a:solidFill>
                          <a:schemeClr val="tx1"/>
                        </a:solidFill>
                        <a:latin typeface="+mn-lt"/>
                        <a:ea typeface="+mn-ea"/>
                        <a:cs typeface="+mn-cs"/>
                      </a:endParaRPr>
                    </a:p>
                    <a:p>
                      <a:pPr marL="0" marR="0" indent="0" algn="l" defTabSz="914400" rtl="0" eaLnBrk="1" fontAlgn="auto" latinLnBrk="0" hangingPunct="1">
                        <a:lnSpc>
                          <a:spcPct val="85000"/>
                        </a:lnSpc>
                        <a:spcBef>
                          <a:spcPts val="200"/>
                        </a:spcBef>
                        <a:spcAft>
                          <a:spcPts val="200"/>
                        </a:spcAft>
                        <a:buClrTx/>
                        <a:buSzTx/>
                        <a:buFontTx/>
                        <a:buNone/>
                        <a:tabLst/>
                        <a:defRPr/>
                      </a:pPr>
                      <a:r>
                        <a:rPr lang="en-US" sz="2200" b="1" dirty="0" smtClean="0">
                          <a:latin typeface="+mn-lt"/>
                          <a:ea typeface="Times New Roman"/>
                          <a:cs typeface="Times New Roman"/>
                        </a:rPr>
                        <a:t>continued</a:t>
                      </a:r>
                    </a:p>
                    <a:p>
                      <a:pPr marL="0" marR="0">
                        <a:lnSpc>
                          <a:spcPct val="85000"/>
                        </a:lnSpc>
                        <a:spcBef>
                          <a:spcPts val="200"/>
                        </a:spcBef>
                        <a:spcAft>
                          <a:spcPts val="200"/>
                        </a:spcAft>
                      </a:pPr>
                      <a:endParaRPr lang="en-US" sz="2200" b="1" dirty="0">
                        <a:latin typeface="+mn-lt"/>
                        <a:ea typeface="Times New Roman"/>
                        <a:cs typeface="Times New Roman"/>
                      </a:endParaRPr>
                    </a:p>
                  </a:txBody>
                  <a:tcPr marL="68580" marR="68580" marT="0" marB="0"/>
                </a:tc>
                <a:tc>
                  <a:txBody>
                    <a:bodyPr/>
                    <a:lstStyle/>
                    <a:p>
                      <a:pPr marL="457200" indent="-457200" algn="just">
                        <a:lnSpc>
                          <a:spcPct val="85000"/>
                        </a:lnSpc>
                        <a:spcBef>
                          <a:spcPts val="200"/>
                        </a:spcBef>
                        <a:spcAft>
                          <a:spcPts val="200"/>
                        </a:spcAft>
                      </a:pPr>
                      <a:r>
                        <a:rPr lang="en-US" sz="2200" kern="1200" dirty="0" smtClean="0">
                          <a:solidFill>
                            <a:schemeClr val="tx1"/>
                          </a:solidFill>
                          <a:latin typeface="+mn-lt"/>
                          <a:ea typeface="+mn-ea"/>
                          <a:cs typeface="+mn-cs"/>
                        </a:rPr>
                        <a:t>(iii) </a:t>
                      </a:r>
                      <a:r>
                        <a:rPr lang="en-US" sz="2200" b="1" kern="1200" dirty="0" smtClean="0">
                          <a:solidFill>
                            <a:schemeClr val="tx1"/>
                          </a:solidFill>
                          <a:latin typeface="+mn-lt"/>
                          <a:ea typeface="+mn-ea"/>
                          <a:cs typeface="+mn-cs"/>
                        </a:rPr>
                        <a:t>On Acceptance:  </a:t>
                      </a:r>
                      <a:r>
                        <a:rPr lang="en-US" sz="2200" kern="1200" dirty="0" smtClean="0">
                          <a:solidFill>
                            <a:schemeClr val="tx1"/>
                          </a:solidFill>
                          <a:latin typeface="+mn-lt"/>
                          <a:ea typeface="+mn-ea"/>
                          <a:cs typeface="+mn-cs"/>
                        </a:rPr>
                        <a:t>Ten (10) percent of the Contract Price of Goods received shall be paid within thirty (30) days of receipt of the Goods upon submission of claim supported by the acceptance certificate issued by the Purchaser.</a:t>
                      </a:r>
                    </a:p>
                    <a:p>
                      <a:pPr algn="just">
                        <a:lnSpc>
                          <a:spcPct val="85000"/>
                        </a:lnSpc>
                        <a:spcBef>
                          <a:spcPts val="200"/>
                        </a:spcBef>
                        <a:spcAft>
                          <a:spcPts val="200"/>
                        </a:spcAft>
                      </a:pPr>
                      <a:r>
                        <a:rPr lang="en-US" sz="2200" kern="1200" dirty="0" smtClean="0">
                          <a:solidFill>
                            <a:schemeClr val="tx1"/>
                          </a:solidFill>
                          <a:latin typeface="+mn-lt"/>
                          <a:ea typeface="+mn-ea"/>
                          <a:cs typeface="+mn-cs"/>
                        </a:rPr>
                        <a:t>Payment of local currency portion shall be made in </a:t>
                      </a:r>
                      <a:r>
                        <a:rPr lang="en-US" sz="2200" u="sng" kern="1200" dirty="0" smtClean="0">
                          <a:solidFill>
                            <a:schemeClr val="tx1"/>
                          </a:solidFill>
                          <a:latin typeface="+mn-lt"/>
                          <a:ea typeface="+mn-ea"/>
                          <a:cs typeface="+mn-cs"/>
                        </a:rPr>
                        <a:t>	</a:t>
                      </a:r>
                      <a:r>
                        <a:rPr lang="en-US" sz="2200" kern="1200" dirty="0" smtClean="0">
                          <a:solidFill>
                            <a:schemeClr val="tx1"/>
                          </a:solidFill>
                          <a:latin typeface="+mn-lt"/>
                          <a:ea typeface="+mn-ea"/>
                          <a:cs typeface="+mn-cs"/>
                        </a:rPr>
                        <a:t> </a:t>
                      </a:r>
                      <a:r>
                        <a:rPr lang="en-US" sz="2200" i="1" kern="1200" dirty="0" smtClean="0">
                          <a:solidFill>
                            <a:schemeClr val="tx1"/>
                          </a:solidFill>
                          <a:latin typeface="+mn-lt"/>
                          <a:ea typeface="+mn-ea"/>
                          <a:cs typeface="+mn-cs"/>
                        </a:rPr>
                        <a:t>[currency] </a:t>
                      </a:r>
                      <a:r>
                        <a:rPr lang="en-US" sz="2200" kern="1200" dirty="0" smtClean="0">
                          <a:solidFill>
                            <a:schemeClr val="tx1"/>
                          </a:solidFill>
                          <a:latin typeface="+mn-lt"/>
                          <a:ea typeface="+mn-ea"/>
                          <a:cs typeface="+mn-cs"/>
                        </a:rPr>
                        <a:t>within thirty (30) days of presentation of claim supported by a certificate from the Purchaser declaring that the Goods have been delivered and that all other contracted Services have been performed.</a:t>
                      </a:r>
                    </a:p>
                    <a:p>
                      <a:pPr algn="just">
                        <a:lnSpc>
                          <a:spcPct val="85000"/>
                        </a:lnSpc>
                        <a:spcBef>
                          <a:spcPts val="200"/>
                        </a:spcBef>
                        <a:spcAft>
                          <a:spcPts val="200"/>
                        </a:spcAft>
                      </a:pPr>
                      <a:r>
                        <a:rPr lang="en-US" sz="2200" b="1" kern="1200" dirty="0" smtClean="0">
                          <a:solidFill>
                            <a:schemeClr val="tx1"/>
                          </a:solidFill>
                          <a:latin typeface="+mn-lt"/>
                          <a:ea typeface="+mn-ea"/>
                          <a:cs typeface="+mn-cs"/>
                        </a:rPr>
                        <a:t>Payment for Goods and Services supplied from within the Purchaser’s country:</a:t>
                      </a:r>
                      <a:endParaRPr lang="en-US" sz="2200" kern="1200" dirty="0" smtClean="0">
                        <a:solidFill>
                          <a:schemeClr val="tx1"/>
                        </a:solidFill>
                        <a:latin typeface="+mn-lt"/>
                        <a:ea typeface="+mn-ea"/>
                        <a:cs typeface="+mn-cs"/>
                      </a:endParaRPr>
                    </a:p>
                    <a:p>
                      <a:pPr algn="just">
                        <a:lnSpc>
                          <a:spcPct val="85000"/>
                        </a:lnSpc>
                        <a:spcBef>
                          <a:spcPts val="200"/>
                        </a:spcBef>
                        <a:spcAft>
                          <a:spcPts val="200"/>
                        </a:spcAft>
                      </a:pPr>
                      <a:r>
                        <a:rPr lang="en-US" sz="2200" kern="1200" dirty="0" smtClean="0">
                          <a:solidFill>
                            <a:schemeClr val="tx1"/>
                          </a:solidFill>
                          <a:latin typeface="+mn-lt"/>
                          <a:ea typeface="+mn-ea"/>
                          <a:cs typeface="+mn-cs"/>
                        </a:rPr>
                        <a:t>Payment for Goods and Services supplied from within the Purchaser’s country shall be made in _____ </a:t>
                      </a:r>
                      <a:r>
                        <a:rPr lang="en-US" sz="2200" i="1" kern="1200" dirty="0" smtClean="0">
                          <a:solidFill>
                            <a:schemeClr val="tx1"/>
                          </a:solidFill>
                          <a:latin typeface="+mn-lt"/>
                          <a:ea typeface="+mn-ea"/>
                          <a:cs typeface="+mn-cs"/>
                        </a:rPr>
                        <a:t>[currency]</a:t>
                      </a:r>
                      <a:r>
                        <a:rPr lang="en-US" sz="2200" kern="1200" dirty="0" smtClean="0">
                          <a:solidFill>
                            <a:schemeClr val="tx1"/>
                          </a:solidFill>
                          <a:latin typeface="+mn-lt"/>
                          <a:ea typeface="+mn-ea"/>
                          <a:cs typeface="+mn-cs"/>
                        </a:rPr>
                        <a:t>, as follows:</a:t>
                      </a:r>
                    </a:p>
                    <a:p>
                      <a:pPr marL="284163" indent="-284163" algn="just">
                        <a:lnSpc>
                          <a:spcPct val="85000"/>
                        </a:lnSpc>
                        <a:spcBef>
                          <a:spcPts val="200"/>
                        </a:spcBef>
                        <a:spcAft>
                          <a:spcPts val="200"/>
                        </a:spcAft>
                      </a:pPr>
                      <a:r>
                        <a:rPr lang="en-US" sz="2200" kern="1200" dirty="0" smtClean="0">
                          <a:solidFill>
                            <a:schemeClr val="tx1"/>
                          </a:solidFill>
                          <a:latin typeface="+mn-lt"/>
                          <a:ea typeface="+mn-ea"/>
                          <a:cs typeface="+mn-cs"/>
                        </a:rPr>
                        <a:t>(</a:t>
                      </a:r>
                      <a:r>
                        <a:rPr lang="en-US" sz="2200" kern="1200" dirty="0" err="1" smtClean="0">
                          <a:solidFill>
                            <a:schemeClr val="tx1"/>
                          </a:solidFill>
                          <a:latin typeface="+mn-lt"/>
                          <a:ea typeface="+mn-ea"/>
                          <a:cs typeface="+mn-cs"/>
                        </a:rPr>
                        <a:t>i</a:t>
                      </a:r>
                      <a:r>
                        <a:rPr lang="en-US" sz="2200" kern="1200" dirty="0" smtClean="0">
                          <a:solidFill>
                            <a:schemeClr val="tx1"/>
                          </a:solidFill>
                          <a:latin typeface="+mn-lt"/>
                          <a:ea typeface="+mn-ea"/>
                          <a:cs typeface="+mn-cs"/>
                        </a:rPr>
                        <a:t>) </a:t>
                      </a:r>
                      <a:r>
                        <a:rPr lang="en-US" sz="2200" b="1" kern="1200" dirty="0" smtClean="0">
                          <a:solidFill>
                            <a:schemeClr val="tx1"/>
                          </a:solidFill>
                          <a:latin typeface="+mn-lt"/>
                          <a:ea typeface="+mn-ea"/>
                          <a:cs typeface="+mn-cs"/>
                        </a:rPr>
                        <a:t>Advance Payment:  </a:t>
                      </a:r>
                      <a:r>
                        <a:rPr lang="en-US" sz="2200" kern="1200" dirty="0" smtClean="0">
                          <a:solidFill>
                            <a:schemeClr val="tx1"/>
                          </a:solidFill>
                          <a:latin typeface="+mn-lt"/>
                          <a:ea typeface="+mn-ea"/>
                          <a:cs typeface="+mn-cs"/>
                        </a:rPr>
                        <a:t>Ten (10) percent of the Contract Price shall be paid within thirty (30) days of signing of the Contract against a simple receipt and a bank guarantee for the equivalent amount and in the form provided in the bidding documents or another form acceptable to the Purchaser.</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40135414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9F641667-B8FA-41B4-91CB-40056723DB5F}"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103</a:t>
            </a:fld>
            <a:endParaRPr lang="en-IN" dirty="0"/>
          </a:p>
        </p:txBody>
      </p:sp>
      <p:graphicFrame>
        <p:nvGraphicFramePr>
          <p:cNvPr id="5" name="Table 4"/>
          <p:cNvGraphicFramePr>
            <a:graphicFrameLocks noGrp="1"/>
          </p:cNvGraphicFramePr>
          <p:nvPr>
            <p:extLst/>
          </p:nvPr>
        </p:nvGraphicFramePr>
        <p:xfrm>
          <a:off x="251520" y="938396"/>
          <a:ext cx="8712968" cy="5678875"/>
        </p:xfrm>
        <a:graphic>
          <a:graphicData uri="http://schemas.openxmlformats.org/drawingml/2006/table">
            <a:tbl>
              <a:tblPr firstRow="1" bandRow="1"/>
              <a:tblGrid>
                <a:gridCol w="1296144"/>
                <a:gridCol w="7416824"/>
              </a:tblGrid>
              <a:tr h="2090890">
                <a:tc>
                  <a:txBody>
                    <a:bodyPr/>
                    <a:lstStyle/>
                    <a:p>
                      <a:pPr marL="0" marR="0">
                        <a:lnSpc>
                          <a:spcPct val="85000"/>
                        </a:lnSpc>
                        <a:spcBef>
                          <a:spcPts val="0"/>
                        </a:spcBef>
                        <a:spcAft>
                          <a:spcPts val="1000"/>
                        </a:spcAft>
                      </a:pPr>
                      <a:r>
                        <a:rPr lang="en-US" sz="2200" b="1" kern="1200" dirty="0" smtClean="0">
                          <a:solidFill>
                            <a:schemeClr val="tx1"/>
                          </a:solidFill>
                          <a:latin typeface="+mn-lt"/>
                          <a:ea typeface="+mn-ea"/>
                          <a:cs typeface="+mn-cs"/>
                          <a:hlinkClick r:id="" action="ppaction://hlinkfile"/>
                        </a:rPr>
                        <a:t>GCC 16.1</a:t>
                      </a:r>
                      <a:endParaRPr lang="en-US" sz="2200" b="1" kern="1200" dirty="0" smtClean="0">
                        <a:solidFill>
                          <a:schemeClr val="tx1"/>
                        </a:solidFill>
                        <a:latin typeface="+mn-lt"/>
                        <a:ea typeface="+mn-ea"/>
                        <a:cs typeface="+mn-cs"/>
                      </a:endParaRPr>
                    </a:p>
                    <a:p>
                      <a:pPr marL="0" marR="0" indent="0" algn="l" defTabSz="914400" rtl="0" eaLnBrk="1" fontAlgn="auto" latinLnBrk="0" hangingPunct="1">
                        <a:lnSpc>
                          <a:spcPct val="85000"/>
                        </a:lnSpc>
                        <a:spcBef>
                          <a:spcPts val="0"/>
                        </a:spcBef>
                        <a:spcAft>
                          <a:spcPts val="1000"/>
                        </a:spcAft>
                        <a:buClrTx/>
                        <a:buSzTx/>
                        <a:buFontTx/>
                        <a:buNone/>
                        <a:tabLst/>
                        <a:defRPr/>
                      </a:pPr>
                      <a:r>
                        <a:rPr lang="en-US" sz="2000" b="1" dirty="0" smtClean="0">
                          <a:latin typeface="+mn-lt"/>
                          <a:ea typeface="Times New Roman"/>
                          <a:cs typeface="Times New Roman"/>
                        </a:rPr>
                        <a:t>continued</a:t>
                      </a:r>
                    </a:p>
                    <a:p>
                      <a:pPr marL="0" marR="0">
                        <a:lnSpc>
                          <a:spcPct val="85000"/>
                        </a:lnSpc>
                        <a:spcBef>
                          <a:spcPts val="0"/>
                        </a:spcBef>
                        <a:spcAft>
                          <a:spcPts val="1000"/>
                        </a:spcAft>
                      </a:pPr>
                      <a:endParaRPr lang="en-US" sz="2200" b="1" dirty="0">
                        <a:latin typeface="+mn-lt"/>
                        <a:ea typeface="Times New Roman"/>
                        <a:cs typeface="Times New Roman"/>
                      </a:endParaRPr>
                    </a:p>
                  </a:txBody>
                  <a:tcPr marL="68580" marR="68580" marT="0" marB="0"/>
                </a:tc>
                <a:tc>
                  <a:txBody>
                    <a:bodyPr/>
                    <a:lstStyle/>
                    <a:p>
                      <a:pPr marL="346075" indent="-346075" algn="just">
                        <a:lnSpc>
                          <a:spcPct val="85000"/>
                        </a:lnSpc>
                      </a:pPr>
                      <a:r>
                        <a:rPr lang="en-US" sz="2200" kern="1200" dirty="0" smtClean="0">
                          <a:solidFill>
                            <a:schemeClr val="tx1"/>
                          </a:solidFill>
                          <a:latin typeface="+mn-lt"/>
                          <a:ea typeface="+mn-ea"/>
                          <a:cs typeface="+mn-cs"/>
                        </a:rPr>
                        <a:t>(ii) </a:t>
                      </a:r>
                      <a:r>
                        <a:rPr lang="en-US" sz="2200" b="1" kern="1200" dirty="0" smtClean="0">
                          <a:solidFill>
                            <a:schemeClr val="tx1"/>
                          </a:solidFill>
                          <a:latin typeface="+mn-lt"/>
                          <a:ea typeface="+mn-ea"/>
                          <a:cs typeface="+mn-cs"/>
                        </a:rPr>
                        <a:t>On Delivery:  </a:t>
                      </a:r>
                      <a:r>
                        <a:rPr lang="en-US" sz="2200" kern="1200" dirty="0" smtClean="0">
                          <a:solidFill>
                            <a:schemeClr val="tx1"/>
                          </a:solidFill>
                          <a:latin typeface="+mn-lt"/>
                          <a:ea typeface="+mn-ea"/>
                          <a:cs typeface="+mn-cs"/>
                        </a:rPr>
                        <a:t>Eighty (80) percent of the Contract Price shall be paid on receipt of the Goods and upon submission of the documents specified in GCC Clause 13.</a:t>
                      </a:r>
                    </a:p>
                    <a:p>
                      <a:pPr marL="346075" indent="-346075" algn="just">
                        <a:lnSpc>
                          <a:spcPct val="85000"/>
                        </a:lnSpc>
                      </a:pPr>
                      <a:r>
                        <a:rPr lang="en-US" sz="2200" kern="1200" dirty="0" smtClean="0">
                          <a:solidFill>
                            <a:schemeClr val="tx1"/>
                          </a:solidFill>
                          <a:latin typeface="+mn-lt"/>
                          <a:ea typeface="+mn-ea"/>
                          <a:cs typeface="+mn-cs"/>
                        </a:rPr>
                        <a:t>(iii) </a:t>
                      </a:r>
                      <a:r>
                        <a:rPr lang="en-US" sz="2200" b="1" kern="1200" dirty="0" smtClean="0">
                          <a:solidFill>
                            <a:schemeClr val="tx1"/>
                          </a:solidFill>
                          <a:latin typeface="+mn-lt"/>
                          <a:ea typeface="+mn-ea"/>
                          <a:cs typeface="+mn-cs"/>
                        </a:rPr>
                        <a:t>On Acceptance:  </a:t>
                      </a:r>
                      <a:r>
                        <a:rPr lang="en-US" sz="2200" kern="1200" dirty="0" smtClean="0">
                          <a:solidFill>
                            <a:schemeClr val="tx1"/>
                          </a:solidFill>
                          <a:latin typeface="+mn-lt"/>
                          <a:ea typeface="+mn-ea"/>
                          <a:cs typeface="+mn-cs"/>
                        </a:rPr>
                        <a:t>The remaining ten (10) percent of the Contract Price shall be paid to the Supplier within thirty (30) days after the date of the acceptance certificate for the respective delivery issued by the Purchaser.</a:t>
                      </a:r>
                      <a:endParaRPr lang="en-US" sz="2200" dirty="0">
                        <a:latin typeface="+mn-lt"/>
                        <a:ea typeface="Times New Roman"/>
                        <a:cs typeface="Times New Roman"/>
                      </a:endParaRPr>
                    </a:p>
                  </a:txBody>
                  <a:tcPr marL="68580" marR="68580" marT="0" marB="0"/>
                </a:tc>
              </a:tr>
              <a:tr h="1020553">
                <a:tc>
                  <a:txBody>
                    <a:bodyPr/>
                    <a:lstStyle/>
                    <a:p>
                      <a:pPr marL="0" marR="0">
                        <a:lnSpc>
                          <a:spcPct val="85000"/>
                        </a:lnSpc>
                        <a:spcBef>
                          <a:spcPts val="0"/>
                        </a:spcBef>
                        <a:spcAft>
                          <a:spcPts val="1000"/>
                        </a:spcAft>
                      </a:pPr>
                      <a:r>
                        <a:rPr lang="en-US" sz="2200" b="1" dirty="0">
                          <a:latin typeface="+mn-lt"/>
                          <a:ea typeface="Times New Roman"/>
                          <a:cs typeface="Times New Roman"/>
                          <a:hlinkClick r:id="" action="ppaction://hlinkfile"/>
                        </a:rPr>
                        <a:t>GCC 16.5</a:t>
                      </a:r>
                      <a:endParaRPr lang="en-US" sz="2200" dirty="0">
                        <a:latin typeface="+mn-lt"/>
                        <a:ea typeface="Times New Roman"/>
                        <a:cs typeface="Times New Roman"/>
                      </a:endParaRPr>
                    </a:p>
                  </a:txBody>
                  <a:tcPr marL="68580" marR="68580" marT="0" marB="0"/>
                </a:tc>
                <a:tc>
                  <a:txBody>
                    <a:bodyPr/>
                    <a:lstStyle/>
                    <a:p>
                      <a:pPr marL="0" marR="0" algn="just">
                        <a:lnSpc>
                          <a:spcPct val="85000"/>
                        </a:lnSpc>
                        <a:spcBef>
                          <a:spcPts val="0"/>
                        </a:spcBef>
                        <a:spcAft>
                          <a:spcPts val="1000"/>
                        </a:spcAft>
                        <a:tabLst>
                          <a:tab pos="4549140" algn="r"/>
                        </a:tabLst>
                      </a:pPr>
                      <a:r>
                        <a:rPr lang="en-US" sz="2200" dirty="0">
                          <a:latin typeface="+mn-lt"/>
                          <a:ea typeface="Times New Roman"/>
                          <a:cs typeface="Times New Roman"/>
                        </a:rPr>
                        <a:t>The payment-delay period after which the Purchaser shall pay interest to the supplier shall be </a:t>
                      </a:r>
                      <a:r>
                        <a:rPr lang="en-US" sz="2200" i="1" dirty="0">
                          <a:latin typeface="+mn-lt"/>
                          <a:ea typeface="Times New Roman"/>
                          <a:cs typeface="Times New Roman"/>
                        </a:rPr>
                        <a:t>[insert number] </a:t>
                      </a:r>
                      <a:r>
                        <a:rPr lang="en-US" sz="2200" dirty="0">
                          <a:latin typeface="+mn-lt"/>
                          <a:ea typeface="Times New Roman"/>
                          <a:cs typeface="Times New Roman"/>
                        </a:rPr>
                        <a:t>days.</a:t>
                      </a:r>
                    </a:p>
                    <a:p>
                      <a:pPr marL="0" marR="0" algn="just">
                        <a:lnSpc>
                          <a:spcPct val="85000"/>
                        </a:lnSpc>
                        <a:spcBef>
                          <a:spcPts val="0"/>
                        </a:spcBef>
                        <a:spcAft>
                          <a:spcPts val="1000"/>
                        </a:spcAft>
                        <a:tabLst>
                          <a:tab pos="4549140" algn="r"/>
                        </a:tabLst>
                      </a:pPr>
                      <a:r>
                        <a:rPr lang="en-US" sz="2200" dirty="0">
                          <a:latin typeface="+mn-lt"/>
                          <a:ea typeface="Times New Roman"/>
                          <a:cs typeface="Times New Roman"/>
                        </a:rPr>
                        <a:t>The interest rate that shall be applied is </a:t>
                      </a:r>
                      <a:r>
                        <a:rPr lang="en-US" sz="2200" i="1" dirty="0">
                          <a:latin typeface="+mn-lt"/>
                          <a:ea typeface="Times New Roman"/>
                          <a:cs typeface="Times New Roman"/>
                        </a:rPr>
                        <a:t>[insert number] %</a:t>
                      </a:r>
                      <a:endParaRPr lang="en-US" sz="2200" dirty="0">
                        <a:latin typeface="+mn-lt"/>
                        <a:ea typeface="Times New Roman"/>
                        <a:cs typeface="Times New Roman"/>
                      </a:endParaRPr>
                    </a:p>
                  </a:txBody>
                  <a:tcPr marL="68580" marR="68580" marT="0" marB="0"/>
                </a:tc>
              </a:tr>
              <a:tr h="2547515">
                <a:tc>
                  <a:txBody>
                    <a:bodyPr/>
                    <a:lstStyle/>
                    <a:p>
                      <a:pPr marL="0" marR="0">
                        <a:lnSpc>
                          <a:spcPct val="85000"/>
                        </a:lnSpc>
                        <a:spcBef>
                          <a:spcPts val="0"/>
                        </a:spcBef>
                        <a:spcAft>
                          <a:spcPts val="1000"/>
                        </a:spcAft>
                      </a:pPr>
                      <a:r>
                        <a:rPr lang="en-US" sz="2200" b="1" dirty="0">
                          <a:latin typeface="+mn-lt"/>
                          <a:ea typeface="Times New Roman"/>
                          <a:cs typeface="Times New Roman"/>
                          <a:hlinkClick r:id="" action="ppaction://hlinkfile"/>
                        </a:rPr>
                        <a:t>GCC 18.1</a:t>
                      </a:r>
                      <a:endParaRPr lang="en-US" sz="2200" dirty="0">
                        <a:latin typeface="+mn-lt"/>
                        <a:ea typeface="Times New Roman"/>
                        <a:cs typeface="Times New Roman"/>
                      </a:endParaRPr>
                    </a:p>
                  </a:txBody>
                  <a:tcPr marL="68580" marR="68580" marT="0" marB="0"/>
                </a:tc>
                <a:tc>
                  <a:txBody>
                    <a:bodyPr/>
                    <a:lstStyle/>
                    <a:p>
                      <a:pPr marL="0" marR="0" algn="just">
                        <a:lnSpc>
                          <a:spcPct val="85000"/>
                        </a:lnSpc>
                        <a:spcBef>
                          <a:spcPts val="0"/>
                        </a:spcBef>
                        <a:spcAft>
                          <a:spcPts val="0"/>
                        </a:spcAft>
                        <a:tabLst>
                          <a:tab pos="4549140" algn="r"/>
                        </a:tabLst>
                      </a:pPr>
                      <a:r>
                        <a:rPr lang="en-US" sz="2200" dirty="0">
                          <a:latin typeface="+mn-lt"/>
                          <a:ea typeface="Times New Roman"/>
                          <a:cs typeface="Times New Roman"/>
                        </a:rPr>
                        <a:t>A Performance Security </a:t>
                      </a:r>
                      <a:r>
                        <a:rPr lang="en-US" sz="2200" i="1" dirty="0">
                          <a:latin typeface="+mn-lt"/>
                          <a:ea typeface="Times New Roman"/>
                          <a:cs typeface="Times New Roman"/>
                        </a:rPr>
                        <a:t>[ insert “shall” or “shall not” be required]</a:t>
                      </a:r>
                      <a:endParaRPr lang="en-US" sz="2200" dirty="0">
                        <a:latin typeface="+mn-lt"/>
                        <a:ea typeface="Times New Roman"/>
                        <a:cs typeface="Times New Roman"/>
                      </a:endParaRPr>
                    </a:p>
                    <a:p>
                      <a:pPr marL="0" marR="0" algn="just">
                        <a:lnSpc>
                          <a:spcPct val="85000"/>
                        </a:lnSpc>
                        <a:spcBef>
                          <a:spcPts val="0"/>
                        </a:spcBef>
                        <a:spcAft>
                          <a:spcPts val="0"/>
                        </a:spcAft>
                        <a:tabLst>
                          <a:tab pos="4549140" algn="r"/>
                        </a:tabLst>
                      </a:pPr>
                      <a:r>
                        <a:rPr lang="en-US" sz="2200" i="1" dirty="0">
                          <a:latin typeface="+mn-lt"/>
                          <a:ea typeface="Times New Roman"/>
                          <a:cs typeface="Times New Roman"/>
                        </a:rPr>
                        <a:t>[If a Performance Security is required, insert “the amount of the Performance Security shall be: [insert amount] </a:t>
                      </a:r>
                      <a:endParaRPr lang="en-US" sz="2200" dirty="0">
                        <a:latin typeface="+mn-lt"/>
                        <a:ea typeface="Times New Roman"/>
                        <a:cs typeface="Times New Roman"/>
                      </a:endParaRPr>
                    </a:p>
                    <a:p>
                      <a:pPr marL="0" marR="0" algn="just">
                        <a:lnSpc>
                          <a:spcPct val="85000"/>
                        </a:lnSpc>
                        <a:spcBef>
                          <a:spcPts val="0"/>
                        </a:spcBef>
                        <a:spcAft>
                          <a:spcPts val="0"/>
                        </a:spcAft>
                        <a:tabLst>
                          <a:tab pos="4549140" algn="r"/>
                        </a:tabLst>
                      </a:pPr>
                      <a:r>
                        <a:rPr lang="en-US" sz="2200" i="1" dirty="0">
                          <a:latin typeface="+mn-lt"/>
                          <a:ea typeface="Times New Roman"/>
                          <a:cs typeface="Times New Roman"/>
                        </a:rPr>
                        <a:t>[The amount of the Performance Security is usually expressed as a percentage of the Contract Price. The percentage varies according to the Purchaser’s perceived risk and impact of non performance by the Supplier. A 10% percentage is used under normal circumstances]</a:t>
                      </a:r>
                      <a:r>
                        <a:rPr lang="en-US" sz="2200" dirty="0">
                          <a:latin typeface="+mn-lt"/>
                          <a:ea typeface="Times New Roman"/>
                          <a:cs typeface="Times New Roman"/>
                        </a:rPr>
                        <a:t> </a:t>
                      </a:r>
                    </a:p>
                  </a:txBody>
                  <a:tcPr marL="68580" marR="68580" marT="0" marB="0"/>
                </a:tc>
              </a:tr>
            </a:tbl>
          </a:graphicData>
        </a:graphic>
      </p:graphicFrame>
    </p:spTree>
    <p:extLst>
      <p:ext uri="{BB962C8B-B14F-4D97-AF65-F5344CB8AC3E}">
        <p14:creationId xmlns:p14="http://schemas.microsoft.com/office/powerpoint/2010/main" val="174301235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CONTRACT</a:t>
            </a:r>
            <a:r>
              <a:rPr lang="en-US" sz="4000" b="1" dirty="0">
                <a:solidFill>
                  <a:srgbClr val="008000"/>
                </a:solidFill>
              </a:rPr>
              <a:t/>
            </a:r>
            <a:br>
              <a:rPr lang="en-US" sz="4000" b="1" dirty="0">
                <a:solidFill>
                  <a:srgbClr val="008000"/>
                </a:solidFill>
              </a:rPr>
            </a:br>
            <a:r>
              <a:rPr lang="en-IN" sz="4000" b="1" dirty="0">
                <a:solidFill>
                  <a:srgbClr val="008000"/>
                </a:solidFill>
              </a:rPr>
              <a:t/>
            </a:r>
            <a:br>
              <a:rPr lang="en-IN" sz="4000" b="1" dirty="0">
                <a:solidFill>
                  <a:srgbClr val="008000"/>
                </a:solidFill>
              </a:rPr>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E37C0B74-40FF-4C20-9FA0-6717412AB995}"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104</a:t>
            </a:fld>
            <a:endParaRPr lang="en-IN" dirty="0"/>
          </a:p>
        </p:txBody>
      </p:sp>
      <p:graphicFrame>
        <p:nvGraphicFramePr>
          <p:cNvPr id="5" name="Table 4"/>
          <p:cNvGraphicFramePr>
            <a:graphicFrameLocks noGrp="1"/>
          </p:cNvGraphicFramePr>
          <p:nvPr>
            <p:extLst/>
          </p:nvPr>
        </p:nvGraphicFramePr>
        <p:xfrm>
          <a:off x="395536" y="1052739"/>
          <a:ext cx="8424936" cy="5358855"/>
        </p:xfrm>
        <a:graphic>
          <a:graphicData uri="http://schemas.openxmlformats.org/drawingml/2006/table">
            <a:tbl>
              <a:tblPr firstRow="1" bandRow="1"/>
              <a:tblGrid>
                <a:gridCol w="1214405"/>
                <a:gridCol w="7210531"/>
              </a:tblGrid>
              <a:tr h="1944215">
                <a:tc>
                  <a:txBody>
                    <a:bodyPr/>
                    <a:lstStyle/>
                    <a:p>
                      <a:pPr marL="0" marR="0">
                        <a:spcBef>
                          <a:spcPts val="0"/>
                        </a:spcBef>
                        <a:spcAft>
                          <a:spcPts val="1000"/>
                        </a:spcAft>
                      </a:pPr>
                      <a:r>
                        <a:rPr lang="en-US" sz="2000" b="1" dirty="0">
                          <a:latin typeface="+mn-lt"/>
                          <a:ea typeface="Times New Roman"/>
                          <a:cs typeface="Times New Roman"/>
                          <a:hlinkClick r:id="" action="ppaction://hlinkfile"/>
                        </a:rPr>
                        <a:t>GCC 18.3</a:t>
                      </a:r>
                      <a:endParaRPr lang="en-US" sz="20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If required, the Performance Security shall be in the form of :  </a:t>
                      </a:r>
                      <a:r>
                        <a:rPr lang="en-US" sz="2200" i="1" dirty="0">
                          <a:latin typeface="+mn-lt"/>
                          <a:ea typeface="Times New Roman"/>
                          <a:cs typeface="Times New Roman"/>
                        </a:rPr>
                        <a:t>[insert “a Bank  Guarantee” or ”a Performance Bond”]</a:t>
                      </a:r>
                      <a:endParaRPr lang="en-US" sz="2200" dirty="0">
                        <a:latin typeface="+mn-lt"/>
                        <a:ea typeface="Times New Roman"/>
                        <a:cs typeface="Times New Roman"/>
                      </a:endParaRPr>
                    </a:p>
                    <a:p>
                      <a:pPr marL="0" marR="0" algn="just">
                        <a:lnSpc>
                          <a:spcPct val="90000"/>
                        </a:lnSpc>
                        <a:spcBef>
                          <a:spcPts val="0"/>
                        </a:spcBef>
                        <a:spcAft>
                          <a:spcPts val="200"/>
                        </a:spcAft>
                        <a:tabLst>
                          <a:tab pos="4549140" algn="r"/>
                        </a:tabLst>
                      </a:pPr>
                      <a:r>
                        <a:rPr lang="en-US" sz="2200" dirty="0">
                          <a:latin typeface="+mn-lt"/>
                          <a:ea typeface="Times New Roman"/>
                          <a:cs typeface="Times New Roman"/>
                        </a:rPr>
                        <a:t>If required, the Performance security shall be denominated in </a:t>
                      </a:r>
                      <a:r>
                        <a:rPr lang="en-US" sz="2200" i="1" dirty="0">
                          <a:latin typeface="+mn-lt"/>
                          <a:ea typeface="Times New Roman"/>
                          <a:cs typeface="Times New Roman"/>
                        </a:rPr>
                        <a:t>[insert “a freely convertible currency acceptable to the Purchaser” or “ the currencies of payment of the Contract, in accordance with their portions of the Contract Price”]</a:t>
                      </a:r>
                      <a:endParaRPr lang="en-US" sz="2200" dirty="0">
                        <a:latin typeface="+mn-lt"/>
                        <a:ea typeface="Times New Roman"/>
                        <a:cs typeface="Times New Roman"/>
                      </a:endParaRPr>
                    </a:p>
                  </a:txBody>
                  <a:tcPr marL="68580" marR="68580" marT="0" marB="0"/>
                </a:tc>
              </a:tr>
              <a:tr h="648072">
                <a:tc>
                  <a:txBody>
                    <a:bodyPr/>
                    <a:lstStyle/>
                    <a:p>
                      <a:pPr marL="0" marR="0">
                        <a:spcBef>
                          <a:spcPts val="0"/>
                        </a:spcBef>
                        <a:spcAft>
                          <a:spcPts val="1000"/>
                        </a:spcAft>
                      </a:pPr>
                      <a:r>
                        <a:rPr lang="en-US" sz="2000" b="1" dirty="0">
                          <a:latin typeface="+mn-lt"/>
                          <a:ea typeface="Times New Roman"/>
                          <a:cs typeface="Times New Roman"/>
                          <a:hlinkClick r:id="" action="ppaction://hlinkfile"/>
                        </a:rPr>
                        <a:t>GCC 18.4</a:t>
                      </a:r>
                      <a:endParaRPr lang="en-US" sz="20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Discharge of the Performance Security shall take place: </a:t>
                      </a:r>
                      <a:r>
                        <a:rPr lang="en-US" sz="2200" i="1" dirty="0">
                          <a:latin typeface="+mn-lt"/>
                          <a:ea typeface="Times New Roman"/>
                          <a:cs typeface="Times New Roman"/>
                        </a:rPr>
                        <a:t>[ insert date if different from the one indicated in sub clause GCC 18.4]</a:t>
                      </a:r>
                      <a:endParaRPr lang="en-US" sz="2200" dirty="0">
                        <a:latin typeface="+mn-lt"/>
                        <a:ea typeface="Times New Roman"/>
                        <a:cs typeface="Times New Roman"/>
                      </a:endParaRPr>
                    </a:p>
                  </a:txBody>
                  <a:tcPr marL="68580" marR="68580" marT="0" marB="0"/>
                </a:tc>
              </a:tr>
              <a:tr h="939614">
                <a:tc>
                  <a:txBody>
                    <a:bodyPr/>
                    <a:lstStyle/>
                    <a:p>
                      <a:pPr marL="0" marR="0">
                        <a:spcBef>
                          <a:spcPts val="0"/>
                        </a:spcBef>
                        <a:spcAft>
                          <a:spcPts val="1000"/>
                        </a:spcAft>
                      </a:pPr>
                      <a:r>
                        <a:rPr lang="en-US" sz="2000" b="1" dirty="0">
                          <a:latin typeface="+mn-lt"/>
                          <a:ea typeface="Times New Roman"/>
                          <a:cs typeface="Times New Roman"/>
                          <a:hlinkClick r:id="" action="ppaction://hlinkfile"/>
                        </a:rPr>
                        <a:t>GCC 23.2</a:t>
                      </a:r>
                      <a:endParaRPr lang="en-US" sz="20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The packing, marking and documentation within and outside the packages shall be:  </a:t>
                      </a:r>
                      <a:r>
                        <a:rPr lang="en-US" sz="2200" i="1" dirty="0">
                          <a:latin typeface="+mn-lt"/>
                          <a:ea typeface="Times New Roman"/>
                          <a:cs typeface="Times New Roman"/>
                        </a:rPr>
                        <a:t>[insert in detail the type of packing required, the markings in the packing and all documentation required] </a:t>
                      </a:r>
                      <a:r>
                        <a:rPr lang="en-US" sz="2200" dirty="0">
                          <a:latin typeface="+mn-lt"/>
                          <a:ea typeface="Times New Roman"/>
                          <a:cs typeface="Times New Roman"/>
                        </a:rPr>
                        <a:t>  </a:t>
                      </a:r>
                    </a:p>
                  </a:txBody>
                  <a:tcPr marL="68580" marR="68580" marT="0" marB="0"/>
                </a:tc>
              </a:tr>
              <a:tr h="1513823">
                <a:tc>
                  <a:txBody>
                    <a:bodyPr/>
                    <a:lstStyle/>
                    <a:p>
                      <a:pPr marL="0" marR="0">
                        <a:spcBef>
                          <a:spcPts val="0"/>
                        </a:spcBef>
                        <a:spcAft>
                          <a:spcPts val="1000"/>
                        </a:spcAft>
                      </a:pPr>
                      <a:r>
                        <a:rPr lang="en-US" sz="2000" b="1" dirty="0">
                          <a:latin typeface="+mn-lt"/>
                          <a:ea typeface="Times New Roman"/>
                          <a:cs typeface="Times New Roman"/>
                          <a:hlinkClick r:id="" action="ppaction://hlinkfile"/>
                        </a:rPr>
                        <a:t>GCC 24.1</a:t>
                      </a:r>
                      <a:endParaRPr lang="en-US" sz="20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The insurance coverage shall be as specified in the </a:t>
                      </a:r>
                      <a:r>
                        <a:rPr lang="en-US" sz="2200" dirty="0" err="1">
                          <a:latin typeface="+mn-lt"/>
                          <a:ea typeface="Times New Roman"/>
                          <a:cs typeface="Times New Roman"/>
                        </a:rPr>
                        <a:t>Incoterms</a:t>
                      </a:r>
                      <a:r>
                        <a:rPr lang="en-US" sz="2200" i="1" dirty="0">
                          <a:latin typeface="+mn-lt"/>
                          <a:ea typeface="Times New Roman"/>
                          <a:cs typeface="Times New Roman"/>
                        </a:rPr>
                        <a:t>.</a:t>
                      </a:r>
                      <a:endParaRPr lang="en-US" sz="2200" dirty="0">
                        <a:latin typeface="+mn-lt"/>
                        <a:ea typeface="Times New Roman"/>
                        <a:cs typeface="Times New Roman"/>
                      </a:endParaRPr>
                    </a:p>
                    <a:p>
                      <a:pPr marL="0" marR="0" algn="just">
                        <a:lnSpc>
                          <a:spcPct val="90000"/>
                        </a:lnSpc>
                        <a:spcBef>
                          <a:spcPts val="0"/>
                        </a:spcBef>
                        <a:spcAft>
                          <a:spcPts val="200"/>
                        </a:spcAft>
                        <a:tabLst>
                          <a:tab pos="4549140" algn="r"/>
                        </a:tabLst>
                      </a:pPr>
                      <a:r>
                        <a:rPr lang="en-US" sz="2200" dirty="0">
                          <a:latin typeface="+mn-lt"/>
                          <a:ea typeface="Times New Roman"/>
                          <a:cs typeface="Times New Roman"/>
                        </a:rPr>
                        <a:t>If not in accordance with </a:t>
                      </a:r>
                      <a:r>
                        <a:rPr lang="en-US" sz="2200" dirty="0" err="1">
                          <a:latin typeface="+mn-lt"/>
                          <a:ea typeface="Times New Roman"/>
                          <a:cs typeface="Times New Roman"/>
                        </a:rPr>
                        <a:t>Incoterms</a:t>
                      </a:r>
                      <a:r>
                        <a:rPr lang="en-US" sz="2200" dirty="0">
                          <a:latin typeface="+mn-lt"/>
                          <a:ea typeface="Times New Roman"/>
                          <a:cs typeface="Times New Roman"/>
                        </a:rPr>
                        <a:t>, insurance shall be as follows:</a:t>
                      </a:r>
                    </a:p>
                    <a:p>
                      <a:pPr marL="0" marR="0" algn="just">
                        <a:lnSpc>
                          <a:spcPct val="90000"/>
                        </a:lnSpc>
                        <a:spcBef>
                          <a:spcPts val="0"/>
                        </a:spcBef>
                        <a:spcAft>
                          <a:spcPts val="200"/>
                        </a:spcAft>
                        <a:tabLst>
                          <a:tab pos="4549140" algn="r"/>
                        </a:tabLst>
                      </a:pPr>
                      <a:r>
                        <a:rPr lang="en-US" sz="2200" i="1" dirty="0">
                          <a:latin typeface="+mn-lt"/>
                          <a:ea typeface="Times New Roman"/>
                          <a:cs typeface="Times New Roman"/>
                        </a:rPr>
                        <a:t>[insert specific insurance provisions agreed upon, including coverage, currency an amount]</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91785301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A9E7709E-9E23-4D0A-9993-8EEAAF0E7E29}"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105</a:t>
            </a:fld>
            <a:endParaRPr lang="en-IN" dirty="0"/>
          </a:p>
        </p:txBody>
      </p:sp>
      <p:graphicFrame>
        <p:nvGraphicFramePr>
          <p:cNvPr id="5" name="Table 4"/>
          <p:cNvGraphicFramePr>
            <a:graphicFrameLocks noGrp="1"/>
          </p:cNvGraphicFramePr>
          <p:nvPr>
            <p:extLst/>
          </p:nvPr>
        </p:nvGraphicFramePr>
        <p:xfrm>
          <a:off x="539552" y="1115240"/>
          <a:ext cx="8280920" cy="5302416"/>
        </p:xfrm>
        <a:graphic>
          <a:graphicData uri="http://schemas.openxmlformats.org/drawingml/2006/table">
            <a:tbl>
              <a:tblPr firstRow="1" bandRow="1"/>
              <a:tblGrid>
                <a:gridCol w="1193647"/>
                <a:gridCol w="7087273"/>
              </a:tblGrid>
              <a:tr h="3326280">
                <a:tc>
                  <a:txBody>
                    <a:bodyPr/>
                    <a:lstStyle/>
                    <a:p>
                      <a:pPr marL="0" marR="0" algn="just">
                        <a:lnSpc>
                          <a:spcPct val="90000"/>
                        </a:lnSpc>
                        <a:spcBef>
                          <a:spcPts val="0"/>
                        </a:spcBef>
                        <a:spcAft>
                          <a:spcPts val="200"/>
                        </a:spcAft>
                      </a:pPr>
                      <a:r>
                        <a:rPr lang="en-US" sz="2200" b="1" dirty="0">
                          <a:latin typeface="+mn-lt"/>
                          <a:ea typeface="Times New Roman"/>
                          <a:cs typeface="Times New Roman"/>
                          <a:hlinkClick r:id="" action="ppaction://hlinkfile"/>
                        </a:rPr>
                        <a:t>GCC 25.1</a:t>
                      </a:r>
                      <a:endParaRPr lang="en-US" sz="22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Responsibility for transportation of the Goods shall be as specified in the </a:t>
                      </a:r>
                      <a:r>
                        <a:rPr lang="en-US" sz="2200" dirty="0" err="1">
                          <a:latin typeface="+mn-lt"/>
                          <a:ea typeface="Times New Roman"/>
                          <a:cs typeface="Times New Roman"/>
                        </a:rPr>
                        <a:t>Incoterms</a:t>
                      </a:r>
                      <a:r>
                        <a:rPr lang="en-US" sz="2200" dirty="0">
                          <a:latin typeface="+mn-lt"/>
                          <a:ea typeface="Times New Roman"/>
                          <a:cs typeface="Times New Roman"/>
                        </a:rPr>
                        <a:t>. </a:t>
                      </a:r>
                    </a:p>
                    <a:p>
                      <a:pPr marL="0" marR="0" algn="just">
                        <a:lnSpc>
                          <a:spcPct val="90000"/>
                        </a:lnSpc>
                        <a:spcBef>
                          <a:spcPts val="0"/>
                        </a:spcBef>
                        <a:spcAft>
                          <a:spcPts val="200"/>
                        </a:spcAft>
                        <a:tabLst>
                          <a:tab pos="4549140" algn="r"/>
                        </a:tabLst>
                      </a:pPr>
                      <a:r>
                        <a:rPr lang="en-US" sz="2200" dirty="0">
                          <a:latin typeface="+mn-lt"/>
                          <a:ea typeface="Times New Roman"/>
                          <a:cs typeface="Times New Roman"/>
                        </a:rPr>
                        <a:t>If not in accordance with </a:t>
                      </a:r>
                      <a:r>
                        <a:rPr lang="en-US" sz="2200" dirty="0" err="1">
                          <a:latin typeface="+mn-lt"/>
                          <a:ea typeface="Times New Roman"/>
                          <a:cs typeface="Times New Roman"/>
                        </a:rPr>
                        <a:t>Incoterms</a:t>
                      </a:r>
                      <a:r>
                        <a:rPr lang="en-US" sz="2200" dirty="0">
                          <a:latin typeface="+mn-lt"/>
                          <a:ea typeface="Times New Roman"/>
                          <a:cs typeface="Times New Roman"/>
                        </a:rPr>
                        <a:t>, responsibility for transportations shall be as follows: </a:t>
                      </a:r>
                      <a:r>
                        <a:rPr lang="en-US" sz="2200" i="1" dirty="0">
                          <a:latin typeface="+mn-lt"/>
                          <a:ea typeface="Times New Roman"/>
                          <a:cs typeface="Times New Roman"/>
                        </a:rPr>
                        <a:t>[insert “The Supplier is required under the Contract to transport the Goods to a specified place of final destination within the Purchaser’s country, defined as the Project Site, transport to such place of destination in the Purchaser’s country, including insurance and storage, as shall be specified in the Contract, shall be arranged by the Supplier, and related costs shall be included in the Contract Price”; or any other  agreed upon trade terms (specify the respective responsibilities of the Purchaser and the Supplier)]</a:t>
                      </a:r>
                      <a:endParaRPr lang="en-US" sz="2200" dirty="0">
                        <a:latin typeface="+mn-lt"/>
                        <a:ea typeface="Times New Roman"/>
                        <a:cs typeface="Times New Roman"/>
                      </a:endParaRPr>
                    </a:p>
                  </a:txBody>
                  <a:tcPr marL="68580" marR="68580" marT="0" marB="0"/>
                </a:tc>
              </a:tr>
              <a:tr h="665928">
                <a:tc>
                  <a:txBody>
                    <a:bodyPr/>
                    <a:lstStyle/>
                    <a:p>
                      <a:pPr marL="0" marR="0" algn="just">
                        <a:lnSpc>
                          <a:spcPct val="90000"/>
                        </a:lnSpc>
                        <a:spcBef>
                          <a:spcPts val="0"/>
                        </a:spcBef>
                        <a:spcAft>
                          <a:spcPts val="200"/>
                        </a:spcAft>
                      </a:pPr>
                      <a:r>
                        <a:rPr lang="en-US" sz="2200" b="1" dirty="0">
                          <a:latin typeface="+mn-lt"/>
                          <a:ea typeface="Times New Roman"/>
                          <a:cs typeface="Times New Roman"/>
                          <a:hlinkClick r:id="" action="ppaction://hlinkfile"/>
                        </a:rPr>
                        <a:t>GCC 26.1</a:t>
                      </a:r>
                      <a:endParaRPr lang="en-US" sz="22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The inspections and tests shall be: </a:t>
                      </a:r>
                      <a:r>
                        <a:rPr lang="en-US" sz="2200" i="1" dirty="0">
                          <a:latin typeface="+mn-lt"/>
                          <a:ea typeface="Times New Roman"/>
                          <a:cs typeface="Times New Roman"/>
                        </a:rPr>
                        <a:t>[insert nature, frequency, procedures for carrying out the inspections and tests]</a:t>
                      </a:r>
                      <a:endParaRPr lang="en-US" sz="2200" dirty="0">
                        <a:latin typeface="+mn-lt"/>
                        <a:ea typeface="Times New Roman"/>
                        <a:cs typeface="Times New Roman"/>
                      </a:endParaRPr>
                    </a:p>
                  </a:txBody>
                  <a:tcPr marL="68580" marR="68580" marT="0" marB="0"/>
                </a:tc>
              </a:tr>
              <a:tr h="688312">
                <a:tc>
                  <a:txBody>
                    <a:bodyPr/>
                    <a:lstStyle/>
                    <a:p>
                      <a:pPr marL="0" marR="0" algn="just">
                        <a:lnSpc>
                          <a:spcPct val="90000"/>
                        </a:lnSpc>
                        <a:spcBef>
                          <a:spcPts val="0"/>
                        </a:spcBef>
                        <a:spcAft>
                          <a:spcPts val="200"/>
                        </a:spcAft>
                      </a:pPr>
                      <a:r>
                        <a:rPr lang="en-US" sz="2200" b="1" dirty="0">
                          <a:latin typeface="+mn-lt"/>
                          <a:ea typeface="Times New Roman"/>
                          <a:cs typeface="Times New Roman"/>
                          <a:hlinkClick r:id="" action="ppaction://hlinkfile"/>
                        </a:rPr>
                        <a:t>GCC 26.2</a:t>
                      </a:r>
                      <a:endParaRPr lang="en-US" sz="2200" dirty="0">
                        <a:latin typeface="+mn-lt"/>
                        <a:ea typeface="Times New Roman"/>
                        <a:cs typeface="Times New Roman"/>
                      </a:endParaRPr>
                    </a:p>
                  </a:txBody>
                  <a:tcPr marL="68580" marR="68580" marT="0" marB="0"/>
                </a:tc>
                <a:tc>
                  <a:txBody>
                    <a:bodyPr/>
                    <a:lstStyle/>
                    <a:p>
                      <a:pPr marL="0" marR="0" algn="just">
                        <a:lnSpc>
                          <a:spcPct val="90000"/>
                        </a:lnSpc>
                        <a:spcBef>
                          <a:spcPts val="0"/>
                        </a:spcBef>
                        <a:spcAft>
                          <a:spcPts val="200"/>
                        </a:spcAft>
                        <a:tabLst>
                          <a:tab pos="4549140" algn="r"/>
                        </a:tabLst>
                      </a:pPr>
                      <a:r>
                        <a:rPr lang="en-US" sz="2200" dirty="0">
                          <a:latin typeface="+mn-lt"/>
                          <a:ea typeface="Times New Roman"/>
                          <a:cs typeface="Times New Roman"/>
                        </a:rPr>
                        <a:t>The Inspections and tests shall be conducted at: </a:t>
                      </a:r>
                      <a:r>
                        <a:rPr lang="en-US" sz="2200" i="1" dirty="0">
                          <a:latin typeface="+mn-lt"/>
                          <a:ea typeface="Times New Roman"/>
                          <a:cs typeface="Times New Roman"/>
                        </a:rPr>
                        <a:t>[insert name(s) of location(s)]</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29440653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86" y="548680"/>
            <a:ext cx="8856984" cy="648072"/>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7DB00A61-15AC-41B2-ACFC-5DF314B84532}"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106</a:t>
            </a:fld>
            <a:endParaRPr lang="en-IN" dirty="0"/>
          </a:p>
        </p:txBody>
      </p:sp>
      <p:graphicFrame>
        <p:nvGraphicFramePr>
          <p:cNvPr id="5" name="Table 4"/>
          <p:cNvGraphicFramePr>
            <a:graphicFrameLocks noGrp="1"/>
          </p:cNvGraphicFramePr>
          <p:nvPr>
            <p:extLst/>
          </p:nvPr>
        </p:nvGraphicFramePr>
        <p:xfrm>
          <a:off x="611560" y="1700808"/>
          <a:ext cx="8136904" cy="4226560"/>
        </p:xfrm>
        <a:graphic>
          <a:graphicData uri="http://schemas.openxmlformats.org/drawingml/2006/table">
            <a:tbl>
              <a:tblPr firstRow="1" bandRow="1"/>
              <a:tblGrid>
                <a:gridCol w="1296144"/>
                <a:gridCol w="6840760"/>
              </a:tblGrid>
              <a:tr h="577163">
                <a:tc>
                  <a:txBody>
                    <a:bodyPr/>
                    <a:lstStyle/>
                    <a:p>
                      <a:pPr marL="0" marR="0">
                        <a:spcBef>
                          <a:spcPts val="200"/>
                        </a:spcBef>
                        <a:spcAft>
                          <a:spcPts val="600"/>
                        </a:spcAft>
                      </a:pPr>
                      <a:r>
                        <a:rPr lang="en-US" sz="2400" b="1" dirty="0">
                          <a:latin typeface="+mn-lt"/>
                          <a:ea typeface="Times New Roman"/>
                          <a:cs typeface="Times New Roman"/>
                          <a:hlinkClick r:id="" action="ppaction://hlinkfile"/>
                        </a:rPr>
                        <a:t>GCC 27.1</a:t>
                      </a:r>
                      <a:endParaRPr lang="en-US" sz="2400" dirty="0">
                        <a:latin typeface="+mn-lt"/>
                        <a:ea typeface="Times New Roman"/>
                        <a:cs typeface="Times New Roman"/>
                      </a:endParaRPr>
                    </a:p>
                  </a:txBody>
                  <a:tcPr marL="68580" marR="68580" marT="0" marB="0"/>
                </a:tc>
                <a:tc>
                  <a:txBody>
                    <a:bodyPr/>
                    <a:lstStyle/>
                    <a:p>
                      <a:pPr marL="0" marR="0" algn="just">
                        <a:spcBef>
                          <a:spcPts val="200"/>
                        </a:spcBef>
                        <a:spcAft>
                          <a:spcPts val="600"/>
                        </a:spcAft>
                        <a:tabLst>
                          <a:tab pos="4549140" algn="r"/>
                        </a:tabLst>
                      </a:pPr>
                      <a:r>
                        <a:rPr lang="en-US" sz="2400" dirty="0">
                          <a:latin typeface="+mn-lt"/>
                          <a:ea typeface="Times New Roman"/>
                          <a:cs typeface="Times New Roman"/>
                        </a:rPr>
                        <a:t>The liquidated damage shall be: [</a:t>
                      </a:r>
                      <a:r>
                        <a:rPr lang="en-US" sz="2400" i="1" dirty="0">
                          <a:latin typeface="+mn-lt"/>
                          <a:ea typeface="Times New Roman"/>
                          <a:cs typeface="Times New Roman"/>
                        </a:rPr>
                        <a:t>insert number]</a:t>
                      </a:r>
                      <a:r>
                        <a:rPr lang="en-US" sz="2400" dirty="0">
                          <a:latin typeface="+mn-lt"/>
                          <a:ea typeface="Times New Roman"/>
                          <a:cs typeface="Times New Roman"/>
                        </a:rPr>
                        <a:t>% per week</a:t>
                      </a:r>
                    </a:p>
                  </a:txBody>
                  <a:tcPr marL="68580" marR="68580" marT="0" marB="0"/>
                </a:tc>
              </a:tr>
              <a:tr h="657442">
                <a:tc>
                  <a:txBody>
                    <a:bodyPr/>
                    <a:lstStyle/>
                    <a:p>
                      <a:pPr marL="0" marR="0">
                        <a:spcBef>
                          <a:spcPts val="200"/>
                        </a:spcBef>
                        <a:spcAft>
                          <a:spcPts val="600"/>
                        </a:spcAft>
                      </a:pPr>
                      <a:r>
                        <a:rPr lang="en-US" sz="2400" b="1" dirty="0">
                          <a:latin typeface="+mn-lt"/>
                          <a:ea typeface="Times New Roman"/>
                          <a:cs typeface="Times New Roman"/>
                          <a:hlinkClick r:id="" action="ppaction://hlinkfile"/>
                        </a:rPr>
                        <a:t>GCC 27.1</a:t>
                      </a:r>
                      <a:endParaRPr lang="en-US" sz="2400" dirty="0">
                        <a:latin typeface="+mn-lt"/>
                        <a:ea typeface="Times New Roman"/>
                        <a:cs typeface="Times New Roman"/>
                      </a:endParaRPr>
                    </a:p>
                  </a:txBody>
                  <a:tcPr marL="68580" marR="68580" marT="0" marB="0"/>
                </a:tc>
                <a:tc>
                  <a:txBody>
                    <a:bodyPr/>
                    <a:lstStyle/>
                    <a:p>
                      <a:pPr marL="0" marR="0" algn="just">
                        <a:spcBef>
                          <a:spcPts val="200"/>
                        </a:spcBef>
                        <a:spcAft>
                          <a:spcPts val="600"/>
                        </a:spcAft>
                        <a:tabLst>
                          <a:tab pos="4549140" algn="r"/>
                        </a:tabLst>
                      </a:pPr>
                      <a:r>
                        <a:rPr lang="en-US" sz="2400" dirty="0">
                          <a:latin typeface="+mn-lt"/>
                          <a:ea typeface="Times New Roman"/>
                          <a:cs typeface="Times New Roman"/>
                        </a:rPr>
                        <a:t>The maximum amount of liquidated damages shall be: </a:t>
                      </a:r>
                      <a:r>
                        <a:rPr lang="en-US" sz="2400" i="1" dirty="0">
                          <a:latin typeface="+mn-lt"/>
                          <a:ea typeface="Times New Roman"/>
                          <a:cs typeface="Times New Roman"/>
                        </a:rPr>
                        <a:t>[insert number]</a:t>
                      </a:r>
                      <a:r>
                        <a:rPr lang="en-US" sz="2400" dirty="0">
                          <a:latin typeface="+mn-lt"/>
                          <a:ea typeface="Times New Roman"/>
                          <a:cs typeface="Times New Roman"/>
                        </a:rPr>
                        <a:t>%</a:t>
                      </a:r>
                    </a:p>
                  </a:txBody>
                  <a:tcPr marL="68580" marR="68580" marT="0" marB="0"/>
                </a:tc>
              </a:tr>
              <a:tr h="1917540">
                <a:tc>
                  <a:txBody>
                    <a:bodyPr/>
                    <a:lstStyle/>
                    <a:p>
                      <a:pPr marL="0" marR="0">
                        <a:spcBef>
                          <a:spcPts val="200"/>
                        </a:spcBef>
                        <a:spcAft>
                          <a:spcPts val="600"/>
                        </a:spcAft>
                      </a:pPr>
                      <a:r>
                        <a:rPr lang="en-US" sz="2400" b="1" dirty="0">
                          <a:latin typeface="+mn-lt"/>
                          <a:ea typeface="Times New Roman"/>
                          <a:cs typeface="Times New Roman"/>
                          <a:hlinkClick r:id="" action="ppaction://hlinkfile"/>
                        </a:rPr>
                        <a:t>GCC 28.3</a:t>
                      </a:r>
                      <a:endParaRPr lang="en-US" sz="2400" dirty="0">
                        <a:latin typeface="+mn-lt"/>
                        <a:ea typeface="Times New Roman"/>
                        <a:cs typeface="Times New Roman"/>
                      </a:endParaRPr>
                    </a:p>
                  </a:txBody>
                  <a:tcPr marL="68580" marR="68580" marT="0" marB="0"/>
                </a:tc>
                <a:tc>
                  <a:txBody>
                    <a:bodyPr/>
                    <a:lstStyle/>
                    <a:p>
                      <a:pPr marL="0" marR="0" algn="just">
                        <a:spcBef>
                          <a:spcPts val="200"/>
                        </a:spcBef>
                        <a:spcAft>
                          <a:spcPts val="600"/>
                        </a:spcAft>
                        <a:tabLst>
                          <a:tab pos="4549140" algn="r"/>
                        </a:tabLst>
                      </a:pPr>
                      <a:r>
                        <a:rPr lang="en-US" sz="2400" dirty="0">
                          <a:latin typeface="+mn-lt"/>
                          <a:ea typeface="Times New Roman"/>
                          <a:cs typeface="Times New Roman"/>
                        </a:rPr>
                        <a:t>The period of validity of the Warranty shall be:  </a:t>
                      </a:r>
                      <a:r>
                        <a:rPr lang="en-US" sz="2400" i="1" dirty="0">
                          <a:latin typeface="+mn-lt"/>
                          <a:ea typeface="Times New Roman"/>
                          <a:cs typeface="Times New Roman"/>
                        </a:rPr>
                        <a:t>[insert number]</a:t>
                      </a:r>
                      <a:r>
                        <a:rPr lang="en-US" sz="2400" dirty="0">
                          <a:latin typeface="+mn-lt"/>
                          <a:ea typeface="Times New Roman"/>
                          <a:cs typeface="Times New Roman"/>
                        </a:rPr>
                        <a:t> days </a:t>
                      </a:r>
                    </a:p>
                    <a:p>
                      <a:pPr marL="0" marR="0" algn="just">
                        <a:spcBef>
                          <a:spcPts val="200"/>
                        </a:spcBef>
                        <a:spcAft>
                          <a:spcPts val="600"/>
                        </a:spcAft>
                        <a:tabLst>
                          <a:tab pos="4549140" algn="r"/>
                        </a:tabLst>
                      </a:pPr>
                      <a:r>
                        <a:rPr lang="en-US" sz="2400" dirty="0">
                          <a:latin typeface="+mn-lt"/>
                          <a:ea typeface="Times New Roman"/>
                          <a:cs typeface="Times New Roman"/>
                        </a:rPr>
                        <a:t>For purposes of the Warranty, the place(s) of final destination(s) shall be:</a:t>
                      </a:r>
                    </a:p>
                    <a:p>
                      <a:pPr marL="0" marR="0" algn="just">
                        <a:spcBef>
                          <a:spcPts val="200"/>
                        </a:spcBef>
                        <a:spcAft>
                          <a:spcPts val="600"/>
                        </a:spcAft>
                        <a:tabLst>
                          <a:tab pos="4549140" algn="r"/>
                        </a:tabLst>
                      </a:pPr>
                      <a:r>
                        <a:rPr lang="en-US" sz="2400" i="1" dirty="0">
                          <a:latin typeface="+mn-lt"/>
                          <a:ea typeface="Times New Roman"/>
                          <a:cs typeface="Times New Roman"/>
                        </a:rPr>
                        <a:t>[insert name(s) of location(s)]</a:t>
                      </a:r>
                      <a:endParaRPr lang="en-US" sz="2400" dirty="0">
                        <a:latin typeface="+mn-lt"/>
                        <a:ea typeface="Times New Roman"/>
                        <a:cs typeface="Times New Roman"/>
                      </a:endParaRPr>
                    </a:p>
                  </a:txBody>
                  <a:tcPr marL="68580" marR="68580" marT="0" marB="0"/>
                </a:tc>
              </a:tr>
              <a:tr h="657442">
                <a:tc>
                  <a:txBody>
                    <a:bodyPr/>
                    <a:lstStyle/>
                    <a:p>
                      <a:pPr marL="0" marR="0">
                        <a:spcBef>
                          <a:spcPts val="200"/>
                        </a:spcBef>
                        <a:spcAft>
                          <a:spcPts val="600"/>
                        </a:spcAft>
                      </a:pPr>
                      <a:r>
                        <a:rPr lang="en-US" sz="2400" b="1" dirty="0">
                          <a:latin typeface="+mn-lt"/>
                          <a:ea typeface="Times New Roman"/>
                          <a:cs typeface="Times New Roman"/>
                          <a:hlinkClick r:id="" action="ppaction://hlinkfile"/>
                        </a:rPr>
                        <a:t>GCC 28.5</a:t>
                      </a:r>
                      <a:endParaRPr lang="en-US" sz="2400" dirty="0">
                        <a:latin typeface="+mn-lt"/>
                        <a:ea typeface="Times New Roman"/>
                        <a:cs typeface="Times New Roman"/>
                      </a:endParaRPr>
                    </a:p>
                  </a:txBody>
                  <a:tcPr marL="68580" marR="68580" marT="0" marB="0"/>
                </a:tc>
                <a:tc>
                  <a:txBody>
                    <a:bodyPr/>
                    <a:lstStyle/>
                    <a:p>
                      <a:pPr marL="0" marR="0" algn="just">
                        <a:spcBef>
                          <a:spcPts val="200"/>
                        </a:spcBef>
                        <a:spcAft>
                          <a:spcPts val="600"/>
                        </a:spcAft>
                        <a:tabLst>
                          <a:tab pos="4549140" algn="r"/>
                        </a:tabLst>
                      </a:pPr>
                      <a:r>
                        <a:rPr lang="en-US" sz="2400" dirty="0">
                          <a:latin typeface="+mn-lt"/>
                          <a:ea typeface="Times New Roman"/>
                          <a:cs typeface="Times New Roman"/>
                        </a:rPr>
                        <a:t>The period for repair or replacement shall be: </a:t>
                      </a:r>
                      <a:r>
                        <a:rPr lang="en-US" sz="2400" i="1" dirty="0">
                          <a:latin typeface="+mn-lt"/>
                          <a:ea typeface="Times New Roman"/>
                          <a:cs typeface="Times New Roman"/>
                        </a:rPr>
                        <a:t>[insert number(s)]</a:t>
                      </a:r>
                      <a:r>
                        <a:rPr lang="en-US" sz="2400" dirty="0">
                          <a:latin typeface="+mn-lt"/>
                          <a:ea typeface="Times New Roman"/>
                          <a:cs typeface="Times New Roman"/>
                        </a:rPr>
                        <a:t> days.</a:t>
                      </a:r>
                    </a:p>
                  </a:txBody>
                  <a:tcPr marL="68580" marR="68580" marT="0" marB="0"/>
                </a:tc>
              </a:tr>
            </a:tbl>
          </a:graphicData>
        </a:graphic>
      </p:graphicFrame>
    </p:spTree>
    <p:extLst>
      <p:ext uri="{BB962C8B-B14F-4D97-AF65-F5344CB8AC3E}">
        <p14:creationId xmlns:p14="http://schemas.microsoft.com/office/powerpoint/2010/main" val="293895893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CONTRACT</a:t>
            </a:r>
            <a:r>
              <a:rPr lang="en-US" sz="4000" b="1" dirty="0">
                <a:solidFill>
                  <a:srgbClr val="008000"/>
                </a:solidFill>
              </a:rPr>
              <a:t/>
            </a:r>
            <a:br>
              <a:rPr lang="en-US" sz="4000" b="1" dirty="0">
                <a:solidFill>
                  <a:srgbClr val="008000"/>
                </a:solidFill>
              </a:rPr>
            </a:br>
            <a:r>
              <a:rPr lang="en-IN" sz="4000" b="1" dirty="0">
                <a:solidFill>
                  <a:srgbClr val="008000"/>
                </a:solidFill>
              </a:rPr>
              <a:t/>
            </a:r>
            <a:br>
              <a:rPr lang="en-IN" sz="4000" b="1" dirty="0">
                <a:solidFill>
                  <a:srgbClr val="008000"/>
                </a:solidFill>
              </a:rPr>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algn="l"/>
            <a:r>
              <a:rPr lang="en-US" b="1" dirty="0"/>
              <a:t>Attachment: Price Adjustment Formula</a:t>
            </a:r>
            <a:endParaRPr lang="en-US" dirty="0"/>
          </a:p>
          <a:p>
            <a:pPr algn="just"/>
            <a:r>
              <a:rPr lang="en-US" dirty="0"/>
              <a:t>If in accordance with GCC 15.2, prices shall be adjustable, the following method shall be used to calculate the price adjustment:</a:t>
            </a:r>
          </a:p>
          <a:p>
            <a:pPr algn="l"/>
            <a:endParaRPr lang="en-US" dirty="0"/>
          </a:p>
          <a:p>
            <a:pPr marL="850900" indent="-850900" algn="just"/>
            <a:r>
              <a:rPr lang="en-US" dirty="0"/>
              <a:t> 15.2 	Prices payable to the Supplier, as stated in the Contract, shall be subject to adjustment during performance of the Contract to reflect changes in the cost of labor and material components in accordance with the formula:</a:t>
            </a:r>
          </a:p>
          <a:p>
            <a:pPr marL="850900" indent="-850900" algn="l"/>
            <a:r>
              <a:rPr lang="en-US" dirty="0"/>
              <a:t> </a:t>
            </a:r>
          </a:p>
          <a:p>
            <a:pPr marL="2065338" algn="l"/>
            <a:r>
              <a:rPr lang="en-US" dirty="0"/>
              <a:t>P</a:t>
            </a:r>
            <a:r>
              <a:rPr lang="en-US" baseline="-25000" dirty="0"/>
              <a:t>1</a:t>
            </a:r>
            <a:r>
              <a:rPr lang="en-US" dirty="0"/>
              <a:t> = P</a:t>
            </a:r>
            <a:r>
              <a:rPr lang="en-US" baseline="-25000" dirty="0"/>
              <a:t>0</a:t>
            </a:r>
            <a:r>
              <a:rPr lang="en-US" dirty="0"/>
              <a:t> [a + </a:t>
            </a:r>
            <a:r>
              <a:rPr lang="en-US" u="sng" dirty="0"/>
              <a:t>bL</a:t>
            </a:r>
            <a:r>
              <a:rPr lang="en-US" baseline="-25000" dirty="0"/>
              <a:t>1</a:t>
            </a:r>
            <a:r>
              <a:rPr lang="en-US" dirty="0"/>
              <a:t> + </a:t>
            </a:r>
            <a:r>
              <a:rPr lang="en-US" u="sng" dirty="0"/>
              <a:t>cM</a:t>
            </a:r>
            <a:r>
              <a:rPr lang="en-US" baseline="-25000" dirty="0"/>
              <a:t>1</a:t>
            </a:r>
            <a:r>
              <a:rPr lang="en-US" dirty="0"/>
              <a:t>] - P</a:t>
            </a:r>
            <a:r>
              <a:rPr lang="en-US" baseline="-25000" dirty="0"/>
              <a:t>0</a:t>
            </a:r>
            <a:endParaRPr lang="en-US" dirty="0"/>
          </a:p>
          <a:p>
            <a:pPr marL="2065338" algn="l">
              <a:spcBef>
                <a:spcPts val="0"/>
              </a:spcBef>
            </a:pPr>
            <a:r>
              <a:rPr lang="en-US" dirty="0"/>
              <a:t>	             L</a:t>
            </a:r>
            <a:r>
              <a:rPr lang="en-US" baseline="-25000" dirty="0"/>
              <a:t>0 </a:t>
            </a:r>
            <a:r>
              <a:rPr lang="en-US" dirty="0"/>
              <a:t>     M</a:t>
            </a:r>
            <a:r>
              <a:rPr lang="en-US" baseline="-25000" dirty="0"/>
              <a:t>0</a:t>
            </a:r>
            <a:endParaRPr lang="en-US" dirty="0"/>
          </a:p>
          <a:p>
            <a:pPr algn="l"/>
            <a:r>
              <a:rPr lang="en-US" dirty="0"/>
              <a:t>                                          </a:t>
            </a:r>
          </a:p>
          <a:p>
            <a:pPr algn="l" defTabSz="788988"/>
            <a:r>
              <a:rPr lang="en-US" dirty="0"/>
              <a:t>				 </a:t>
            </a:r>
            <a:r>
              <a:rPr lang="en-US" dirty="0" err="1"/>
              <a:t>a+b+c</a:t>
            </a:r>
            <a:r>
              <a:rPr lang="en-US" dirty="0"/>
              <a:t> = 1</a:t>
            </a:r>
          </a:p>
          <a:p>
            <a:pPr marL="723900" indent="-723900" algn="just">
              <a:spcBef>
                <a:spcPts val="1800"/>
              </a:spcBef>
              <a:buClr>
                <a:srgbClr val="00B050"/>
              </a:buClr>
            </a:pPr>
            <a:endParaRPr lang="en-IN" dirty="0"/>
          </a:p>
          <a:p>
            <a:pPr algn="just">
              <a:buClr>
                <a:srgbClr val="FF0000"/>
              </a:buClr>
            </a:pPr>
            <a:endParaRPr lang="en-US" dirty="0"/>
          </a:p>
        </p:txBody>
      </p:sp>
      <p:sp>
        <p:nvSpPr>
          <p:cNvPr id="5" name="Date Placeholder 4"/>
          <p:cNvSpPr>
            <a:spLocks noGrp="1"/>
          </p:cNvSpPr>
          <p:nvPr>
            <p:ph type="dt" sz="half" idx="10"/>
          </p:nvPr>
        </p:nvSpPr>
        <p:spPr/>
        <p:txBody>
          <a:bodyPr/>
          <a:lstStyle/>
          <a:p>
            <a:fld id="{CB0FFD5E-F37F-448B-B9BB-E93B74EB3F2A}"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107</a:t>
            </a:fld>
            <a:endParaRPr lang="en-IN" dirty="0"/>
          </a:p>
        </p:txBody>
      </p:sp>
    </p:spTree>
    <p:extLst>
      <p:ext uri="{BB962C8B-B14F-4D97-AF65-F5344CB8AC3E}">
        <p14:creationId xmlns:p14="http://schemas.microsoft.com/office/powerpoint/2010/main" val="209096473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fontScale="92500" lnSpcReduction="10000"/>
          </a:bodyPr>
          <a:lstStyle/>
          <a:p>
            <a:pPr algn="l"/>
            <a:r>
              <a:rPr lang="en-US" sz="2600" b="1" dirty="0"/>
              <a:t>Attachment: Price Adjustment Formula - </a:t>
            </a:r>
            <a:r>
              <a:rPr lang="en-US" sz="2600" b="1" u="sng" dirty="0"/>
              <a:t>continued</a:t>
            </a:r>
            <a:endParaRPr lang="en-US" sz="2600" u="sng" dirty="0"/>
          </a:p>
          <a:p>
            <a:pPr algn="just"/>
            <a:r>
              <a:rPr lang="en-US" sz="2600" dirty="0"/>
              <a:t>in which: </a:t>
            </a:r>
          </a:p>
          <a:p>
            <a:pPr algn="just" defTabSz="803275">
              <a:spcBef>
                <a:spcPts val="200"/>
              </a:spcBef>
              <a:spcAft>
                <a:spcPts val="200"/>
              </a:spcAft>
            </a:pPr>
            <a:r>
              <a:rPr lang="en-US" sz="2600" dirty="0"/>
              <a:t>P</a:t>
            </a:r>
            <a:r>
              <a:rPr lang="en-US" sz="2600" baseline="-25000" dirty="0"/>
              <a:t>1</a:t>
            </a:r>
            <a:r>
              <a:rPr lang="en-US" sz="2600" dirty="0"/>
              <a:t>	  =	adjustment amount payable to the Supplier.</a:t>
            </a:r>
          </a:p>
          <a:p>
            <a:pPr algn="just" defTabSz="803275">
              <a:spcBef>
                <a:spcPts val="200"/>
              </a:spcBef>
              <a:spcAft>
                <a:spcPts val="200"/>
              </a:spcAft>
            </a:pPr>
            <a:r>
              <a:rPr lang="en-US" sz="2600" dirty="0"/>
              <a:t>P</a:t>
            </a:r>
            <a:r>
              <a:rPr lang="en-US" sz="2600" baseline="-25000" dirty="0"/>
              <a:t>0</a:t>
            </a:r>
            <a:r>
              <a:rPr lang="en-US" sz="2600" dirty="0"/>
              <a:t>	  =	Contract Price (base price).</a:t>
            </a:r>
          </a:p>
          <a:p>
            <a:pPr marL="1608138" indent="-1608138" algn="just">
              <a:spcBef>
                <a:spcPts val="200"/>
              </a:spcBef>
              <a:spcAft>
                <a:spcPts val="200"/>
              </a:spcAft>
            </a:pPr>
            <a:r>
              <a:rPr lang="en-US" sz="2600" dirty="0"/>
              <a:t>A            =	fixed element representing profits and overheads included in the Contract Price and generally in the range of five (5) to fifteen (15) percent.</a:t>
            </a:r>
          </a:p>
          <a:p>
            <a:pPr marL="1608138" indent="-1608138" algn="just" defTabSz="803275">
              <a:spcBef>
                <a:spcPts val="200"/>
              </a:spcBef>
              <a:spcAft>
                <a:spcPts val="200"/>
              </a:spcAft>
            </a:pPr>
            <a:r>
              <a:rPr lang="en-US" sz="2600" dirty="0"/>
              <a:t>B            =	estimated percentage of labor component in the Contract Price.</a:t>
            </a:r>
          </a:p>
          <a:p>
            <a:pPr marL="1608138" indent="-1608138" algn="just" defTabSz="803275">
              <a:spcBef>
                <a:spcPts val="200"/>
              </a:spcBef>
              <a:spcAft>
                <a:spcPts val="200"/>
              </a:spcAft>
            </a:pPr>
            <a:r>
              <a:rPr lang="en-US" sz="2600" dirty="0"/>
              <a:t>C            =	estimated percentage of material component in the Contract Price.</a:t>
            </a:r>
          </a:p>
          <a:p>
            <a:pPr marL="1608138" indent="-1608138" algn="just">
              <a:spcBef>
                <a:spcPts val="200"/>
              </a:spcBef>
              <a:spcAft>
                <a:spcPts val="200"/>
              </a:spcAft>
            </a:pPr>
            <a:r>
              <a:rPr lang="en-US" sz="2600" dirty="0"/>
              <a:t>L</a:t>
            </a:r>
            <a:r>
              <a:rPr lang="en-US" sz="2600" baseline="-25000" dirty="0"/>
              <a:t>0</a:t>
            </a:r>
            <a:r>
              <a:rPr lang="en-US" sz="2600" dirty="0"/>
              <a:t>, L</a:t>
            </a:r>
            <a:r>
              <a:rPr lang="en-US" sz="2600" baseline="-25000" dirty="0"/>
              <a:t>1         </a:t>
            </a:r>
            <a:r>
              <a:rPr lang="en-US" sz="2600" dirty="0"/>
              <a:t>=	labor indices applicable to the appropriate industry in the country of origin on the base date and date for adjustment, respectively.</a:t>
            </a:r>
          </a:p>
          <a:p>
            <a:pPr marL="1608138" indent="-1608138" algn="just">
              <a:spcBef>
                <a:spcPts val="200"/>
              </a:spcBef>
              <a:spcAft>
                <a:spcPts val="200"/>
              </a:spcAft>
            </a:pPr>
            <a:r>
              <a:rPr lang="en-US" sz="2600" dirty="0"/>
              <a:t>M0, M1 =	material indices for the major raw material on the base date and date for adjustment, respectively, in the country of origin.</a:t>
            </a:r>
          </a:p>
          <a:p>
            <a:pPr algn="l"/>
            <a:endParaRPr lang="en-IN" dirty="0"/>
          </a:p>
          <a:p>
            <a:pPr algn="just">
              <a:buClr>
                <a:srgbClr val="FF0000"/>
              </a:buClr>
            </a:pPr>
            <a:endParaRPr lang="en-US" dirty="0"/>
          </a:p>
        </p:txBody>
      </p:sp>
      <p:sp>
        <p:nvSpPr>
          <p:cNvPr id="5" name="Date Placeholder 4"/>
          <p:cNvSpPr>
            <a:spLocks noGrp="1"/>
          </p:cNvSpPr>
          <p:nvPr>
            <p:ph type="dt" sz="half" idx="10"/>
          </p:nvPr>
        </p:nvSpPr>
        <p:spPr/>
        <p:txBody>
          <a:bodyPr/>
          <a:lstStyle/>
          <a:p>
            <a:fld id="{A3CE288F-0B76-4F42-BB17-EF7E891C25E3}"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108</a:t>
            </a:fld>
            <a:endParaRPr lang="en-IN" dirty="0"/>
          </a:p>
        </p:txBody>
      </p:sp>
    </p:spTree>
    <p:extLst>
      <p:ext uri="{BB962C8B-B14F-4D97-AF65-F5344CB8AC3E}">
        <p14:creationId xmlns:p14="http://schemas.microsoft.com/office/powerpoint/2010/main" val="310828610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a:t>
            </a:r>
            <a:endParaRPr lang="en-IN" b="1" dirty="0">
              <a:solidFill>
                <a:srgbClr val="008000"/>
              </a:solidFill>
            </a:endParaRPr>
          </a:p>
        </p:txBody>
      </p:sp>
      <p:sp>
        <p:nvSpPr>
          <p:cNvPr id="3" name="Subtitle 2"/>
          <p:cNvSpPr>
            <a:spLocks noGrp="1"/>
          </p:cNvSpPr>
          <p:nvPr>
            <p:ph type="subTitle" idx="1"/>
          </p:nvPr>
        </p:nvSpPr>
        <p:spPr>
          <a:xfrm>
            <a:off x="467544" y="980728"/>
            <a:ext cx="8496944" cy="5472608"/>
          </a:xfrm>
        </p:spPr>
        <p:txBody>
          <a:bodyPr>
            <a:normAutofit lnSpcReduction="10000"/>
          </a:bodyPr>
          <a:lstStyle/>
          <a:p>
            <a:pPr algn="l">
              <a:spcBef>
                <a:spcPts val="300"/>
              </a:spcBef>
            </a:pPr>
            <a:r>
              <a:rPr lang="en-US" sz="2600" b="1" dirty="0"/>
              <a:t>Attachment: Price Adjustment Formula – continued</a:t>
            </a:r>
            <a:endParaRPr lang="en-US" sz="2600" dirty="0"/>
          </a:p>
          <a:p>
            <a:pPr algn="just">
              <a:spcBef>
                <a:spcPts val="300"/>
              </a:spcBef>
            </a:pPr>
            <a:r>
              <a:rPr lang="en-US" sz="2600" dirty="0"/>
              <a:t>The coefficients a, b, and c as specified by the Purchaser are as follows:</a:t>
            </a:r>
          </a:p>
          <a:p>
            <a:pPr algn="just">
              <a:spcBef>
                <a:spcPts val="300"/>
              </a:spcBef>
            </a:pPr>
            <a:r>
              <a:rPr lang="en-US" sz="2600" dirty="0"/>
              <a:t>a = </a:t>
            </a:r>
            <a:r>
              <a:rPr lang="en-US" sz="2600" i="1" dirty="0"/>
              <a:t>[insert value of coefficient]</a:t>
            </a:r>
            <a:r>
              <a:rPr lang="en-US" sz="2600" dirty="0"/>
              <a:t> </a:t>
            </a:r>
          </a:p>
          <a:p>
            <a:pPr algn="just">
              <a:spcBef>
                <a:spcPts val="300"/>
              </a:spcBef>
            </a:pPr>
            <a:r>
              <a:rPr lang="en-US" sz="2600" dirty="0"/>
              <a:t>b=  </a:t>
            </a:r>
            <a:r>
              <a:rPr lang="en-US" sz="2600" i="1" dirty="0"/>
              <a:t>[insert value of coefficient]</a:t>
            </a:r>
            <a:endParaRPr lang="en-US" sz="2600" dirty="0"/>
          </a:p>
          <a:p>
            <a:pPr algn="just">
              <a:spcBef>
                <a:spcPts val="300"/>
              </a:spcBef>
            </a:pPr>
            <a:r>
              <a:rPr lang="en-US" sz="2600" dirty="0"/>
              <a:t>c=  </a:t>
            </a:r>
            <a:r>
              <a:rPr lang="en-US" sz="2600" i="1" dirty="0"/>
              <a:t>[insert value of coefficient]</a:t>
            </a:r>
            <a:endParaRPr lang="en-US" sz="2600" dirty="0"/>
          </a:p>
          <a:p>
            <a:pPr algn="just">
              <a:spcBef>
                <a:spcPts val="300"/>
              </a:spcBef>
            </a:pPr>
            <a:r>
              <a:rPr lang="en-US" sz="2600" dirty="0"/>
              <a:t>The Bidder shall indicate the source of the indices and the base date indices in its bid.</a:t>
            </a:r>
          </a:p>
          <a:p>
            <a:pPr algn="just">
              <a:spcBef>
                <a:spcPts val="300"/>
              </a:spcBef>
            </a:pPr>
            <a:r>
              <a:rPr lang="en-US" sz="2600" dirty="0"/>
              <a:t>Base date = thirty (30) days prior to the deadline for submission of the bids.</a:t>
            </a:r>
          </a:p>
          <a:p>
            <a:pPr algn="just">
              <a:spcBef>
                <a:spcPts val="300"/>
              </a:spcBef>
            </a:pPr>
            <a:r>
              <a:rPr lang="en-US" sz="2600" dirty="0"/>
              <a:t>Date of adjustment = </a:t>
            </a:r>
            <a:r>
              <a:rPr lang="en-US" sz="2600" i="1" dirty="0"/>
              <a:t>[insert number of weeks]</a:t>
            </a:r>
            <a:r>
              <a:rPr lang="en-US" sz="2600" dirty="0"/>
              <a:t> weeks prior to date of shipment (representing the mid-point of the period of manufacture).</a:t>
            </a:r>
          </a:p>
          <a:p>
            <a:pPr algn="just">
              <a:spcBef>
                <a:spcPts val="300"/>
              </a:spcBef>
            </a:pPr>
            <a:r>
              <a:rPr lang="en-US" sz="2600" dirty="0"/>
              <a:t>The above price adjustment formula shall be invoked by either party subject to the following further conditions:</a:t>
            </a:r>
          </a:p>
          <a:p>
            <a:pPr algn="l"/>
            <a:endParaRPr lang="en-IN" dirty="0"/>
          </a:p>
          <a:p>
            <a:pPr algn="just">
              <a:buClr>
                <a:srgbClr val="FF0000"/>
              </a:buClr>
            </a:pPr>
            <a:endParaRPr lang="en-US" dirty="0"/>
          </a:p>
        </p:txBody>
      </p:sp>
      <p:sp>
        <p:nvSpPr>
          <p:cNvPr id="5" name="Date Placeholder 4"/>
          <p:cNvSpPr>
            <a:spLocks noGrp="1"/>
          </p:cNvSpPr>
          <p:nvPr>
            <p:ph type="dt" sz="half" idx="10"/>
          </p:nvPr>
        </p:nvSpPr>
        <p:spPr/>
        <p:txBody>
          <a:bodyPr/>
          <a:lstStyle/>
          <a:p>
            <a:fld id="{0AF5B99A-0375-44E7-A14A-BEF05027F03E}"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109</a:t>
            </a:fld>
            <a:endParaRPr lang="en-IN" dirty="0"/>
          </a:p>
        </p:txBody>
      </p:sp>
    </p:spTree>
    <p:extLst>
      <p:ext uri="{BB962C8B-B14F-4D97-AF65-F5344CB8AC3E}">
        <p14:creationId xmlns:p14="http://schemas.microsoft.com/office/powerpoint/2010/main" val="311375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357313"/>
            <a:ext cx="8477250" cy="2857500"/>
          </a:xfrm>
        </p:spPr>
        <p:txBody>
          <a:bodyPr>
            <a:normAutofit/>
          </a:bodyPr>
          <a:lstStyle/>
          <a:p>
            <a:pPr>
              <a:defRPr/>
            </a:pPr>
            <a:r>
              <a:rPr lang="en-US" b="1" dirty="0" smtClean="0">
                <a:solidFill>
                  <a:schemeClr val="tx1"/>
                </a:solidFill>
              </a:rPr>
              <a:t>INTERNATIONAL COMPETITIVE BIDDING</a:t>
            </a:r>
            <a:r>
              <a:rPr lang="en-US" b="1" dirty="0" smtClean="0">
                <a:solidFill>
                  <a:srgbClr val="006600"/>
                </a:solidFill>
              </a:rPr>
              <a:t/>
            </a:r>
            <a:br>
              <a:rPr lang="en-US" b="1" dirty="0" smtClean="0">
                <a:solidFill>
                  <a:srgbClr val="006600"/>
                </a:solidFill>
              </a:rPr>
            </a:br>
            <a:endParaRPr lang="en-IN" dirty="0"/>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38F0865-73D5-4601-8994-8F85AC42B775}" type="slidenum">
              <a:rPr lang="en-IN" altLang="en-US"/>
              <a:pPr eaLnBrk="1" hangingPunct="1"/>
              <a:t>11</a:t>
            </a:fld>
            <a:endParaRPr lang="en-IN" altLang="en-US"/>
          </a:p>
        </p:txBody>
      </p:sp>
    </p:spTree>
    <p:extLst>
      <p:ext uri="{BB962C8B-B14F-4D97-AF65-F5344CB8AC3E}">
        <p14:creationId xmlns:p14="http://schemas.microsoft.com/office/powerpoint/2010/main" val="394283264"/>
      </p:ext>
    </p:extLst>
  </p:cSld>
  <p:clrMapOvr>
    <a:masterClrMapping/>
  </p:clrMapOvr>
  <p:transition spd="slow"/>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76065"/>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algn="l">
              <a:spcBef>
                <a:spcPts val="300"/>
              </a:spcBef>
              <a:spcAft>
                <a:spcPts val="300"/>
              </a:spcAft>
            </a:pPr>
            <a:r>
              <a:rPr lang="en-US" b="1" dirty="0"/>
              <a:t>Attachment: Price Adjustment Formula - </a:t>
            </a:r>
            <a:r>
              <a:rPr lang="en-US" b="1" u="sng" dirty="0"/>
              <a:t>continued</a:t>
            </a:r>
            <a:r>
              <a:rPr lang="en-US" dirty="0"/>
              <a:t> </a:t>
            </a:r>
          </a:p>
          <a:p>
            <a:pPr marL="693738" indent="-693738" algn="just" defTabSz="693738">
              <a:spcBef>
                <a:spcPts val="300"/>
              </a:spcBef>
              <a:spcAft>
                <a:spcPts val="300"/>
              </a:spcAft>
            </a:pPr>
            <a:r>
              <a:rPr lang="en-US" dirty="0"/>
              <a:t>(a)	No price adjustment shall be allowed beyond the original delivery dates unless specifically stated in the extension letter.  As a rule, no price adjustment shall be allowed for periods of delay for which the Supplier is entirely responsible.  The Purchaser will, however, be entitled to any decrease in the prices of the Goods and Services subject to adjustment. </a:t>
            </a:r>
          </a:p>
          <a:p>
            <a:pPr marL="693738" indent="-693738" algn="just">
              <a:spcBef>
                <a:spcPts val="300"/>
              </a:spcBef>
              <a:spcAft>
                <a:spcPts val="300"/>
              </a:spcAft>
            </a:pPr>
            <a:r>
              <a:rPr lang="en-US" dirty="0"/>
              <a:t>(b)	If the currency in which the Contract Price P</a:t>
            </a:r>
            <a:r>
              <a:rPr lang="en-US" baseline="-25000" dirty="0"/>
              <a:t>0</a:t>
            </a:r>
            <a:r>
              <a:rPr lang="en-US" dirty="0"/>
              <a:t> is expressed is different from the currency of origin of the labor and material indices, a correction factor will be applied to avoid incorrect adjustments of the Contract Price.  The correction factor shall correspond to the ratio of exchange rates between the two currencies on the base date and the date for adjustment as defined above. </a:t>
            </a:r>
          </a:p>
          <a:p>
            <a:pPr marL="693738" indent="-693738" algn="just">
              <a:spcBef>
                <a:spcPts val="300"/>
              </a:spcBef>
              <a:spcAft>
                <a:spcPts val="300"/>
              </a:spcAft>
            </a:pPr>
            <a:r>
              <a:rPr lang="en-US" dirty="0"/>
              <a:t>(c)	No price adjustment shall be payable on the portion of the Contract Price paid to the Supplier as advance payment.</a:t>
            </a:r>
          </a:p>
          <a:p>
            <a:pPr algn="l"/>
            <a:endParaRPr lang="en-IN" dirty="0"/>
          </a:p>
          <a:p>
            <a:pPr algn="just">
              <a:buClr>
                <a:srgbClr val="FF0000"/>
              </a:buClr>
            </a:pPr>
            <a:endParaRPr lang="en-US" dirty="0"/>
          </a:p>
        </p:txBody>
      </p:sp>
      <p:sp>
        <p:nvSpPr>
          <p:cNvPr id="5" name="Date Placeholder 4"/>
          <p:cNvSpPr>
            <a:spLocks noGrp="1"/>
          </p:cNvSpPr>
          <p:nvPr>
            <p:ph type="dt" sz="half" idx="10"/>
          </p:nvPr>
        </p:nvSpPr>
        <p:spPr/>
        <p:txBody>
          <a:bodyPr/>
          <a:lstStyle/>
          <a:p>
            <a:fld id="{14517F30-58D6-47E1-9254-2D5414D1068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110</a:t>
            </a:fld>
            <a:endParaRPr lang="en-IN" dirty="0"/>
          </a:p>
        </p:txBody>
      </p:sp>
    </p:spTree>
    <p:extLst>
      <p:ext uri="{BB962C8B-B14F-4D97-AF65-F5344CB8AC3E}">
        <p14:creationId xmlns:p14="http://schemas.microsoft.com/office/powerpoint/2010/main" val="7790645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772400" cy="936104"/>
          </a:xfrm>
        </p:spPr>
        <p:txBody>
          <a:bodyPr>
            <a:normAutofit fontScale="90000"/>
          </a:bodyPr>
          <a:lstStyle/>
          <a:p>
            <a:r>
              <a:rPr lang="en-US" b="1" dirty="0" smtClean="0">
                <a:solidFill>
                  <a:srgbClr val="008000"/>
                </a:solidFill>
              </a:rPr>
              <a:t>SECTION IX.  CONTRACT FORMS</a:t>
            </a:r>
            <a:endParaRPr lang="en-IN" b="1" dirty="0">
              <a:solidFill>
                <a:srgbClr val="008000"/>
              </a:solidFill>
            </a:endParaRPr>
          </a:p>
        </p:txBody>
      </p:sp>
      <p:sp>
        <p:nvSpPr>
          <p:cNvPr id="3" name="Subtitle 2"/>
          <p:cNvSpPr>
            <a:spLocks noGrp="1"/>
          </p:cNvSpPr>
          <p:nvPr>
            <p:ph type="subTitle" idx="1"/>
          </p:nvPr>
        </p:nvSpPr>
        <p:spPr>
          <a:xfrm>
            <a:off x="683568" y="2060848"/>
            <a:ext cx="8064896" cy="4032448"/>
          </a:xfrm>
        </p:spPr>
        <p:txBody>
          <a:bodyPr>
            <a:normAutofit fontScale="92500" lnSpcReduction="10000"/>
          </a:bodyPr>
          <a:lstStyle/>
          <a:p>
            <a:pPr algn="l">
              <a:spcBef>
                <a:spcPts val="1800"/>
              </a:spcBef>
            </a:pPr>
            <a:r>
              <a:rPr lang="en-US" sz="3000" u="sng" dirty="0"/>
              <a:t>TABLE OF FORMS</a:t>
            </a:r>
            <a:r>
              <a:rPr lang="en-US" sz="3000" dirty="0"/>
              <a:t> </a:t>
            </a:r>
            <a:endParaRPr lang="en-IN" sz="3000" dirty="0"/>
          </a:p>
          <a:p>
            <a:pPr marL="514350" indent="-514350" algn="l">
              <a:spcBef>
                <a:spcPts val="1200"/>
              </a:spcBef>
              <a:buAutoNum type="arabicPeriod"/>
            </a:pPr>
            <a:r>
              <a:rPr lang="en-US" sz="3000" dirty="0"/>
              <a:t>Contract Agreement	</a:t>
            </a:r>
          </a:p>
          <a:p>
            <a:pPr marL="514350" indent="-514350" algn="l">
              <a:spcBef>
                <a:spcPts val="600"/>
              </a:spcBef>
              <a:buAutoNum type="arabicPeriod"/>
            </a:pPr>
            <a:r>
              <a:rPr lang="en-US" sz="3000" dirty="0"/>
              <a:t>Performance Security	</a:t>
            </a:r>
          </a:p>
          <a:p>
            <a:pPr marL="514350" indent="-514350" algn="l">
              <a:spcBef>
                <a:spcPts val="600"/>
              </a:spcBef>
              <a:buAutoNum type="arabicPeriod"/>
            </a:pPr>
            <a:r>
              <a:rPr lang="en-US" sz="3000" dirty="0"/>
              <a:t>Bank Guarantee for Advance Payment</a:t>
            </a:r>
          </a:p>
          <a:p>
            <a:pPr algn="just">
              <a:spcBef>
                <a:spcPts val="1200"/>
              </a:spcBef>
            </a:pPr>
            <a:r>
              <a:rPr lang="en-US" sz="3000" dirty="0"/>
              <a:t>The Forms provided in the SBD should be used without any changes.</a:t>
            </a:r>
          </a:p>
          <a:p>
            <a:pPr algn="l">
              <a:spcBef>
                <a:spcPts val="1200"/>
              </a:spcBef>
            </a:pPr>
            <a:endParaRPr lang="en-US" sz="1900" dirty="0">
              <a:solidFill>
                <a:srgbClr val="FF0000"/>
              </a:solidFill>
            </a:endParaRPr>
          </a:p>
          <a:p>
            <a:pPr algn="l">
              <a:spcBef>
                <a:spcPts val="1200"/>
              </a:spcBef>
            </a:pPr>
            <a:r>
              <a:rPr lang="en-US" sz="3000" dirty="0">
                <a:solidFill>
                  <a:srgbClr val="FF0000"/>
                </a:solidFill>
              </a:rPr>
              <a:t>Link </a:t>
            </a:r>
            <a:r>
              <a:rPr lang="en-US" sz="3000" dirty="0">
                <a:solidFill>
                  <a:srgbClr val="FF0000"/>
                </a:solidFill>
                <a:sym typeface="Wingdings" pitchFamily="2" charset="2"/>
              </a:rPr>
              <a:t> </a:t>
            </a:r>
            <a:r>
              <a:rPr lang="en-US" sz="3000" dirty="0">
                <a:sym typeface="Wingdings" pitchFamily="2" charset="2"/>
                <a:hlinkClick r:id="rId2" action="ppaction://hlinkfile"/>
              </a:rPr>
              <a:t>Contract Agreement </a:t>
            </a:r>
            <a:r>
              <a:rPr lang="en-US" sz="3000" dirty="0">
                <a:solidFill>
                  <a:srgbClr val="0543CD"/>
                </a:solidFill>
                <a:sym typeface="Wingdings" pitchFamily="2" charset="2"/>
                <a:hlinkClick r:id="rId2" action="ppaction://hlinkfile"/>
              </a:rPr>
              <a:t>Form</a:t>
            </a:r>
            <a:endParaRPr lang="en-US" sz="3000" dirty="0">
              <a:solidFill>
                <a:srgbClr val="0543CD"/>
              </a:solidFill>
            </a:endParaRPr>
          </a:p>
          <a:p>
            <a:pPr algn="l"/>
            <a:r>
              <a:rPr lang="en-US" dirty="0">
                <a:solidFill>
                  <a:schemeClr val="tx1"/>
                </a:solidFill>
              </a:rPr>
              <a:t>	</a:t>
            </a:r>
            <a:endParaRPr lang="en-IN" dirty="0"/>
          </a:p>
        </p:txBody>
      </p:sp>
      <p:sp>
        <p:nvSpPr>
          <p:cNvPr id="5" name="Date Placeholder 4"/>
          <p:cNvSpPr>
            <a:spLocks noGrp="1"/>
          </p:cNvSpPr>
          <p:nvPr>
            <p:ph type="dt" sz="half" idx="10"/>
          </p:nvPr>
        </p:nvSpPr>
        <p:spPr/>
        <p:txBody>
          <a:bodyPr/>
          <a:lstStyle/>
          <a:p>
            <a:fld id="{64B92A97-10E6-4888-9C47-4B6B7384DE7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111</a:t>
            </a:fld>
            <a:endParaRPr lang="en-IN" dirty="0"/>
          </a:p>
        </p:txBody>
      </p:sp>
    </p:spTree>
    <p:extLst>
      <p:ext uri="{BB962C8B-B14F-4D97-AF65-F5344CB8AC3E}">
        <p14:creationId xmlns:p14="http://schemas.microsoft.com/office/powerpoint/2010/main" val="238668586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ctrTitle" idx="4294967295"/>
          </p:nvPr>
        </p:nvSpPr>
        <p:spPr>
          <a:xfrm>
            <a:off x="0" y="115888"/>
            <a:ext cx="9144000" cy="936625"/>
          </a:xfrm>
          <a:noFill/>
        </p:spPr>
        <p:txBody>
          <a:bodyPr anchorCtr="0"/>
          <a:lstStyle/>
          <a:p>
            <a:pPr eaLnBrk="1" hangingPunct="1"/>
            <a:r>
              <a:rPr lang="en-IN" altLang="en-US" sz="4800" smtClean="0">
                <a:effectLst/>
              </a:rPr>
              <a:t>Important provisions of GCC</a:t>
            </a:r>
          </a:p>
        </p:txBody>
      </p:sp>
      <p:sp>
        <p:nvSpPr>
          <p:cNvPr id="7171" name="Subtitle 6"/>
          <p:cNvSpPr>
            <a:spLocks noGrp="1"/>
          </p:cNvSpPr>
          <p:nvPr>
            <p:ph type="subTitle" idx="4294967295"/>
          </p:nvPr>
        </p:nvSpPr>
        <p:spPr>
          <a:xfrm>
            <a:off x="250825" y="1341438"/>
            <a:ext cx="8569325" cy="5183187"/>
          </a:xfrm>
        </p:spPr>
        <p:txBody>
          <a:bodyPr/>
          <a:lstStyle/>
          <a:p>
            <a:pPr marL="0" indent="0" eaLnBrk="1" hangingPunct="1">
              <a:lnSpc>
                <a:spcPct val="90000"/>
              </a:lnSpc>
              <a:spcBef>
                <a:spcPts val="1200"/>
              </a:spcBef>
              <a:spcAft>
                <a:spcPts val="1200"/>
              </a:spcAft>
              <a:buFont typeface="Wingdings" panose="05000000000000000000" pitchFamily="2" charset="2"/>
              <a:buNone/>
              <a:defRPr/>
            </a:pPr>
            <a:r>
              <a:rPr lang="en-US" sz="2400" b="1" dirty="0" smtClean="0">
                <a:solidFill>
                  <a:srgbClr val="FFFF00"/>
                </a:solidFill>
                <a:effectLst/>
                <a:latin typeface="Arial" charset="0"/>
              </a:rPr>
              <a:t>4.2</a:t>
            </a:r>
            <a:r>
              <a:rPr lang="en-US" sz="2400" b="1" i="1" dirty="0" smtClean="0">
                <a:solidFill>
                  <a:srgbClr val="FFFF00"/>
                </a:solidFill>
                <a:effectLst/>
                <a:latin typeface="Arial" charset="0"/>
              </a:rPr>
              <a:t> </a:t>
            </a:r>
            <a:r>
              <a:rPr lang="en-US" sz="2400" b="1" dirty="0" smtClean="0">
                <a:solidFill>
                  <a:srgbClr val="FFFF00"/>
                </a:solidFill>
                <a:effectLst/>
                <a:latin typeface="Arial" charset="0"/>
              </a:rPr>
              <a:t>Incoterms</a:t>
            </a:r>
            <a:endParaRPr lang="en-IN" sz="2400" b="1" i="1" dirty="0" smtClean="0">
              <a:solidFill>
                <a:srgbClr val="FFFF00"/>
              </a:solidFill>
              <a:effectLst/>
              <a:latin typeface="Arial" charset="0"/>
            </a:endParaRPr>
          </a:p>
          <a:p>
            <a:pPr marL="633413" lvl="2" indent="-633413" algn="just" eaLnBrk="1" hangingPunct="1">
              <a:spcBef>
                <a:spcPts val="1200"/>
              </a:spcBef>
              <a:buFont typeface="Wingdings" panose="05000000000000000000" pitchFamily="2" charset="2"/>
              <a:buNone/>
              <a:defRPr/>
            </a:pPr>
            <a:r>
              <a:rPr lang="en-US" dirty="0" smtClean="0">
                <a:effectLst/>
                <a:latin typeface="Arial" charset="0"/>
              </a:rPr>
              <a:t>(a) </a:t>
            </a:r>
            <a:r>
              <a:rPr lang="en-US" dirty="0" smtClean="0">
                <a:solidFill>
                  <a:srgbClr val="898989"/>
                </a:solidFill>
                <a:effectLst/>
                <a:latin typeface="Arial" charset="0"/>
              </a:rPr>
              <a:t>	</a:t>
            </a:r>
            <a:r>
              <a:rPr lang="en-US" dirty="0" smtClean="0">
                <a:effectLst/>
                <a:latin typeface="Arial" charset="0"/>
              </a:rPr>
              <a:t>Unless inconsistent with any provision of the Contract, the meaning of any trade term and the rights and obligations of parties thereunder shall be as prescribed by Incoterms</a:t>
            </a:r>
            <a:r>
              <a:rPr lang="en-US" dirty="0" smtClean="0">
                <a:solidFill>
                  <a:srgbClr val="898989"/>
                </a:solidFill>
                <a:effectLst/>
                <a:latin typeface="Arial" charset="0"/>
              </a:rPr>
              <a:t>.</a:t>
            </a:r>
            <a:endParaRPr lang="en-IN" dirty="0" smtClean="0">
              <a:solidFill>
                <a:srgbClr val="898989"/>
              </a:solidFill>
              <a:effectLst/>
              <a:latin typeface="Arial" charset="0"/>
            </a:endParaRPr>
          </a:p>
          <a:p>
            <a:pPr marL="633413" lvl="2" indent="-633413" algn="just" eaLnBrk="1" hangingPunct="1">
              <a:spcBef>
                <a:spcPts val="1200"/>
              </a:spcBef>
              <a:buFont typeface="Wingdings" panose="05000000000000000000" pitchFamily="2" charset="2"/>
              <a:buNone/>
              <a:defRPr/>
            </a:pPr>
            <a:r>
              <a:rPr lang="en-US" dirty="0" smtClean="0">
                <a:effectLst/>
                <a:latin typeface="Arial" charset="0"/>
              </a:rPr>
              <a:t>(b) 	The terms EXW, CIP, FCA, CFR and other similar terms, when used, shall be governed by the rules prescribed in the </a:t>
            </a:r>
            <a:r>
              <a:rPr lang="en-US" dirty="0">
                <a:solidFill>
                  <a:srgbClr val="F0A2E7"/>
                </a:solidFill>
                <a:effectLst>
                  <a:outerShdw blurRad="38100" dist="38100" dir="2700000" algn="tl">
                    <a:srgbClr val="000000">
                      <a:alpha val="43137"/>
                    </a:srgbClr>
                  </a:outerShdw>
                </a:effectLst>
                <a:latin typeface="Arial" charset="0"/>
                <a:ea typeface="+mn-ea"/>
              </a:rPr>
              <a:t>current edition </a:t>
            </a:r>
            <a:r>
              <a:rPr lang="en-US" dirty="0" smtClean="0">
                <a:effectLst/>
                <a:latin typeface="Arial" charset="0"/>
              </a:rPr>
              <a:t>of Incoterms specified in the SCC and published by the International Chamber of Commerce in Paris, France.</a:t>
            </a:r>
            <a:endParaRPr lang="en-US" sz="1800" dirty="0" smtClean="0">
              <a:solidFill>
                <a:srgbClr val="898989"/>
              </a:solidFill>
              <a:effectLst/>
            </a:endParaRPr>
          </a:p>
          <a:p>
            <a:pPr marL="0" indent="0" eaLnBrk="1" hangingPunct="1">
              <a:buFont typeface="Wingdings" panose="05000000000000000000" pitchFamily="2" charset="2"/>
              <a:buNone/>
              <a:defRPr/>
            </a:pPr>
            <a:r>
              <a:rPr lang="en-US" sz="2400" dirty="0" smtClean="0">
                <a:solidFill>
                  <a:srgbClr val="898989"/>
                </a:solidFill>
                <a:effectLst/>
              </a:rPr>
              <a:t> </a:t>
            </a:r>
            <a:endParaRPr lang="en-US" sz="2400" dirty="0" smtClean="0">
              <a:effectLst/>
            </a:endParaRPr>
          </a:p>
          <a:p>
            <a:pPr marL="0" indent="0" eaLnBrk="1" hangingPunct="1">
              <a:buFont typeface="Wingdings" panose="05000000000000000000" pitchFamily="2" charset="2"/>
              <a:buNone/>
              <a:defRPr/>
            </a:pPr>
            <a:endParaRPr lang="en-IN" sz="2400" dirty="0" smtClean="0">
              <a:effectLst/>
            </a:endParaRPr>
          </a:p>
        </p:txBody>
      </p:sp>
      <p:sp>
        <p:nvSpPr>
          <p:cNvPr id="33796" name="Line 5"/>
          <p:cNvSpPr>
            <a:spLocks noChangeShapeType="1"/>
          </p:cNvSpPr>
          <p:nvPr/>
        </p:nvSpPr>
        <p:spPr bwMode="auto">
          <a:xfrm flipV="1">
            <a:off x="0" y="1052513"/>
            <a:ext cx="9144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Tree>
    <p:extLst>
      <p:ext uri="{BB962C8B-B14F-4D97-AF65-F5344CB8AC3E}">
        <p14:creationId xmlns:p14="http://schemas.microsoft.com/office/powerpoint/2010/main" val="377491238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5"/>
          <p:cNvSpPr>
            <a:spLocks noGrp="1"/>
          </p:cNvSpPr>
          <p:nvPr>
            <p:ph type="ctrTitle" idx="4294967295"/>
          </p:nvPr>
        </p:nvSpPr>
        <p:spPr>
          <a:xfrm>
            <a:off x="0" y="115888"/>
            <a:ext cx="9144000" cy="936625"/>
          </a:xfrm>
          <a:noFill/>
        </p:spPr>
        <p:txBody>
          <a:bodyPr anchorCtr="0"/>
          <a:lstStyle/>
          <a:p>
            <a:pPr eaLnBrk="1" hangingPunct="1"/>
            <a:r>
              <a:rPr lang="en-IN" altLang="en-US" sz="3200" smtClean="0">
                <a:effectLst/>
              </a:rPr>
              <a:t>Incoterms 2010 :  Responsibilities of Parties</a:t>
            </a:r>
          </a:p>
        </p:txBody>
      </p:sp>
      <p:sp>
        <p:nvSpPr>
          <p:cNvPr id="34819" name="Subtitle 6"/>
          <p:cNvSpPr>
            <a:spLocks noGrp="1"/>
          </p:cNvSpPr>
          <p:nvPr>
            <p:ph type="subTitle" idx="4294967295"/>
          </p:nvPr>
        </p:nvSpPr>
        <p:spPr>
          <a:xfrm>
            <a:off x="250825" y="5229225"/>
            <a:ext cx="8569325" cy="1295400"/>
          </a:xfrm>
          <a:noFill/>
        </p:spPr>
        <p:txBody>
          <a:bodyPr/>
          <a:lstStyle/>
          <a:p>
            <a:pPr marL="0" indent="0" eaLnBrk="1" hangingPunct="1">
              <a:buFont typeface="Wingdings" panose="05000000000000000000" pitchFamily="2" charset="2"/>
              <a:buNone/>
            </a:pPr>
            <a:r>
              <a:rPr lang="en-US" altLang="en-US" sz="2400" smtClean="0">
                <a:solidFill>
                  <a:srgbClr val="898989"/>
                </a:solidFill>
                <a:effectLst/>
              </a:rPr>
              <a:t> </a:t>
            </a:r>
            <a:endParaRPr lang="en-US" altLang="en-US" sz="2400" smtClean="0">
              <a:effectLst/>
            </a:endParaRPr>
          </a:p>
          <a:p>
            <a:pPr marL="0" indent="0" eaLnBrk="1" hangingPunct="1">
              <a:buFont typeface="Wingdings" panose="05000000000000000000" pitchFamily="2" charset="2"/>
              <a:buNone/>
            </a:pPr>
            <a:endParaRPr lang="en-IN" altLang="en-US" sz="2400" smtClean="0">
              <a:effectLst/>
            </a:endParaRPr>
          </a:p>
        </p:txBody>
      </p:sp>
      <p:sp>
        <p:nvSpPr>
          <p:cNvPr id="34820" name="Line 5"/>
          <p:cNvSpPr>
            <a:spLocks noChangeShapeType="1"/>
          </p:cNvSpPr>
          <p:nvPr/>
        </p:nvSpPr>
        <p:spPr bwMode="auto">
          <a:xfrm flipV="1">
            <a:off x="0" y="1052513"/>
            <a:ext cx="9144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pic>
        <p:nvPicPr>
          <p:cNvPr id="3482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1119188"/>
            <a:ext cx="9144001" cy="566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04501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6"/>
          <p:cNvSpPr>
            <a:spLocks noGrp="1"/>
          </p:cNvSpPr>
          <p:nvPr>
            <p:ph type="subTitle" idx="4294967295"/>
          </p:nvPr>
        </p:nvSpPr>
        <p:spPr>
          <a:xfrm>
            <a:off x="250825" y="5229225"/>
            <a:ext cx="8569325" cy="1295400"/>
          </a:xfrm>
          <a:noFill/>
        </p:spPr>
        <p:txBody>
          <a:bodyPr/>
          <a:lstStyle/>
          <a:p>
            <a:pPr marL="0" indent="0" eaLnBrk="1" hangingPunct="1">
              <a:buFont typeface="Wingdings" panose="05000000000000000000" pitchFamily="2" charset="2"/>
              <a:buNone/>
            </a:pPr>
            <a:r>
              <a:rPr lang="en-US" altLang="en-US" sz="2400" smtClean="0">
                <a:solidFill>
                  <a:srgbClr val="898989"/>
                </a:solidFill>
                <a:effectLst/>
              </a:rPr>
              <a:t> </a:t>
            </a:r>
            <a:endParaRPr lang="en-US" altLang="en-US" sz="2400" smtClean="0">
              <a:effectLst/>
            </a:endParaRPr>
          </a:p>
          <a:p>
            <a:pPr marL="0" indent="0" eaLnBrk="1" hangingPunct="1">
              <a:buFont typeface="Wingdings" panose="05000000000000000000" pitchFamily="2" charset="2"/>
              <a:buNone/>
            </a:pPr>
            <a:endParaRPr lang="en-IN" altLang="en-US" sz="2400" smtClean="0">
              <a:effectLst/>
            </a:endParaRPr>
          </a:p>
        </p:txBody>
      </p:sp>
      <p:pic>
        <p:nvPicPr>
          <p:cNvPr id="358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3375"/>
            <a:ext cx="8193088"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00231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6"/>
          <p:cNvSpPr>
            <a:spLocks noGrp="1"/>
          </p:cNvSpPr>
          <p:nvPr>
            <p:ph type="subTitle" idx="4294967295"/>
          </p:nvPr>
        </p:nvSpPr>
        <p:spPr>
          <a:xfrm>
            <a:off x="250825" y="5229225"/>
            <a:ext cx="8569325" cy="1295400"/>
          </a:xfrm>
          <a:noFill/>
        </p:spPr>
        <p:txBody>
          <a:bodyPr/>
          <a:lstStyle/>
          <a:p>
            <a:pPr marL="0" indent="0" eaLnBrk="1" hangingPunct="1">
              <a:buFont typeface="Wingdings" panose="05000000000000000000" pitchFamily="2" charset="2"/>
              <a:buNone/>
            </a:pPr>
            <a:r>
              <a:rPr lang="en-US" altLang="en-US" sz="2400" smtClean="0">
                <a:solidFill>
                  <a:srgbClr val="898989"/>
                </a:solidFill>
                <a:effectLst/>
              </a:rPr>
              <a:t> </a:t>
            </a:r>
            <a:endParaRPr lang="en-US" altLang="en-US" sz="2400" smtClean="0">
              <a:effectLst/>
            </a:endParaRPr>
          </a:p>
          <a:p>
            <a:pPr marL="0" indent="0" eaLnBrk="1" hangingPunct="1">
              <a:buFont typeface="Wingdings" panose="05000000000000000000" pitchFamily="2" charset="2"/>
              <a:buNone/>
            </a:pPr>
            <a:endParaRPr lang="en-IN" altLang="en-US" sz="2400" smtClean="0">
              <a:effectLst/>
            </a:endParaRPr>
          </a:p>
        </p:txBody>
      </p:sp>
      <p:pic>
        <p:nvPicPr>
          <p:cNvPr id="368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90525"/>
            <a:ext cx="8208963"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39095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5"/>
          <p:cNvSpPr>
            <a:spLocks noGrp="1"/>
          </p:cNvSpPr>
          <p:nvPr>
            <p:ph type="ctrTitle" idx="4294967295"/>
          </p:nvPr>
        </p:nvSpPr>
        <p:spPr>
          <a:xfrm>
            <a:off x="342900" y="115888"/>
            <a:ext cx="8477250" cy="720725"/>
          </a:xfrm>
          <a:noFill/>
        </p:spPr>
        <p:txBody>
          <a:bodyPr anchorCtr="0">
            <a:normAutofit fontScale="90000"/>
          </a:bodyPr>
          <a:lstStyle/>
          <a:p>
            <a:pPr eaLnBrk="1" hangingPunct="1"/>
            <a:r>
              <a:rPr lang="en-IN" altLang="en-US" sz="4800" smtClean="0">
                <a:effectLst/>
              </a:rPr>
              <a:t>Important provisions of GCC</a:t>
            </a:r>
          </a:p>
        </p:txBody>
      </p:sp>
      <p:sp>
        <p:nvSpPr>
          <p:cNvPr id="7" name="Subtitle 6"/>
          <p:cNvSpPr>
            <a:spLocks noGrp="1"/>
          </p:cNvSpPr>
          <p:nvPr>
            <p:ph type="subTitle" idx="4294967295"/>
          </p:nvPr>
        </p:nvSpPr>
        <p:spPr>
          <a:xfrm>
            <a:off x="250825" y="1125538"/>
            <a:ext cx="8569325" cy="5732462"/>
          </a:xfrm>
        </p:spPr>
        <p:txBody>
          <a:bodyPr>
            <a:noAutofit/>
          </a:bodyPr>
          <a:lstStyle/>
          <a:p>
            <a:pPr marL="0" indent="0" eaLnBrk="1" hangingPunct="1">
              <a:spcBef>
                <a:spcPts val="300"/>
              </a:spcBef>
              <a:spcAft>
                <a:spcPts val="300"/>
              </a:spcAft>
              <a:buFont typeface="Wingdings" panose="05000000000000000000" pitchFamily="2" charset="2"/>
              <a:buNone/>
              <a:defRPr/>
            </a:pPr>
            <a:r>
              <a:rPr lang="en-US" sz="2400" b="1" dirty="0" smtClean="0">
                <a:solidFill>
                  <a:srgbClr val="FFFF00"/>
                </a:solidFill>
                <a:effectLst/>
                <a:latin typeface="Arial" charset="0"/>
              </a:rPr>
              <a:t>Terms of Payment</a:t>
            </a:r>
          </a:p>
          <a:p>
            <a:pPr marL="0" indent="0" algn="just" eaLnBrk="1" hangingPunct="1">
              <a:spcBef>
                <a:spcPct val="0"/>
              </a:spcBef>
              <a:buFont typeface="Wingdings" panose="05000000000000000000" pitchFamily="2" charset="2"/>
              <a:buNone/>
              <a:defRPr/>
            </a:pPr>
            <a:r>
              <a:rPr lang="en-US" sz="2200" dirty="0" smtClean="0">
                <a:effectLst/>
                <a:latin typeface="Arial" charset="0"/>
              </a:rPr>
              <a:t>16.3	Payments shall be made promptly by the Purchaser, but in no case </a:t>
            </a:r>
            <a:r>
              <a:rPr lang="en-US" sz="2200" dirty="0">
                <a:solidFill>
                  <a:srgbClr val="F0A2E7"/>
                </a:solidFill>
                <a:effectLst>
                  <a:outerShdw blurRad="38100" dist="38100" dir="2700000" algn="tl">
                    <a:srgbClr val="000000">
                      <a:alpha val="43137"/>
                    </a:srgbClr>
                  </a:outerShdw>
                </a:effectLst>
                <a:latin typeface="Arial" charset="0"/>
              </a:rPr>
              <a:t>later than</a:t>
            </a:r>
            <a:r>
              <a:rPr lang="en-US" sz="2200" dirty="0">
                <a:solidFill>
                  <a:srgbClr val="F0A2E7"/>
                </a:solidFill>
                <a:effectLst/>
                <a:latin typeface="Arial" charset="0"/>
              </a:rPr>
              <a:t> </a:t>
            </a:r>
            <a:r>
              <a:rPr lang="en-US" sz="2200" dirty="0" smtClean="0">
                <a:effectLst/>
                <a:latin typeface="Arial" charset="0"/>
              </a:rPr>
              <a:t>sixty (60) days after submission of an invoice or request for payment by the Supplier, and after the Purchaser has accepted it.</a:t>
            </a:r>
          </a:p>
          <a:p>
            <a:pPr marL="0" indent="0" algn="just" eaLnBrk="1" hangingPunct="1">
              <a:spcBef>
                <a:spcPct val="0"/>
              </a:spcBef>
              <a:buFont typeface="Wingdings" panose="05000000000000000000" pitchFamily="2" charset="2"/>
              <a:buNone/>
              <a:defRPr/>
            </a:pPr>
            <a:endParaRPr lang="en-US" sz="2200" dirty="0" smtClean="0">
              <a:effectLst/>
              <a:latin typeface="Arial" charset="0"/>
            </a:endParaRPr>
          </a:p>
          <a:p>
            <a:pPr marL="0" indent="0" algn="just" eaLnBrk="1" hangingPunct="1">
              <a:spcBef>
                <a:spcPct val="0"/>
              </a:spcBef>
              <a:buFont typeface="Wingdings" panose="05000000000000000000" pitchFamily="2" charset="2"/>
              <a:buNone/>
              <a:defRPr/>
            </a:pPr>
            <a:r>
              <a:rPr lang="en-US" sz="2200" dirty="0" smtClean="0">
                <a:effectLst/>
                <a:latin typeface="Arial" charset="0"/>
              </a:rPr>
              <a:t>16.4	The currencies in which payments shall be made to the Supplier under this Contract shall be those in which the </a:t>
            </a:r>
            <a:r>
              <a:rPr lang="en-US" sz="2200" dirty="0">
                <a:solidFill>
                  <a:srgbClr val="F0A2E7"/>
                </a:solidFill>
                <a:effectLst>
                  <a:outerShdw blurRad="38100" dist="38100" dir="2700000" algn="tl">
                    <a:srgbClr val="000000">
                      <a:alpha val="43137"/>
                    </a:srgbClr>
                  </a:outerShdw>
                </a:effectLst>
                <a:latin typeface="Arial" charset="0"/>
              </a:rPr>
              <a:t>bid price </a:t>
            </a:r>
            <a:r>
              <a:rPr lang="en-US" sz="2200" dirty="0" smtClean="0">
                <a:effectLst/>
                <a:latin typeface="Arial" charset="0"/>
              </a:rPr>
              <a:t>is expressed.  </a:t>
            </a:r>
          </a:p>
          <a:p>
            <a:pPr marL="0" indent="0" eaLnBrk="1" hangingPunct="1">
              <a:buFont typeface="Wingdings" panose="05000000000000000000" pitchFamily="2" charset="2"/>
              <a:buNone/>
              <a:defRPr/>
            </a:pPr>
            <a:endParaRPr lang="en-IN" sz="2200" dirty="0" smtClean="0">
              <a:effectLst/>
              <a:latin typeface="Arial" charset="0"/>
            </a:endParaRPr>
          </a:p>
          <a:p>
            <a:pPr marL="0" indent="0" algn="just" eaLnBrk="1" hangingPunct="1">
              <a:buFont typeface="Wingdings" panose="05000000000000000000" pitchFamily="2" charset="2"/>
              <a:buNone/>
              <a:defRPr/>
            </a:pPr>
            <a:r>
              <a:rPr lang="en-IN" sz="2200" dirty="0" smtClean="0">
                <a:effectLst/>
                <a:latin typeface="Arial" charset="0"/>
              </a:rPr>
              <a:t>16.5	In the event that the Purchaser fails to pay the Supplier any payment by its due date or within the period set forth in the SCC, the Purchaser shall pay to the Supplier </a:t>
            </a:r>
            <a:r>
              <a:rPr lang="en-IN" sz="2200" dirty="0">
                <a:solidFill>
                  <a:srgbClr val="F0A2E7"/>
                </a:solidFill>
                <a:effectLst>
                  <a:outerShdw blurRad="38100" dist="38100" dir="2700000" algn="tl">
                    <a:srgbClr val="000000">
                      <a:alpha val="43137"/>
                    </a:srgbClr>
                  </a:outerShdw>
                </a:effectLst>
                <a:latin typeface="Arial" charset="0"/>
              </a:rPr>
              <a:t>interest</a:t>
            </a:r>
            <a:r>
              <a:rPr lang="en-IN" sz="2200" dirty="0" smtClean="0">
                <a:effectLst/>
                <a:latin typeface="Arial" charset="0"/>
              </a:rPr>
              <a:t> on the amount of such delayed payment at the rate shown in the SCC, for the period of delay until payment has been made in full, whether before or after judgment or arbitrage award.</a:t>
            </a:r>
            <a:r>
              <a:rPr lang="en-IN" sz="2200" dirty="0" smtClean="0"/>
              <a:t> </a:t>
            </a:r>
          </a:p>
          <a:p>
            <a:pPr marL="0" indent="0" algn="just" eaLnBrk="1" hangingPunct="1">
              <a:lnSpc>
                <a:spcPct val="80000"/>
              </a:lnSpc>
              <a:buFont typeface="Wingdings" panose="05000000000000000000" pitchFamily="2" charset="2"/>
              <a:buNone/>
              <a:defRPr/>
            </a:pPr>
            <a:endParaRPr lang="en-IN" sz="800" dirty="0" smtClean="0"/>
          </a:p>
          <a:p>
            <a:pPr marL="0" indent="0" eaLnBrk="1" hangingPunct="1">
              <a:lnSpc>
                <a:spcPct val="80000"/>
              </a:lnSpc>
              <a:buFont typeface="Wingdings" panose="05000000000000000000" pitchFamily="2" charset="2"/>
              <a:buNone/>
              <a:defRPr/>
            </a:pPr>
            <a:endParaRPr lang="en-US" sz="800" dirty="0" smtClean="0">
              <a:solidFill>
                <a:srgbClr val="898989"/>
              </a:solidFill>
            </a:endParaRPr>
          </a:p>
          <a:p>
            <a:pPr marL="0" indent="0" eaLnBrk="1" hangingPunct="1">
              <a:lnSpc>
                <a:spcPct val="80000"/>
              </a:lnSpc>
              <a:buFont typeface="Wingdings" panose="05000000000000000000" pitchFamily="2" charset="2"/>
              <a:buNone/>
              <a:defRPr/>
            </a:pPr>
            <a:r>
              <a:rPr lang="en-US" sz="800" dirty="0" smtClean="0">
                <a:solidFill>
                  <a:srgbClr val="898989"/>
                </a:solidFill>
              </a:rPr>
              <a:t> </a:t>
            </a:r>
            <a:endParaRPr lang="en-US" sz="800" dirty="0" smtClean="0"/>
          </a:p>
          <a:p>
            <a:pPr marL="0" indent="0" eaLnBrk="1" hangingPunct="1">
              <a:lnSpc>
                <a:spcPct val="80000"/>
              </a:lnSpc>
              <a:buFont typeface="Wingdings" panose="05000000000000000000" pitchFamily="2" charset="2"/>
              <a:buNone/>
              <a:defRPr/>
            </a:pPr>
            <a:endParaRPr lang="en-IN" sz="800" dirty="0" smtClean="0"/>
          </a:p>
        </p:txBody>
      </p:sp>
      <p:sp>
        <p:nvSpPr>
          <p:cNvPr id="41988" name="Line 5"/>
          <p:cNvSpPr>
            <a:spLocks noChangeShapeType="1"/>
          </p:cNvSpPr>
          <p:nvPr/>
        </p:nvSpPr>
        <p:spPr bwMode="auto">
          <a:xfrm flipV="1">
            <a:off x="0" y="1052513"/>
            <a:ext cx="9144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Tree>
    <p:extLst>
      <p:ext uri="{BB962C8B-B14F-4D97-AF65-F5344CB8AC3E}">
        <p14:creationId xmlns:p14="http://schemas.microsoft.com/office/powerpoint/2010/main" val="68995802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5"/>
          <p:cNvSpPr>
            <a:spLocks noGrp="1"/>
          </p:cNvSpPr>
          <p:nvPr>
            <p:ph type="ctrTitle" idx="4294967295"/>
          </p:nvPr>
        </p:nvSpPr>
        <p:spPr>
          <a:xfrm>
            <a:off x="342900" y="115888"/>
            <a:ext cx="8477250" cy="720725"/>
          </a:xfrm>
          <a:noFill/>
        </p:spPr>
        <p:txBody>
          <a:bodyPr anchorCtr="0">
            <a:normAutofit fontScale="90000"/>
          </a:bodyPr>
          <a:lstStyle/>
          <a:p>
            <a:pPr eaLnBrk="1" hangingPunct="1"/>
            <a:r>
              <a:rPr lang="en-IN" altLang="en-US" sz="4800" smtClean="0">
                <a:effectLst/>
              </a:rPr>
              <a:t>Payment using Letter of Credit</a:t>
            </a:r>
          </a:p>
        </p:txBody>
      </p:sp>
      <p:sp>
        <p:nvSpPr>
          <p:cNvPr id="43011" name="Line 5"/>
          <p:cNvSpPr>
            <a:spLocks noChangeShapeType="1"/>
          </p:cNvSpPr>
          <p:nvPr/>
        </p:nvSpPr>
        <p:spPr bwMode="auto">
          <a:xfrm flipV="1">
            <a:off x="0" y="1052513"/>
            <a:ext cx="9144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pic>
        <p:nvPicPr>
          <p:cNvPr id="430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243013"/>
            <a:ext cx="7677150" cy="553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88752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500" y="1447800"/>
            <a:ext cx="6477000" cy="2667000"/>
          </a:xfrm>
        </p:spPr>
        <p:txBody>
          <a:bodyPr>
            <a:normAutofit fontScale="90000"/>
          </a:bodyPr>
          <a:lstStyle/>
          <a:p>
            <a:pPr hangingPunct="0"/>
            <a:r>
              <a:rPr lang="en-US" dirty="0"/>
              <a:t/>
            </a:r>
            <a:br>
              <a:rPr lang="en-US" dirty="0"/>
            </a:br>
            <a:r>
              <a:rPr lang="en-US" dirty="0"/>
              <a:t> </a:t>
            </a:r>
            <a:br>
              <a:rPr lang="en-US" dirty="0"/>
            </a:br>
            <a:r>
              <a:rPr lang="en-US" dirty="0"/>
              <a:t> </a:t>
            </a:r>
            <a:br>
              <a:rPr lang="en-US" dirty="0"/>
            </a:br>
            <a:r>
              <a:rPr lang="en-US" dirty="0"/>
              <a:t> </a:t>
            </a:r>
            <a:br>
              <a:rPr lang="en-US" dirty="0"/>
            </a:br>
            <a:r>
              <a:rPr lang="en-US" dirty="0"/>
              <a:t> </a:t>
            </a:r>
            <a:br>
              <a:rPr lang="en-US" dirty="0"/>
            </a:br>
            <a:r>
              <a:rPr lang="en-US" dirty="0" smtClean="0"/>
              <a:t> Bid Evaluation </a:t>
            </a:r>
            <a:br>
              <a:rPr lang="en-US" dirty="0" smtClean="0"/>
            </a:br>
            <a:r>
              <a:rPr lang="en-US" dirty="0"/>
              <a:t> </a:t>
            </a:r>
            <a:r>
              <a:rPr lang="en-US" dirty="0" smtClean="0"/>
              <a:t>- </a:t>
            </a:r>
            <a:r>
              <a:rPr lang="en-US" dirty="0"/>
              <a:t/>
            </a:r>
            <a:br>
              <a:rPr lang="en-US" dirty="0"/>
            </a:br>
            <a:r>
              <a:rPr lang="en-US" dirty="0"/>
              <a:t>Procurement of </a:t>
            </a:r>
            <a:r>
              <a:rPr lang="en-US" dirty="0" smtClean="0"/>
              <a:t/>
            </a:r>
            <a:br>
              <a:rPr lang="en-US" dirty="0" smtClean="0"/>
            </a:br>
            <a:r>
              <a:rPr lang="en-US" dirty="0" smtClean="0"/>
              <a:t>Goods </a:t>
            </a:r>
            <a:endParaRPr lang="en-US" sz="3600" dirty="0"/>
          </a:p>
        </p:txBody>
      </p:sp>
      <p:sp>
        <p:nvSpPr>
          <p:cNvPr id="4" name="Date Placeholder 3"/>
          <p:cNvSpPr>
            <a:spLocks noGrp="1"/>
          </p:cNvSpPr>
          <p:nvPr>
            <p:ph type="dt" sz="half" idx="10"/>
          </p:nvPr>
        </p:nvSpPr>
        <p:spPr/>
        <p:txBody>
          <a:bodyPr/>
          <a:lstStyle/>
          <a:p>
            <a:fld id="{E58064F8-55C4-4C74-9C03-9B18BD5641AF}"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5" name="Slide Number Placeholder 4"/>
          <p:cNvSpPr>
            <a:spLocks noGrp="1"/>
          </p:cNvSpPr>
          <p:nvPr>
            <p:ph type="sldNum" sz="quarter" idx="12"/>
          </p:nvPr>
        </p:nvSpPr>
        <p:spPr/>
        <p:txBody>
          <a:bodyPr/>
          <a:lstStyle/>
          <a:p>
            <a:fld id="{0F810B5C-09AA-48F8-952A-990F095FDBB1}" type="slidenum">
              <a:rPr lang="en-IN" smtClean="0"/>
              <a:pPr/>
              <a:t>118</a:t>
            </a:fld>
            <a:endParaRPr lang="en-IN"/>
          </a:p>
        </p:txBody>
      </p:sp>
      <p:pic>
        <p:nvPicPr>
          <p:cNvPr id="1027" name="Picture 3"/>
          <p:cNvPicPr>
            <a:picLocks noChangeAspect="1" noChangeArrowheads="1"/>
          </p:cNvPicPr>
          <p:nvPr/>
        </p:nvPicPr>
        <p:blipFill>
          <a:blip r:embed="rId2" cstate="print"/>
          <a:srcRect/>
          <a:stretch>
            <a:fillRect/>
          </a:stretch>
        </p:blipFill>
        <p:spPr bwMode="auto">
          <a:xfrm>
            <a:off x="7543800" y="381000"/>
            <a:ext cx="1143000" cy="1283970"/>
          </a:xfrm>
          <a:prstGeom prst="rect">
            <a:avLst/>
          </a:prstGeom>
          <a:noFill/>
          <a:ln w="9525">
            <a:noFill/>
            <a:miter lim="800000"/>
            <a:headEnd/>
            <a:tailEnd/>
          </a:ln>
        </p:spPr>
      </p:pic>
    </p:spTree>
    <p:extLst>
      <p:ext uri="{BB962C8B-B14F-4D97-AF65-F5344CB8AC3E}">
        <p14:creationId xmlns:p14="http://schemas.microsoft.com/office/powerpoint/2010/main" val="4230394147"/>
      </p:ext>
    </p:extLst>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8C8500A3-C613-4CBF-AD6D-F16D5F5B6CE3}"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398338" name="Slide Number Placeholder 3"/>
          <p:cNvSpPr>
            <a:spLocks noGrp="1"/>
          </p:cNvSpPr>
          <p:nvPr>
            <p:ph type="sldNum" sz="quarter" idx="12"/>
          </p:nvPr>
        </p:nvSpPr>
        <p:spPr/>
        <p:txBody>
          <a:bodyPr/>
          <a:lstStyle/>
          <a:p>
            <a:pPr>
              <a:defRPr/>
            </a:pPr>
            <a:fld id="{E4B16B98-74AD-4FFC-8AC6-4452589D1E2C}" type="slidenum">
              <a:rPr lang="en-US"/>
              <a:pPr>
                <a:defRPr/>
              </a:pPr>
              <a:t>119</a:t>
            </a:fld>
            <a:endParaRPr lang="en-US"/>
          </a:p>
        </p:txBody>
      </p:sp>
      <p:sp>
        <p:nvSpPr>
          <p:cNvPr id="419843" name="Text Box 2"/>
          <p:cNvSpPr txBox="1">
            <a:spLocks noChangeArrowheads="1"/>
          </p:cNvSpPr>
          <p:nvPr/>
        </p:nvSpPr>
        <p:spPr bwMode="auto">
          <a:xfrm>
            <a:off x="223838" y="200027"/>
            <a:ext cx="8763000" cy="6678751"/>
          </a:xfrm>
          <a:prstGeom prst="rect">
            <a:avLst/>
          </a:prstGeom>
          <a:noFill/>
          <a:ln w="9525">
            <a:noFill/>
            <a:miter lim="800000"/>
            <a:headEnd/>
            <a:tailEnd/>
          </a:ln>
        </p:spPr>
        <p:txBody>
          <a:bodyPr>
            <a:spAutoFit/>
          </a:bodyPr>
          <a:lstStyle/>
          <a:p>
            <a:pPr lvl="1" algn="ctr"/>
            <a:r>
              <a:rPr lang="en-US" sz="3600" dirty="0">
                <a:solidFill>
                  <a:srgbClr val="008000"/>
                </a:solidFill>
                <a:latin typeface="Arial Black" pitchFamily="34" charset="0"/>
              </a:rPr>
              <a:t>BID EXAMINATION-</a:t>
            </a:r>
            <a:r>
              <a:rPr lang="en-US" sz="2800" dirty="0">
                <a:solidFill>
                  <a:srgbClr val="008000"/>
                </a:solidFill>
                <a:latin typeface="Arial Black" pitchFamily="34" charset="0"/>
              </a:rPr>
              <a:t>BGL2.46/2.48/2.50</a:t>
            </a:r>
            <a:endParaRPr lang="en-US" sz="3600" dirty="0">
              <a:solidFill>
                <a:srgbClr val="008000"/>
              </a:solidFill>
              <a:latin typeface="Arial Black" pitchFamily="34" charset="0"/>
            </a:endParaRPr>
          </a:p>
          <a:p>
            <a:pPr>
              <a:buFont typeface="Wingdings" pitchFamily="2" charset="2"/>
              <a:buChar char="v"/>
            </a:pPr>
            <a:r>
              <a:rPr lang="en-US" sz="2400" b="1" dirty="0"/>
              <a:t>	</a:t>
            </a:r>
            <a:r>
              <a:rPr lang="en-US" sz="2000" b="1" dirty="0"/>
              <a:t>CLARIFICATION</a:t>
            </a:r>
          </a:p>
          <a:p>
            <a:pPr lvl="2">
              <a:buFontTx/>
              <a:buChar char="o"/>
            </a:pPr>
            <a:r>
              <a:rPr lang="en-US" sz="2000" b="1" dirty="0"/>
              <a:t>	Permissible and warranted</a:t>
            </a:r>
          </a:p>
          <a:p>
            <a:pPr lvl="2">
              <a:buFontTx/>
              <a:buChar char="o"/>
            </a:pPr>
            <a:r>
              <a:rPr lang="en-US" sz="2000" b="1" dirty="0"/>
              <a:t>	Cannot Change Substance of Bid or Price</a:t>
            </a:r>
          </a:p>
          <a:p>
            <a:pPr lvl="2">
              <a:buFontTx/>
              <a:buChar char="o"/>
            </a:pPr>
            <a:r>
              <a:rPr lang="en-US" sz="2000" b="1" dirty="0"/>
              <a:t>           No voluntary increase or decrease in bid prices, 	after the deadline for receipt of bids</a:t>
            </a:r>
          </a:p>
          <a:p>
            <a:pPr lvl="2">
              <a:buFontTx/>
              <a:buChar char="o"/>
            </a:pPr>
            <a:r>
              <a:rPr lang="en-US" sz="2000" b="1" dirty="0"/>
              <a:t>	Clarification meetings not permitted</a:t>
            </a:r>
          </a:p>
          <a:p>
            <a:pPr>
              <a:buFont typeface="Wingdings" pitchFamily="2" charset="2"/>
              <a:buChar char="v"/>
            </a:pPr>
            <a:r>
              <a:rPr lang="en-US" sz="2000" b="1" dirty="0"/>
              <a:t>	CONFIDENTIALITY</a:t>
            </a:r>
          </a:p>
          <a:p>
            <a:pPr lvl="2">
              <a:buFontTx/>
              <a:buChar char="o"/>
            </a:pPr>
            <a:r>
              <a:rPr lang="en-US" sz="2000" b="1" dirty="0"/>
              <a:t>	Important </a:t>
            </a:r>
          </a:p>
          <a:p>
            <a:pPr>
              <a:buFont typeface="Wingdings" pitchFamily="2" charset="2"/>
              <a:buChar char="v"/>
            </a:pPr>
            <a:r>
              <a:rPr lang="en-US" sz="2000" b="1" dirty="0"/>
              <a:t>	EXAMINATION OF BIDS</a:t>
            </a:r>
          </a:p>
          <a:p>
            <a:pPr lvl="2">
              <a:buFontTx/>
              <a:buChar char="o"/>
            </a:pPr>
            <a:r>
              <a:rPr lang="en-US" sz="2000" b="1" dirty="0"/>
              <a:t>	Does it meet eligibility requirements?</a:t>
            </a:r>
          </a:p>
          <a:p>
            <a:pPr lvl="2">
              <a:buFontTx/>
              <a:buChar char="o"/>
            </a:pPr>
            <a:r>
              <a:rPr lang="en-US" sz="2000" b="1" dirty="0"/>
              <a:t>	Is Bid Complete?  Signed?</a:t>
            </a:r>
          </a:p>
          <a:p>
            <a:pPr lvl="2">
              <a:buFontTx/>
              <a:buChar char="o"/>
            </a:pPr>
            <a:r>
              <a:rPr lang="en-US" sz="2000" b="1" dirty="0"/>
              <a:t>	Is it having the required authorization?</a:t>
            </a:r>
          </a:p>
          <a:p>
            <a:pPr lvl="2">
              <a:buFontTx/>
              <a:buChar char="o"/>
            </a:pPr>
            <a:r>
              <a:rPr lang="en-US" sz="2000" b="1" dirty="0"/>
              <a:t>	Is Bid Security as required Attached?</a:t>
            </a:r>
          </a:p>
          <a:p>
            <a:pPr lvl="2">
              <a:buFontTx/>
              <a:buChar char="o"/>
            </a:pPr>
            <a:r>
              <a:rPr lang="en-US" sz="2000" b="1" dirty="0"/>
              <a:t>	Computational Errors</a:t>
            </a:r>
            <a:r>
              <a:rPr lang="en-US" sz="2000" b="1" dirty="0">
                <a:solidFill>
                  <a:srgbClr val="FF0000"/>
                </a:solidFill>
              </a:rPr>
              <a:t>-See Change in new SBDs</a:t>
            </a:r>
            <a:endParaRPr lang="en-US" sz="2000" b="1" dirty="0"/>
          </a:p>
          <a:p>
            <a:pPr lvl="2">
              <a:buFontTx/>
              <a:buChar char="o"/>
            </a:pPr>
            <a:r>
              <a:rPr lang="en-US" sz="2000" b="1" dirty="0"/>
              <a:t>	Major Deviations from Bid Conditions</a:t>
            </a:r>
          </a:p>
          <a:p>
            <a:pPr lvl="2">
              <a:buFontTx/>
              <a:buChar char="o"/>
            </a:pPr>
            <a:r>
              <a:rPr lang="en-US" sz="2000" b="1" dirty="0"/>
              <a:t>	Technical Scrutiny – Substantial Responsiveness</a:t>
            </a:r>
          </a:p>
          <a:p>
            <a:pPr lvl="2">
              <a:buFontTx/>
              <a:buChar char="o"/>
            </a:pPr>
            <a:r>
              <a:rPr lang="en-US" sz="2000" b="1" dirty="0"/>
              <a:t>	Detailed Evaluation only for Substantially 		Responsive Bids</a:t>
            </a:r>
            <a:endParaRPr lang="en-US" sz="2000" b="1" dirty="0">
              <a:latin typeface="Times New Roman" pitchFamily="18" charset="0"/>
            </a:endParaRPr>
          </a:p>
        </p:txBody>
      </p:sp>
    </p:spTree>
    <p:extLst>
      <p:ext uri="{BB962C8B-B14F-4D97-AF65-F5344CB8AC3E}">
        <p14:creationId xmlns:p14="http://schemas.microsoft.com/office/powerpoint/2010/main" val="96876533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51"/>
            <a:ext cx="8136904" cy="648071"/>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SBD - SUMMARY </a:t>
            </a:r>
            <a:endParaRPr lang="en-IN" sz="3600" dirty="0"/>
          </a:p>
        </p:txBody>
      </p:sp>
      <p:sp>
        <p:nvSpPr>
          <p:cNvPr id="3" name="Subtitle 2"/>
          <p:cNvSpPr>
            <a:spLocks noGrp="1"/>
          </p:cNvSpPr>
          <p:nvPr>
            <p:ph type="subTitle" idx="1"/>
          </p:nvPr>
        </p:nvSpPr>
        <p:spPr>
          <a:xfrm>
            <a:off x="395536" y="908720"/>
            <a:ext cx="8496944" cy="5544616"/>
          </a:xfrm>
        </p:spPr>
        <p:txBody>
          <a:bodyPr>
            <a:normAutofit fontScale="70000" lnSpcReduction="20000"/>
          </a:bodyPr>
          <a:lstStyle/>
          <a:p>
            <a:pPr algn="just">
              <a:spcBef>
                <a:spcPts val="300"/>
              </a:spcBef>
              <a:spcAft>
                <a:spcPts val="300"/>
              </a:spcAft>
            </a:pPr>
            <a:r>
              <a:rPr lang="en-US" sz="3300" b="1" dirty="0"/>
              <a:t>PART 1 – BIDDING PROCEDURES</a:t>
            </a:r>
            <a:endParaRPr lang="en-US" sz="3300" dirty="0"/>
          </a:p>
          <a:p>
            <a:pPr algn="just">
              <a:spcBef>
                <a:spcPts val="300"/>
              </a:spcBef>
              <a:spcAft>
                <a:spcPts val="300"/>
              </a:spcAft>
            </a:pPr>
            <a:r>
              <a:rPr lang="en-US" sz="3300" b="1" dirty="0"/>
              <a:t>Section I. Instructions to Bidders (ITB)</a:t>
            </a:r>
            <a:endParaRPr lang="en-US" sz="3300" dirty="0"/>
          </a:p>
          <a:p>
            <a:pPr algn="just">
              <a:spcBef>
                <a:spcPts val="300"/>
              </a:spcBef>
              <a:spcAft>
                <a:spcPts val="300"/>
              </a:spcAft>
            </a:pPr>
            <a:r>
              <a:rPr lang="en-US" sz="3300" dirty="0"/>
              <a:t>This Section provides information to help Bidders prepare their bids.  Information is also provided on the submission, opening, and evaluation of bids and on the award of Contracts.  Section I contains provisions that are to be used without modification.</a:t>
            </a:r>
          </a:p>
          <a:p>
            <a:pPr algn="just">
              <a:spcBef>
                <a:spcPts val="300"/>
              </a:spcBef>
              <a:spcAft>
                <a:spcPts val="300"/>
              </a:spcAft>
            </a:pPr>
            <a:r>
              <a:rPr lang="en-US" sz="3300" b="1" dirty="0">
                <a:solidFill>
                  <a:srgbClr val="FF0000"/>
                </a:solidFill>
              </a:rPr>
              <a:t>Section II. Bidding Data Sheet (BDS)</a:t>
            </a:r>
            <a:endParaRPr lang="en-US" sz="3300" dirty="0">
              <a:solidFill>
                <a:srgbClr val="FF0000"/>
              </a:solidFill>
            </a:endParaRPr>
          </a:p>
          <a:p>
            <a:pPr algn="just">
              <a:spcBef>
                <a:spcPts val="300"/>
              </a:spcBef>
              <a:spcAft>
                <a:spcPts val="300"/>
              </a:spcAft>
            </a:pPr>
            <a:r>
              <a:rPr lang="en-US" sz="3300" dirty="0"/>
              <a:t>This Section includes provisions that are specific to each procurement and that supplement Section I, Instructions to Bidders.  </a:t>
            </a:r>
          </a:p>
          <a:p>
            <a:pPr algn="just">
              <a:spcBef>
                <a:spcPts val="300"/>
              </a:spcBef>
              <a:spcAft>
                <a:spcPts val="300"/>
              </a:spcAft>
            </a:pPr>
            <a:r>
              <a:rPr lang="en-US" sz="3300" b="1" dirty="0">
                <a:solidFill>
                  <a:srgbClr val="FF0000"/>
                </a:solidFill>
              </a:rPr>
              <a:t>Section III. Evaluation and Qualification Criteria</a:t>
            </a:r>
            <a:endParaRPr lang="en-US" sz="3300" dirty="0">
              <a:solidFill>
                <a:srgbClr val="FF0000"/>
              </a:solidFill>
            </a:endParaRPr>
          </a:p>
          <a:p>
            <a:pPr algn="just">
              <a:spcBef>
                <a:spcPts val="300"/>
              </a:spcBef>
              <a:spcAft>
                <a:spcPts val="300"/>
              </a:spcAft>
            </a:pPr>
            <a:r>
              <a:rPr lang="en-US" sz="3300" dirty="0"/>
              <a:t>This Section specifies the criteria to be used to determine the lowest evaluated bid, and the Bidder’s qualification requirements to perform the contract.</a:t>
            </a:r>
          </a:p>
          <a:p>
            <a:pPr algn="just">
              <a:spcBef>
                <a:spcPts val="300"/>
              </a:spcBef>
              <a:spcAft>
                <a:spcPts val="300"/>
              </a:spcAft>
            </a:pPr>
            <a:r>
              <a:rPr lang="en-US" sz="3300" b="1" dirty="0"/>
              <a:t>Section IV. Bidding Forms</a:t>
            </a:r>
            <a:endParaRPr lang="en-US" sz="3300" dirty="0"/>
          </a:p>
          <a:p>
            <a:pPr algn="just">
              <a:spcBef>
                <a:spcPts val="300"/>
              </a:spcBef>
              <a:spcAft>
                <a:spcPts val="300"/>
              </a:spcAft>
            </a:pPr>
            <a:r>
              <a:rPr lang="en-US" sz="3300" dirty="0"/>
              <a:t>This Section includes the forms for the Bid Submission, Price Schedules, Bid Security, and the Manufacturer’s Authorization</a:t>
            </a:r>
            <a:r>
              <a:rPr lang="en-US" sz="3300" b="1" dirty="0"/>
              <a:t> </a:t>
            </a:r>
            <a:r>
              <a:rPr lang="en-US" sz="3300" dirty="0"/>
              <a:t>to be submitted with the Bid.</a:t>
            </a:r>
          </a:p>
          <a:p>
            <a:pPr algn="l">
              <a:lnSpc>
                <a:spcPct val="110000"/>
              </a:lnSpc>
            </a:pPr>
            <a:endParaRPr lang="en-IN" dirty="0"/>
          </a:p>
        </p:txBody>
      </p:sp>
      <p:sp>
        <p:nvSpPr>
          <p:cNvPr id="5" name="Date Placeholder 4"/>
          <p:cNvSpPr>
            <a:spLocks noGrp="1"/>
          </p:cNvSpPr>
          <p:nvPr>
            <p:ph type="dt" sz="half" idx="10"/>
          </p:nvPr>
        </p:nvSpPr>
        <p:spPr/>
        <p:txBody>
          <a:bodyPr/>
          <a:lstStyle/>
          <a:p>
            <a:fld id="{32635182-C605-4BF7-BD8D-F2AD9D9AF9E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12</a:t>
            </a:fld>
            <a:endParaRPr lang="en-IN"/>
          </a:p>
        </p:txBody>
      </p:sp>
    </p:spTree>
    <p:extLst>
      <p:ext uri="{BB962C8B-B14F-4D97-AF65-F5344CB8AC3E}">
        <p14:creationId xmlns:p14="http://schemas.microsoft.com/office/powerpoint/2010/main" val="181010480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104807-2BDC-4084-BB1E-02130D331A43}"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399362" name="Slide Number Placeholder 3"/>
          <p:cNvSpPr>
            <a:spLocks noGrp="1"/>
          </p:cNvSpPr>
          <p:nvPr>
            <p:ph type="sldNum" sz="quarter" idx="12"/>
          </p:nvPr>
        </p:nvSpPr>
        <p:spPr/>
        <p:txBody>
          <a:bodyPr/>
          <a:lstStyle/>
          <a:p>
            <a:pPr>
              <a:defRPr/>
            </a:pPr>
            <a:fld id="{4B209EA6-FC9D-4917-B594-C8521DEAAD9B}" type="slidenum">
              <a:rPr lang="en-US"/>
              <a:pPr>
                <a:defRPr/>
              </a:pPr>
              <a:t>120</a:t>
            </a:fld>
            <a:endParaRPr lang="en-US"/>
          </a:p>
        </p:txBody>
      </p:sp>
      <p:sp>
        <p:nvSpPr>
          <p:cNvPr id="420867" name="Text Box 2"/>
          <p:cNvSpPr txBox="1">
            <a:spLocks noChangeArrowheads="1"/>
          </p:cNvSpPr>
          <p:nvPr/>
        </p:nvSpPr>
        <p:spPr bwMode="auto">
          <a:xfrm>
            <a:off x="228600" y="457202"/>
            <a:ext cx="8534400" cy="7294305"/>
          </a:xfrm>
          <a:prstGeom prst="rect">
            <a:avLst/>
          </a:prstGeom>
          <a:noFill/>
          <a:ln w="9525">
            <a:noFill/>
            <a:miter lim="800000"/>
            <a:headEnd/>
            <a:tailEnd/>
          </a:ln>
        </p:spPr>
        <p:txBody>
          <a:bodyPr>
            <a:spAutoFit/>
          </a:bodyPr>
          <a:lstStyle/>
          <a:p>
            <a:pPr algn="ctr"/>
            <a:r>
              <a:rPr lang="en-US" sz="3600" dirty="0">
                <a:solidFill>
                  <a:srgbClr val="008000"/>
                </a:solidFill>
                <a:latin typeface="Arial Black" pitchFamily="34" charset="0"/>
              </a:rPr>
              <a:t>BID EXAMINATION [CONTD…]</a:t>
            </a:r>
          </a:p>
          <a:p>
            <a:endParaRPr lang="en-US" sz="3600" dirty="0">
              <a:solidFill>
                <a:srgbClr val="008000"/>
              </a:solidFill>
              <a:latin typeface="Arial Black" pitchFamily="34" charset="0"/>
            </a:endParaRPr>
          </a:p>
          <a:p>
            <a:r>
              <a:rPr lang="en-US" sz="2400" b="1" dirty="0"/>
              <a:t>Major Deviation:</a:t>
            </a:r>
          </a:p>
          <a:p>
            <a:pPr>
              <a:lnSpc>
                <a:spcPct val="140000"/>
              </a:lnSpc>
            </a:pPr>
            <a:r>
              <a:rPr lang="en-US" sz="2400" dirty="0"/>
              <a:t>	-	Scope, Quality and Performance Affected</a:t>
            </a:r>
          </a:p>
          <a:p>
            <a:pPr lvl="2">
              <a:lnSpc>
                <a:spcPct val="140000"/>
              </a:lnSpc>
              <a:buFontTx/>
              <a:buChar char="-"/>
            </a:pPr>
            <a:r>
              <a:rPr lang="en-US" sz="2400" dirty="0"/>
              <a:t>         Employer’s rights or supplier’s obligations </a:t>
            </a:r>
            <a:r>
              <a:rPr lang="en-US" sz="2400" dirty="0" smtClean="0"/>
              <a:t>limited </a:t>
            </a:r>
            <a:r>
              <a:rPr lang="en-US" sz="2400" dirty="0"/>
              <a:t>in substantial way</a:t>
            </a:r>
          </a:p>
          <a:p>
            <a:pPr lvl="2">
              <a:lnSpc>
                <a:spcPct val="140000"/>
              </a:lnSpc>
              <a:buFontTx/>
              <a:buChar char="-"/>
            </a:pPr>
            <a:r>
              <a:rPr lang="en-US" sz="2400" dirty="0"/>
              <a:t>	Rectification would unfairly affect ranking of 	other substantially responsive bids</a:t>
            </a:r>
          </a:p>
          <a:p>
            <a:pPr lvl="2">
              <a:lnSpc>
                <a:spcPct val="140000"/>
              </a:lnSpc>
              <a:buFontTx/>
              <a:buChar char="-"/>
            </a:pPr>
            <a:r>
              <a:rPr lang="en-US" sz="2400" dirty="0"/>
              <a:t>         Please see Para 2.48 of BGL on bids with </a:t>
            </a:r>
            <a:r>
              <a:rPr lang="en-US" sz="2400" dirty="0" smtClean="0"/>
              <a:t>material </a:t>
            </a:r>
            <a:r>
              <a:rPr lang="en-US" sz="2400" dirty="0"/>
              <a:t>deviations/reservations to the terms, </a:t>
            </a:r>
            <a:r>
              <a:rPr lang="en-US" sz="2400" dirty="0" smtClean="0"/>
              <a:t> </a:t>
            </a:r>
            <a:r>
              <a:rPr lang="en-US" sz="2400" dirty="0" err="1" smtClean="0"/>
              <a:t>conditions,and</a:t>
            </a:r>
            <a:r>
              <a:rPr lang="en-US" sz="2400" dirty="0" smtClean="0"/>
              <a:t> </a:t>
            </a:r>
            <a:r>
              <a:rPr lang="en-US" sz="2400" dirty="0"/>
              <a:t>specifications in the bidding 	document.</a:t>
            </a:r>
          </a:p>
          <a:p>
            <a:pPr lvl="2">
              <a:lnSpc>
                <a:spcPct val="140000"/>
              </a:lnSpc>
            </a:pPr>
            <a:endParaRPr lang="en-US" sz="2400" dirty="0"/>
          </a:p>
          <a:p>
            <a:pPr lvl="2">
              <a:lnSpc>
                <a:spcPct val="140000"/>
              </a:lnSpc>
              <a:buFontTx/>
              <a:buChar char="-"/>
            </a:pPr>
            <a:endParaRPr lang="en-US" sz="2400" dirty="0"/>
          </a:p>
          <a:p>
            <a:pPr>
              <a:spcBef>
                <a:spcPct val="50000"/>
              </a:spcBef>
            </a:pPr>
            <a:endParaRPr lang="en-US" sz="2400" dirty="0">
              <a:latin typeface="Times New Roman" pitchFamily="18" charset="0"/>
            </a:endParaRPr>
          </a:p>
        </p:txBody>
      </p:sp>
    </p:spTree>
    <p:extLst>
      <p:ext uri="{BB962C8B-B14F-4D97-AF65-F5344CB8AC3E}">
        <p14:creationId xmlns:p14="http://schemas.microsoft.com/office/powerpoint/2010/main" val="2818543811"/>
      </p:ext>
    </p:extLst>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D8946B44-43B2-44CD-A861-3C331602EAB1}"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400386" name="Slide Number Placeholder 3"/>
          <p:cNvSpPr>
            <a:spLocks noGrp="1"/>
          </p:cNvSpPr>
          <p:nvPr>
            <p:ph type="sldNum" sz="quarter" idx="12"/>
          </p:nvPr>
        </p:nvSpPr>
        <p:spPr/>
        <p:txBody>
          <a:bodyPr/>
          <a:lstStyle/>
          <a:p>
            <a:pPr>
              <a:defRPr/>
            </a:pPr>
            <a:fld id="{1C3CA23B-0998-40B7-B3BD-BF7F6DB17E9E}" type="slidenum">
              <a:rPr lang="en-US"/>
              <a:pPr>
                <a:defRPr/>
              </a:pPr>
              <a:t>121</a:t>
            </a:fld>
            <a:endParaRPr lang="en-US"/>
          </a:p>
        </p:txBody>
      </p:sp>
      <p:sp>
        <p:nvSpPr>
          <p:cNvPr id="421891" name="Text Box 2"/>
          <p:cNvSpPr txBox="1">
            <a:spLocks noChangeArrowheads="1"/>
          </p:cNvSpPr>
          <p:nvPr/>
        </p:nvSpPr>
        <p:spPr bwMode="auto">
          <a:xfrm>
            <a:off x="457200" y="228600"/>
            <a:ext cx="8305800" cy="5850832"/>
          </a:xfrm>
          <a:prstGeom prst="rect">
            <a:avLst/>
          </a:prstGeom>
          <a:noFill/>
          <a:ln w="9525">
            <a:noFill/>
            <a:miter lim="800000"/>
            <a:headEnd/>
            <a:tailEnd/>
          </a:ln>
        </p:spPr>
        <p:txBody>
          <a:bodyPr wrap="square">
            <a:spAutoFit/>
          </a:bodyPr>
          <a:lstStyle/>
          <a:p>
            <a:pPr lvl="1" algn="ctr">
              <a:spcAft>
                <a:spcPts val="600"/>
              </a:spcAft>
            </a:pPr>
            <a:r>
              <a:rPr lang="en-US" sz="3200" dirty="0">
                <a:solidFill>
                  <a:srgbClr val="008000"/>
                </a:solidFill>
                <a:latin typeface="Arial Black" pitchFamily="34" charset="0"/>
              </a:rPr>
              <a:t>UNACCEPTABLE DEVIATIONS</a:t>
            </a:r>
          </a:p>
          <a:p>
            <a:pPr>
              <a:lnSpc>
                <a:spcPct val="80000"/>
              </a:lnSpc>
              <a:spcAft>
                <a:spcPts val="1800"/>
              </a:spcAft>
              <a:buFont typeface="Wingdings" pitchFamily="2" charset="2"/>
              <a:buChar char="v"/>
            </a:pPr>
            <a:r>
              <a:rPr lang="en-US" b="1" dirty="0"/>
              <a:t>	Late Bid Submission</a:t>
            </a:r>
          </a:p>
          <a:p>
            <a:pPr>
              <a:lnSpc>
                <a:spcPct val="80000"/>
              </a:lnSpc>
              <a:spcAft>
                <a:spcPts val="1800"/>
              </a:spcAft>
              <a:buFont typeface="Wingdings" pitchFamily="2" charset="2"/>
              <a:buChar char="v"/>
            </a:pPr>
            <a:r>
              <a:rPr lang="en-US" b="1" dirty="0"/>
              <a:t>	Ineligible Bidder</a:t>
            </a:r>
          </a:p>
          <a:p>
            <a:pPr>
              <a:lnSpc>
                <a:spcPct val="80000"/>
              </a:lnSpc>
              <a:spcAft>
                <a:spcPts val="1800"/>
              </a:spcAft>
              <a:buFont typeface="Wingdings" pitchFamily="2" charset="2"/>
              <a:buChar char="v"/>
            </a:pPr>
            <a:r>
              <a:rPr lang="en-US" b="1" dirty="0"/>
              <a:t>	Unsigned Bid</a:t>
            </a:r>
          </a:p>
          <a:p>
            <a:pPr>
              <a:lnSpc>
                <a:spcPct val="80000"/>
              </a:lnSpc>
              <a:spcAft>
                <a:spcPts val="1800"/>
              </a:spcAft>
              <a:buFont typeface="Wingdings" pitchFamily="2" charset="2"/>
              <a:buChar char="v"/>
            </a:pPr>
            <a:r>
              <a:rPr lang="en-US" b="1" dirty="0"/>
              <a:t>	No substantially responsive Bid Security -either period or value or format</a:t>
            </a:r>
          </a:p>
          <a:p>
            <a:pPr>
              <a:lnSpc>
                <a:spcPct val="80000"/>
              </a:lnSpc>
              <a:spcAft>
                <a:spcPts val="1800"/>
              </a:spcAft>
              <a:buFont typeface="Wingdings" pitchFamily="2" charset="2"/>
              <a:buChar char="v"/>
            </a:pPr>
            <a:r>
              <a:rPr lang="en-US" b="1" dirty="0"/>
              <a:t>	Bidder / JV not as prequalified</a:t>
            </a:r>
          </a:p>
          <a:p>
            <a:pPr>
              <a:lnSpc>
                <a:spcPct val="80000"/>
              </a:lnSpc>
              <a:spcAft>
                <a:spcPts val="1800"/>
              </a:spcAft>
              <a:buFont typeface="Wingdings" pitchFamily="2" charset="2"/>
              <a:buChar char="v"/>
            </a:pPr>
            <a:r>
              <a:rPr lang="en-US" b="1" dirty="0"/>
              <a:t>	Price Adjustment Vs Fixed Price</a:t>
            </a:r>
          </a:p>
          <a:p>
            <a:pPr>
              <a:lnSpc>
                <a:spcPct val="80000"/>
              </a:lnSpc>
              <a:spcAft>
                <a:spcPts val="1800"/>
              </a:spcAft>
              <a:buFont typeface="Wingdings" pitchFamily="2" charset="2"/>
              <a:buChar char="v"/>
            </a:pPr>
            <a:r>
              <a:rPr lang="en-US" b="1" dirty="0"/>
              <a:t>	Unacceptable Alternative Design</a:t>
            </a:r>
          </a:p>
          <a:p>
            <a:pPr>
              <a:lnSpc>
                <a:spcPct val="80000"/>
              </a:lnSpc>
              <a:spcAft>
                <a:spcPts val="1800"/>
              </a:spcAft>
              <a:buFont typeface="Wingdings" pitchFamily="2" charset="2"/>
              <a:buChar char="v"/>
            </a:pPr>
            <a:r>
              <a:rPr lang="en-US" b="1" dirty="0"/>
              <a:t>	Non Conforming Time Phasing</a:t>
            </a:r>
          </a:p>
          <a:p>
            <a:pPr>
              <a:lnSpc>
                <a:spcPct val="80000"/>
              </a:lnSpc>
              <a:spcAft>
                <a:spcPts val="1800"/>
              </a:spcAft>
              <a:buFont typeface="Wingdings" pitchFamily="2" charset="2"/>
              <a:buChar char="v"/>
            </a:pPr>
            <a:r>
              <a:rPr lang="en-US" b="1" dirty="0"/>
              <a:t>	Unacceptable Subcontracting</a:t>
            </a:r>
          </a:p>
          <a:p>
            <a:pPr>
              <a:lnSpc>
                <a:spcPct val="80000"/>
              </a:lnSpc>
              <a:spcAft>
                <a:spcPts val="1800"/>
              </a:spcAft>
              <a:buFont typeface="Wingdings" pitchFamily="2" charset="2"/>
              <a:buChar char="v"/>
            </a:pPr>
            <a:r>
              <a:rPr lang="en-US" b="1" dirty="0"/>
              <a:t>	Qualification of Arbitration Rules, Location, etc.</a:t>
            </a:r>
          </a:p>
          <a:p>
            <a:pPr>
              <a:lnSpc>
                <a:spcPct val="80000"/>
              </a:lnSpc>
              <a:buFont typeface="Wingdings" pitchFamily="2" charset="2"/>
              <a:buChar char="v"/>
            </a:pPr>
            <a:r>
              <a:rPr lang="en-US" b="1" dirty="0"/>
              <a:t>	Deviations from critical provisions: Applicable Law; Taxes and Duties; 		Defect Liability;  Functional Guarantees; Patent and Indemnity; 		Limitation of liability</a:t>
            </a:r>
            <a:endParaRPr lang="en-US" b="1" dirty="0">
              <a:latin typeface="Times New Roman" pitchFamily="18" charset="0"/>
            </a:endParaRPr>
          </a:p>
        </p:txBody>
      </p:sp>
    </p:spTree>
    <p:extLst>
      <p:ext uri="{BB962C8B-B14F-4D97-AF65-F5344CB8AC3E}">
        <p14:creationId xmlns:p14="http://schemas.microsoft.com/office/powerpoint/2010/main" val="1966355191"/>
      </p:ext>
    </p:extLst>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915B177-3ED2-4344-94C2-213DDA7CC6F5}"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401410" name="Slide Number Placeholder 3"/>
          <p:cNvSpPr>
            <a:spLocks noGrp="1"/>
          </p:cNvSpPr>
          <p:nvPr>
            <p:ph type="sldNum" sz="quarter" idx="12"/>
          </p:nvPr>
        </p:nvSpPr>
        <p:spPr/>
        <p:txBody>
          <a:bodyPr/>
          <a:lstStyle/>
          <a:p>
            <a:pPr>
              <a:defRPr/>
            </a:pPr>
            <a:fld id="{B236F8AF-7A13-40C3-B033-B7EB796D1C57}" type="slidenum">
              <a:rPr lang="en-US"/>
              <a:pPr>
                <a:defRPr/>
              </a:pPr>
              <a:t>122</a:t>
            </a:fld>
            <a:endParaRPr lang="en-US"/>
          </a:p>
        </p:txBody>
      </p:sp>
      <p:sp>
        <p:nvSpPr>
          <p:cNvPr id="422915" name="Text Box 2"/>
          <p:cNvSpPr txBox="1">
            <a:spLocks noChangeArrowheads="1"/>
          </p:cNvSpPr>
          <p:nvPr/>
        </p:nvSpPr>
        <p:spPr bwMode="auto">
          <a:xfrm>
            <a:off x="228600" y="609600"/>
            <a:ext cx="8610600" cy="5539978"/>
          </a:xfrm>
          <a:prstGeom prst="rect">
            <a:avLst/>
          </a:prstGeom>
          <a:noFill/>
          <a:ln w="9525">
            <a:solidFill>
              <a:schemeClr val="tx1"/>
            </a:solidFill>
            <a:miter lim="800000"/>
            <a:headEnd/>
            <a:tailEnd/>
          </a:ln>
        </p:spPr>
        <p:txBody>
          <a:bodyPr>
            <a:spAutoFit/>
          </a:bodyPr>
          <a:lstStyle/>
          <a:p>
            <a:pPr lvl="1" algn="ctr"/>
            <a:r>
              <a:rPr lang="en-US" sz="3200" dirty="0">
                <a:solidFill>
                  <a:srgbClr val="008000"/>
                </a:solidFill>
                <a:latin typeface="Arial Black" pitchFamily="34" charset="0"/>
              </a:rPr>
              <a:t>DEBATABLE DEVIATIONS</a:t>
            </a:r>
            <a:endParaRPr lang="en-US" sz="2200" dirty="0">
              <a:solidFill>
                <a:srgbClr val="008000"/>
              </a:solidFill>
              <a:latin typeface="Arial Black" pitchFamily="34" charset="0"/>
            </a:endParaRPr>
          </a:p>
          <a:p>
            <a:endParaRPr lang="en-US" sz="2200" dirty="0">
              <a:solidFill>
                <a:srgbClr val="008000"/>
              </a:solidFill>
            </a:endParaRPr>
          </a:p>
          <a:p>
            <a:pPr>
              <a:spcAft>
                <a:spcPts val="1200"/>
              </a:spcAft>
              <a:buFont typeface="Wingdings" pitchFamily="2" charset="2"/>
              <a:buChar char="v"/>
            </a:pPr>
            <a:r>
              <a:rPr lang="en-US" sz="2200" dirty="0"/>
              <a:t>	Different Payment Terms</a:t>
            </a:r>
          </a:p>
          <a:p>
            <a:pPr>
              <a:spcAft>
                <a:spcPts val="1200"/>
              </a:spcAft>
              <a:buFont typeface="Wingdings" pitchFamily="2" charset="2"/>
              <a:buChar char="v"/>
            </a:pPr>
            <a:r>
              <a:rPr lang="en-US" sz="2200" dirty="0"/>
              <a:t>	Non Compliance with Local Regulations</a:t>
            </a:r>
          </a:p>
          <a:p>
            <a:pPr>
              <a:spcAft>
                <a:spcPts val="1200"/>
              </a:spcAft>
            </a:pPr>
            <a:r>
              <a:rPr lang="en-US" sz="2200" dirty="0"/>
              <a:t>	         -	Labor, Import, Duties, Taxes, etc.</a:t>
            </a:r>
          </a:p>
          <a:p>
            <a:pPr>
              <a:spcAft>
                <a:spcPts val="1200"/>
              </a:spcAft>
              <a:buFont typeface="Wingdings" pitchFamily="2" charset="2"/>
              <a:buChar char="v"/>
            </a:pPr>
            <a:r>
              <a:rPr lang="en-US" sz="2200" dirty="0"/>
              <a:t>	Completion/Maintenance Periods</a:t>
            </a:r>
          </a:p>
          <a:p>
            <a:pPr>
              <a:spcAft>
                <a:spcPts val="1200"/>
              </a:spcAft>
              <a:buFont typeface="Wingdings" pitchFamily="2" charset="2"/>
              <a:buChar char="v"/>
            </a:pPr>
            <a:r>
              <a:rPr lang="en-US" sz="2200" dirty="0"/>
              <a:t>	Special Methods of Construction</a:t>
            </a:r>
          </a:p>
          <a:p>
            <a:pPr>
              <a:spcAft>
                <a:spcPts val="1200"/>
              </a:spcAft>
              <a:buFont typeface="Wingdings" pitchFamily="2" charset="2"/>
              <a:buChar char="v"/>
            </a:pPr>
            <a:r>
              <a:rPr lang="en-US" sz="2200" dirty="0"/>
              <a:t>	Omission of (Minor) Works/Items </a:t>
            </a:r>
            <a:r>
              <a:rPr lang="en-US" sz="2200" dirty="0">
                <a:solidFill>
                  <a:srgbClr val="FF0000"/>
                </a:solidFill>
              </a:rPr>
              <a:t>See changes in SBD Major 	ITB 14.2</a:t>
            </a:r>
            <a:endParaRPr lang="en-US" sz="2200" dirty="0"/>
          </a:p>
          <a:p>
            <a:pPr>
              <a:spcAft>
                <a:spcPts val="1200"/>
              </a:spcAft>
              <a:buFont typeface="Wingdings" pitchFamily="2" charset="2"/>
              <a:buChar char="v"/>
            </a:pPr>
            <a:r>
              <a:rPr lang="en-US" sz="2200" dirty="0"/>
              <a:t>	Modified Liquidated Damages</a:t>
            </a:r>
          </a:p>
          <a:p>
            <a:pPr>
              <a:spcAft>
                <a:spcPts val="1200"/>
              </a:spcAft>
              <a:buFont typeface="Wingdings" pitchFamily="2" charset="2"/>
              <a:buChar char="v"/>
            </a:pPr>
            <a:r>
              <a:rPr lang="en-US" sz="2200" dirty="0"/>
              <a:t>	Different Codes/Standards</a:t>
            </a:r>
          </a:p>
          <a:p>
            <a:pPr>
              <a:spcAft>
                <a:spcPts val="1200"/>
              </a:spcAft>
            </a:pPr>
            <a:r>
              <a:rPr lang="en-US" sz="2200" dirty="0"/>
              <a:t>	        -	Materials, Workmanship, Design, etc.</a:t>
            </a:r>
            <a:endParaRPr lang="en-US" sz="2200" dirty="0">
              <a:latin typeface="Times New Roman" pitchFamily="18" charset="0"/>
            </a:endParaRPr>
          </a:p>
        </p:txBody>
      </p:sp>
    </p:spTree>
    <p:extLst>
      <p:ext uri="{BB962C8B-B14F-4D97-AF65-F5344CB8AC3E}">
        <p14:creationId xmlns:p14="http://schemas.microsoft.com/office/powerpoint/2010/main" val="709132298"/>
      </p:ext>
    </p:extLst>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A377210-1E08-4422-B87D-B0FFBDA781A2}"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402434" name="Slide Number Placeholder 3"/>
          <p:cNvSpPr>
            <a:spLocks noGrp="1"/>
          </p:cNvSpPr>
          <p:nvPr>
            <p:ph type="sldNum" sz="quarter" idx="12"/>
          </p:nvPr>
        </p:nvSpPr>
        <p:spPr/>
        <p:txBody>
          <a:bodyPr/>
          <a:lstStyle/>
          <a:p>
            <a:pPr>
              <a:defRPr/>
            </a:pPr>
            <a:fld id="{CC4991AE-7A00-4875-B86D-63BE6B468AE3}" type="slidenum">
              <a:rPr lang="en-US"/>
              <a:pPr>
                <a:defRPr/>
              </a:pPr>
              <a:t>123</a:t>
            </a:fld>
            <a:endParaRPr lang="en-US"/>
          </a:p>
        </p:txBody>
      </p:sp>
      <p:sp>
        <p:nvSpPr>
          <p:cNvPr id="423939" name="Text Box 2"/>
          <p:cNvSpPr txBox="1">
            <a:spLocks noChangeArrowheads="1"/>
          </p:cNvSpPr>
          <p:nvPr/>
        </p:nvSpPr>
        <p:spPr bwMode="auto">
          <a:xfrm>
            <a:off x="228600" y="609600"/>
            <a:ext cx="8534400" cy="5173724"/>
          </a:xfrm>
          <a:prstGeom prst="rect">
            <a:avLst/>
          </a:prstGeom>
          <a:noFill/>
          <a:ln w="9525">
            <a:noFill/>
            <a:miter lim="800000"/>
            <a:headEnd/>
            <a:tailEnd/>
          </a:ln>
        </p:spPr>
        <p:txBody>
          <a:bodyPr>
            <a:spAutoFit/>
          </a:bodyPr>
          <a:lstStyle/>
          <a:p>
            <a:pPr lvl="1" algn="ctr"/>
            <a:r>
              <a:rPr lang="en-US" sz="4000" dirty="0">
                <a:solidFill>
                  <a:srgbClr val="008000"/>
                </a:solidFill>
                <a:latin typeface="Arial Black" pitchFamily="34" charset="0"/>
              </a:rPr>
              <a:t>BID EXAMINATION</a:t>
            </a:r>
            <a:endParaRPr lang="en-US" b="1" u="sng" dirty="0">
              <a:solidFill>
                <a:srgbClr val="008000"/>
              </a:solidFill>
            </a:endParaRPr>
          </a:p>
          <a:p>
            <a:endParaRPr lang="en-US" dirty="0"/>
          </a:p>
          <a:p>
            <a:pPr>
              <a:lnSpc>
                <a:spcPct val="130000"/>
              </a:lnSpc>
            </a:pPr>
            <a:endParaRPr lang="en-US" sz="2200" dirty="0"/>
          </a:p>
          <a:p>
            <a:pPr>
              <a:lnSpc>
                <a:spcPct val="130000"/>
              </a:lnSpc>
            </a:pPr>
            <a:r>
              <a:rPr lang="en-US" sz="2200" b="1" dirty="0"/>
              <a:t>	BIDS WITH DEVIATION </a:t>
            </a:r>
            <a:r>
              <a:rPr lang="en-US" sz="2200" dirty="0"/>
              <a:t>may be considered substantially    	responsive </a:t>
            </a:r>
          </a:p>
          <a:p>
            <a:pPr>
              <a:lnSpc>
                <a:spcPct val="130000"/>
              </a:lnSpc>
            </a:pPr>
            <a:r>
              <a:rPr lang="en-US" sz="2200" dirty="0"/>
              <a:t>               -if deviations can be assigned monetary value to 	    		     be added   as penalty for evaluation purposes</a:t>
            </a:r>
          </a:p>
          <a:p>
            <a:pPr algn="just">
              <a:lnSpc>
                <a:spcPct val="130000"/>
              </a:lnSpc>
              <a:buFont typeface="Wingdings" pitchFamily="2" charset="2"/>
              <a:buChar char="v"/>
            </a:pPr>
            <a:endParaRPr lang="en-US" sz="2200" dirty="0"/>
          </a:p>
          <a:p>
            <a:pPr algn="just">
              <a:lnSpc>
                <a:spcPct val="130000"/>
              </a:lnSpc>
              <a:buFont typeface="Wingdings" pitchFamily="2" charset="2"/>
              <a:buNone/>
            </a:pPr>
            <a:r>
              <a:rPr lang="en-US" sz="2200" dirty="0"/>
              <a:t>	   -and if such deviations are otherwise acceptable</a:t>
            </a:r>
          </a:p>
          <a:p>
            <a:pPr algn="just">
              <a:spcBef>
                <a:spcPct val="50000"/>
              </a:spcBef>
            </a:pPr>
            <a:endParaRPr lang="en-US" sz="2400" dirty="0">
              <a:latin typeface="Times New Roman" pitchFamily="18" charset="0"/>
            </a:endParaRPr>
          </a:p>
          <a:p>
            <a:pPr>
              <a:spcBef>
                <a:spcPct val="50000"/>
              </a:spcBef>
            </a:pPr>
            <a:endParaRPr lang="en-US" sz="2400" dirty="0">
              <a:latin typeface="Times New Roman" pitchFamily="18" charset="0"/>
            </a:endParaRPr>
          </a:p>
        </p:txBody>
      </p:sp>
    </p:spTree>
    <p:extLst>
      <p:ext uri="{BB962C8B-B14F-4D97-AF65-F5344CB8AC3E}">
        <p14:creationId xmlns:p14="http://schemas.microsoft.com/office/powerpoint/2010/main" val="1148485203"/>
      </p:ext>
    </p:extLst>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081DB31B-CB61-43B8-997A-6D299B7726B3}" type="datetime1">
              <a:rPr lang="en-US" smtClean="0"/>
              <a:t>11/17/2015</a:t>
            </a:fld>
            <a:endParaRPr lang="en-US"/>
          </a:p>
        </p:txBody>
      </p:sp>
      <p:sp>
        <p:nvSpPr>
          <p:cNvPr id="6" name="Footer Placeholder 5"/>
          <p:cNvSpPr>
            <a:spLocks noGrp="1"/>
          </p:cNvSpPr>
          <p:nvPr>
            <p:ph type="ftr" sz="quarter" idx="11"/>
          </p:nvPr>
        </p:nvSpPr>
        <p:spPr/>
        <p:txBody>
          <a:bodyPr/>
          <a:lstStyle/>
          <a:p>
            <a:pPr>
              <a:defRPr/>
            </a:pPr>
            <a:r>
              <a:rPr lang="en-IN" smtClean="0"/>
              <a:t>Procurement Workshop APT MDP Hyderabad</a:t>
            </a:r>
            <a:endParaRPr lang="en-US"/>
          </a:p>
        </p:txBody>
      </p:sp>
      <p:sp>
        <p:nvSpPr>
          <p:cNvPr id="29699" name="Slide Number Placeholder 3"/>
          <p:cNvSpPr>
            <a:spLocks noGrp="1"/>
          </p:cNvSpPr>
          <p:nvPr>
            <p:ph type="sldNum" sz="quarter" idx="12"/>
          </p:nvPr>
        </p:nvSpPr>
        <p:spPr/>
        <p:txBody>
          <a:bodyPr/>
          <a:lstStyle/>
          <a:p>
            <a:pPr>
              <a:defRPr/>
            </a:pPr>
            <a:fld id="{906C1C17-1E2E-4444-BA34-F106217BA16E}" type="slidenum">
              <a:rPr lang="en-US"/>
              <a:pPr>
                <a:defRPr/>
              </a:pPr>
              <a:t>124</a:t>
            </a:fld>
            <a:endParaRPr lang="en-US"/>
          </a:p>
        </p:txBody>
      </p:sp>
      <p:sp>
        <p:nvSpPr>
          <p:cNvPr id="29700" name="Text Box 2"/>
          <p:cNvSpPr txBox="1">
            <a:spLocks noChangeArrowheads="1"/>
          </p:cNvSpPr>
          <p:nvPr/>
        </p:nvSpPr>
        <p:spPr bwMode="auto">
          <a:xfrm>
            <a:off x="457200" y="188913"/>
            <a:ext cx="8229600" cy="6247864"/>
          </a:xfrm>
          <a:prstGeom prst="rect">
            <a:avLst/>
          </a:prstGeom>
          <a:noFill/>
          <a:ln w="9525">
            <a:noFill/>
            <a:miter lim="800000"/>
            <a:headEnd/>
            <a:tailEnd/>
          </a:ln>
        </p:spPr>
        <p:txBody>
          <a:bodyPr>
            <a:spAutoFit/>
          </a:bodyPr>
          <a:lstStyle/>
          <a:p>
            <a:pPr lvl="1" algn="ctr"/>
            <a:r>
              <a:rPr lang="en-US" sz="4000">
                <a:solidFill>
                  <a:srgbClr val="008000"/>
                </a:solidFill>
                <a:latin typeface="Arial Black" pitchFamily="34" charset="0"/>
              </a:rPr>
              <a:t>BID EVALUATION</a:t>
            </a:r>
          </a:p>
          <a:p>
            <a:pPr>
              <a:buFont typeface="Wingdings" pitchFamily="2" charset="2"/>
              <a:buChar char="v"/>
            </a:pPr>
            <a:r>
              <a:rPr lang="en-US" sz="2400" b="1"/>
              <a:t>	EVALUATION</a:t>
            </a:r>
          </a:p>
          <a:p>
            <a:pPr lvl="1">
              <a:buFont typeface="Wingdings" pitchFamily="2" charset="2"/>
              <a:buChar char="§"/>
            </a:pPr>
            <a:r>
              <a:rPr lang="en-US" sz="2400"/>
              <a:t>	Only for Substantially Responsive Bids</a:t>
            </a:r>
          </a:p>
          <a:p>
            <a:endParaRPr lang="en-US" sz="2400"/>
          </a:p>
          <a:p>
            <a:pPr>
              <a:buFont typeface="Wingdings" pitchFamily="2" charset="2"/>
              <a:buChar char="v"/>
            </a:pPr>
            <a:r>
              <a:rPr lang="en-US" sz="2400" b="1"/>
              <a:t>	CURRENCY CONVERSION</a:t>
            </a:r>
          </a:p>
          <a:p>
            <a:pPr lvl="1">
              <a:buFont typeface="Wingdings" pitchFamily="2" charset="2"/>
              <a:buChar char="§"/>
            </a:pPr>
            <a:r>
              <a:rPr lang="en-US" sz="2400"/>
              <a:t>	As of Preannounced Date</a:t>
            </a:r>
          </a:p>
          <a:p>
            <a:pPr lvl="2">
              <a:buFontTx/>
              <a:buChar char="•"/>
            </a:pPr>
            <a:r>
              <a:rPr lang="en-US" sz="2400"/>
              <a:t>	Not later than Original Bid Validity</a:t>
            </a:r>
          </a:p>
          <a:p>
            <a:endParaRPr lang="en-US" sz="2400"/>
          </a:p>
          <a:p>
            <a:pPr>
              <a:buFont typeface="Wingdings" pitchFamily="2" charset="2"/>
              <a:buChar char="v"/>
            </a:pPr>
            <a:r>
              <a:rPr lang="en-US" sz="2400" b="1"/>
              <a:t>	GOODS</a:t>
            </a:r>
          </a:p>
          <a:p>
            <a:pPr>
              <a:buFont typeface="Wingdings" pitchFamily="2" charset="2"/>
              <a:buChar char="v"/>
            </a:pPr>
            <a:r>
              <a:rPr lang="en-US" sz="2400"/>
              <a:t>		Price Only</a:t>
            </a:r>
          </a:p>
          <a:p>
            <a:pPr lvl="2">
              <a:buFontTx/>
              <a:buChar char="•"/>
            </a:pPr>
            <a:r>
              <a:rPr lang="en-US" sz="2400"/>
              <a:t>	Price + Delivery</a:t>
            </a:r>
          </a:p>
          <a:p>
            <a:pPr lvl="2">
              <a:buFontTx/>
              <a:buChar char="•"/>
            </a:pPr>
            <a:r>
              <a:rPr lang="en-US" sz="2400"/>
              <a:t>	Price + Delivery + Technical</a:t>
            </a:r>
          </a:p>
          <a:p>
            <a:pPr lvl="2">
              <a:buFontTx/>
              <a:buChar char="•"/>
            </a:pPr>
            <a:r>
              <a:rPr lang="en-US" sz="2400"/>
              <a:t>	(for active ingredients)</a:t>
            </a:r>
          </a:p>
          <a:p>
            <a:pPr lvl="2">
              <a:buFontTx/>
              <a:buChar char="•"/>
            </a:pPr>
            <a:r>
              <a:rPr lang="en-US" sz="2400"/>
              <a:t>	Partial Quantity </a:t>
            </a:r>
          </a:p>
          <a:p>
            <a:pPr lvl="2">
              <a:buFontTx/>
              <a:buChar char="•"/>
            </a:pPr>
            <a:r>
              <a:rPr lang="en-US" sz="2400"/>
              <a:t>	(Permissible only in Commodities)</a:t>
            </a:r>
          </a:p>
          <a:p>
            <a:pPr lvl="2">
              <a:buFontTx/>
              <a:buChar char="•"/>
            </a:pPr>
            <a:r>
              <a:rPr lang="en-US" sz="2400"/>
              <a:t>	Shipping Terms</a:t>
            </a:r>
            <a:endParaRPr lang="en-US" sz="2400">
              <a:latin typeface="Times New Roman" pitchFamily="18" charset="0"/>
            </a:endParaRPr>
          </a:p>
        </p:txBody>
      </p:sp>
      <p:graphicFrame>
        <p:nvGraphicFramePr>
          <p:cNvPr id="29698" name="Object 1024"/>
          <p:cNvGraphicFramePr>
            <a:graphicFrameLocks noChangeAspect="1"/>
          </p:cNvGraphicFramePr>
          <p:nvPr/>
        </p:nvGraphicFramePr>
        <p:xfrm>
          <a:off x="6858000" y="2590802"/>
          <a:ext cx="1828800" cy="2117725"/>
        </p:xfrm>
        <a:graphic>
          <a:graphicData uri="http://schemas.openxmlformats.org/presentationml/2006/ole">
            <mc:AlternateContent xmlns:mc="http://schemas.openxmlformats.org/markup-compatibility/2006">
              <mc:Choice xmlns:v="urn:schemas-microsoft-com:vml" Requires="v">
                <p:oleObj spid="_x0000_s1034" name="Clip" r:id="rId3" imgW="3276000" imgH="3458880" progId="">
                  <p:embed/>
                </p:oleObj>
              </mc:Choice>
              <mc:Fallback>
                <p:oleObj name="Clip" r:id="rId3" imgW="3276000" imgH="34588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590802"/>
                        <a:ext cx="1828800" cy="211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11418211"/>
      </p:ext>
    </p:extLst>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456F7EB-68AD-4340-A89D-22F911934F3B}" type="datetime1">
              <a:rPr lang="en-US" smtClean="0"/>
              <a:t>11/17/2015</a:t>
            </a:fld>
            <a:endParaRPr lang="en-US"/>
          </a:p>
        </p:txBody>
      </p:sp>
      <p:sp>
        <p:nvSpPr>
          <p:cNvPr id="5" name="Footer Placeholder 4"/>
          <p:cNvSpPr>
            <a:spLocks noGrp="1"/>
          </p:cNvSpPr>
          <p:nvPr>
            <p:ph type="ftr" sz="quarter" idx="11"/>
          </p:nvPr>
        </p:nvSpPr>
        <p:spPr/>
        <p:txBody>
          <a:bodyPr/>
          <a:lstStyle/>
          <a:p>
            <a:pPr>
              <a:defRPr/>
            </a:pPr>
            <a:r>
              <a:rPr lang="en-IN" smtClean="0"/>
              <a:t>Procurement Workshop APT MDP Hyderabad</a:t>
            </a:r>
            <a:endParaRPr lang="en-US"/>
          </a:p>
        </p:txBody>
      </p:sp>
      <p:sp>
        <p:nvSpPr>
          <p:cNvPr id="403458" name="Slide Number Placeholder 3"/>
          <p:cNvSpPr>
            <a:spLocks noGrp="1"/>
          </p:cNvSpPr>
          <p:nvPr>
            <p:ph type="sldNum" sz="quarter" idx="12"/>
          </p:nvPr>
        </p:nvSpPr>
        <p:spPr/>
        <p:txBody>
          <a:bodyPr/>
          <a:lstStyle/>
          <a:p>
            <a:pPr>
              <a:defRPr/>
            </a:pPr>
            <a:fld id="{E45438FA-9E4A-4232-8FA5-7B225D06F2B7}" type="slidenum">
              <a:rPr lang="en-US"/>
              <a:pPr>
                <a:defRPr/>
              </a:pPr>
              <a:t>125</a:t>
            </a:fld>
            <a:endParaRPr lang="en-US"/>
          </a:p>
        </p:txBody>
      </p:sp>
      <p:sp>
        <p:nvSpPr>
          <p:cNvPr id="424963" name="Text Box 2"/>
          <p:cNvSpPr txBox="1">
            <a:spLocks noChangeArrowheads="1"/>
          </p:cNvSpPr>
          <p:nvPr/>
        </p:nvSpPr>
        <p:spPr bwMode="auto">
          <a:xfrm>
            <a:off x="228600" y="228602"/>
            <a:ext cx="8534400" cy="6232475"/>
          </a:xfrm>
          <a:prstGeom prst="rect">
            <a:avLst/>
          </a:prstGeom>
          <a:noFill/>
          <a:ln w="9525">
            <a:noFill/>
            <a:miter lim="800000"/>
            <a:headEnd/>
            <a:tailEnd/>
          </a:ln>
        </p:spPr>
        <p:txBody>
          <a:bodyPr>
            <a:spAutoFit/>
          </a:bodyPr>
          <a:lstStyle/>
          <a:p>
            <a:pPr lvl="1" algn="ctr"/>
            <a:r>
              <a:rPr lang="en-US" sz="3600" dirty="0">
                <a:solidFill>
                  <a:srgbClr val="008000"/>
                </a:solidFill>
                <a:latin typeface="Arial Black" pitchFamily="34" charset="0"/>
              </a:rPr>
              <a:t>BID EVALUATION (Contd..)</a:t>
            </a:r>
            <a:endParaRPr lang="en-US" sz="4000" dirty="0">
              <a:solidFill>
                <a:srgbClr val="008000"/>
              </a:solidFill>
              <a:latin typeface="Arial Black" pitchFamily="34" charset="0"/>
            </a:endParaRPr>
          </a:p>
          <a:p>
            <a:pPr>
              <a:lnSpc>
                <a:spcPct val="110000"/>
              </a:lnSpc>
              <a:buFont typeface="Wingdings" pitchFamily="2" charset="2"/>
              <a:buChar char="v"/>
            </a:pPr>
            <a:r>
              <a:rPr lang="en-US" sz="2200" b="1" dirty="0"/>
              <a:t>	OBJECT</a:t>
            </a:r>
          </a:p>
          <a:p>
            <a:pPr>
              <a:lnSpc>
                <a:spcPct val="110000"/>
              </a:lnSpc>
            </a:pPr>
            <a:r>
              <a:rPr lang="en-US" sz="2200" dirty="0"/>
              <a:t>	-	Secure Goods/Services at most economical Cost</a:t>
            </a:r>
          </a:p>
          <a:p>
            <a:pPr>
              <a:lnSpc>
                <a:spcPct val="110000"/>
              </a:lnSpc>
            </a:pPr>
            <a:r>
              <a:rPr lang="en-US" sz="2200" dirty="0"/>
              <a:t>	-	Price Only one factor</a:t>
            </a:r>
          </a:p>
          <a:p>
            <a:pPr>
              <a:lnSpc>
                <a:spcPct val="110000"/>
              </a:lnSpc>
              <a:buFont typeface="Wingdings" pitchFamily="2" charset="2"/>
              <a:buChar char="v"/>
            </a:pPr>
            <a:r>
              <a:rPr lang="en-US" sz="2200" b="1" dirty="0"/>
              <a:t>	OTHER FACTORS</a:t>
            </a:r>
          </a:p>
          <a:p>
            <a:pPr>
              <a:lnSpc>
                <a:spcPct val="110000"/>
              </a:lnSpc>
            </a:pPr>
            <a:r>
              <a:rPr lang="en-US" sz="2200" dirty="0"/>
              <a:t>	-	Time of Delivery/Completion</a:t>
            </a:r>
          </a:p>
          <a:p>
            <a:pPr>
              <a:lnSpc>
                <a:spcPct val="110000"/>
              </a:lnSpc>
            </a:pPr>
            <a:r>
              <a:rPr lang="en-US" sz="2200" dirty="0"/>
              <a:t>	-	Terms of Payment</a:t>
            </a:r>
          </a:p>
          <a:p>
            <a:pPr>
              <a:lnSpc>
                <a:spcPct val="110000"/>
              </a:lnSpc>
            </a:pPr>
            <a:r>
              <a:rPr lang="en-US" sz="2200" dirty="0"/>
              <a:t>	-	Terms of Guarantee</a:t>
            </a:r>
          </a:p>
          <a:p>
            <a:pPr>
              <a:lnSpc>
                <a:spcPct val="110000"/>
              </a:lnSpc>
            </a:pPr>
            <a:r>
              <a:rPr lang="en-US" sz="2200" dirty="0"/>
              <a:t>	-	Technical Merits, Capacity, Productivity</a:t>
            </a:r>
          </a:p>
          <a:p>
            <a:pPr>
              <a:lnSpc>
                <a:spcPct val="110000"/>
              </a:lnSpc>
            </a:pPr>
            <a:r>
              <a:rPr lang="en-US" sz="2200" dirty="0"/>
              <a:t>	-	Operating Cost</a:t>
            </a:r>
          </a:p>
          <a:p>
            <a:pPr>
              <a:lnSpc>
                <a:spcPct val="110000"/>
              </a:lnSpc>
            </a:pPr>
            <a:r>
              <a:rPr lang="en-US" sz="2200" dirty="0"/>
              <a:t>	-	Maintenance Cost</a:t>
            </a:r>
          </a:p>
          <a:p>
            <a:pPr>
              <a:lnSpc>
                <a:spcPct val="110000"/>
              </a:lnSpc>
            </a:pPr>
            <a:r>
              <a:rPr lang="en-US" sz="2200" dirty="0"/>
              <a:t>	-	Efficiency</a:t>
            </a:r>
          </a:p>
          <a:p>
            <a:pPr>
              <a:lnSpc>
                <a:spcPct val="110000"/>
              </a:lnSpc>
            </a:pPr>
            <a:r>
              <a:rPr lang="en-US" sz="2200" dirty="0"/>
              <a:t>	-	Resale Value/Depreciated Value</a:t>
            </a:r>
          </a:p>
          <a:p>
            <a:pPr>
              <a:lnSpc>
                <a:spcPct val="110000"/>
              </a:lnSpc>
              <a:buFont typeface="Wingdings" pitchFamily="2" charset="2"/>
              <a:buChar char="v"/>
            </a:pPr>
            <a:r>
              <a:rPr lang="en-US" sz="2200" b="1" dirty="0"/>
              <a:t>	CRITERIA</a:t>
            </a:r>
          </a:p>
          <a:p>
            <a:pPr>
              <a:lnSpc>
                <a:spcPct val="110000"/>
              </a:lnSpc>
            </a:pPr>
            <a:r>
              <a:rPr lang="en-US" sz="2200" dirty="0"/>
              <a:t>	-	Shall be stated in Bid Documents</a:t>
            </a:r>
          </a:p>
          <a:p>
            <a:pPr>
              <a:lnSpc>
                <a:spcPct val="110000"/>
              </a:lnSpc>
            </a:pPr>
            <a:r>
              <a:rPr lang="en-US" sz="2200" dirty="0"/>
              <a:t>	-	Ideally all Factors to be Quantified in Monetary  terms</a:t>
            </a:r>
            <a:endParaRPr lang="en-US" sz="2400" dirty="0">
              <a:latin typeface="Times New Roman" pitchFamily="18" charset="0"/>
            </a:endParaRPr>
          </a:p>
        </p:txBody>
      </p:sp>
    </p:spTree>
    <p:extLst>
      <p:ext uri="{BB962C8B-B14F-4D97-AF65-F5344CB8AC3E}">
        <p14:creationId xmlns:p14="http://schemas.microsoft.com/office/powerpoint/2010/main" val="27117566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51"/>
            <a:ext cx="8136904" cy="648071"/>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SBD - SUMMARY </a:t>
            </a:r>
            <a:endParaRPr lang="en-IN" sz="3600" dirty="0"/>
          </a:p>
        </p:txBody>
      </p:sp>
      <p:sp>
        <p:nvSpPr>
          <p:cNvPr id="3" name="Subtitle 2"/>
          <p:cNvSpPr>
            <a:spLocks noGrp="1"/>
          </p:cNvSpPr>
          <p:nvPr>
            <p:ph type="subTitle" idx="1"/>
          </p:nvPr>
        </p:nvSpPr>
        <p:spPr>
          <a:xfrm>
            <a:off x="539552" y="908720"/>
            <a:ext cx="8352928" cy="5472608"/>
          </a:xfrm>
        </p:spPr>
        <p:txBody>
          <a:bodyPr>
            <a:noAutofit/>
          </a:bodyPr>
          <a:lstStyle/>
          <a:p>
            <a:pPr algn="just">
              <a:lnSpc>
                <a:spcPct val="80000"/>
              </a:lnSpc>
              <a:spcBef>
                <a:spcPts val="300"/>
              </a:spcBef>
              <a:spcAft>
                <a:spcPts val="300"/>
              </a:spcAft>
            </a:pPr>
            <a:r>
              <a:rPr lang="en-US" b="1" dirty="0">
                <a:solidFill>
                  <a:srgbClr val="FF0000"/>
                </a:solidFill>
              </a:rPr>
              <a:t>Section V. Eligible Countries</a:t>
            </a:r>
          </a:p>
          <a:p>
            <a:pPr algn="just">
              <a:lnSpc>
                <a:spcPct val="80000"/>
              </a:lnSpc>
              <a:spcBef>
                <a:spcPts val="300"/>
              </a:spcBef>
              <a:spcAft>
                <a:spcPts val="300"/>
              </a:spcAft>
            </a:pPr>
            <a:r>
              <a:rPr lang="en-US" dirty="0"/>
              <a:t>This Section contains information regarding eligible countries.</a:t>
            </a:r>
          </a:p>
          <a:p>
            <a:pPr algn="just">
              <a:lnSpc>
                <a:spcPct val="80000"/>
              </a:lnSpc>
              <a:spcBef>
                <a:spcPts val="300"/>
              </a:spcBef>
              <a:spcAft>
                <a:spcPts val="300"/>
              </a:spcAft>
            </a:pPr>
            <a:r>
              <a:rPr lang="en-US" b="1" dirty="0"/>
              <a:t>PART 2 – SUPPLY REQUIREMENTS</a:t>
            </a:r>
            <a:endParaRPr lang="en-US" dirty="0"/>
          </a:p>
          <a:p>
            <a:pPr algn="just">
              <a:lnSpc>
                <a:spcPct val="80000"/>
              </a:lnSpc>
              <a:spcBef>
                <a:spcPts val="300"/>
              </a:spcBef>
              <a:spcAft>
                <a:spcPts val="300"/>
              </a:spcAft>
            </a:pPr>
            <a:r>
              <a:rPr lang="en-US" b="1" dirty="0">
                <a:solidFill>
                  <a:srgbClr val="FF0000"/>
                </a:solidFill>
              </a:rPr>
              <a:t>Section VI. Schedule of Requirements</a:t>
            </a:r>
            <a:endParaRPr lang="en-US" dirty="0">
              <a:solidFill>
                <a:srgbClr val="FF0000"/>
              </a:solidFill>
            </a:endParaRPr>
          </a:p>
          <a:p>
            <a:pPr algn="just">
              <a:lnSpc>
                <a:spcPct val="80000"/>
              </a:lnSpc>
              <a:spcBef>
                <a:spcPts val="300"/>
              </a:spcBef>
              <a:spcAft>
                <a:spcPts val="300"/>
              </a:spcAft>
            </a:pPr>
            <a:r>
              <a:rPr lang="en-US" dirty="0"/>
              <a:t>This Section includes the List of Goods and Related Services, the Delivery and Completion Schedules, the Technical Specifications and the Drawings that describe the Goods and Related Services to be procured.</a:t>
            </a:r>
          </a:p>
          <a:p>
            <a:pPr algn="just">
              <a:lnSpc>
                <a:spcPct val="80000"/>
              </a:lnSpc>
              <a:spcBef>
                <a:spcPts val="300"/>
              </a:spcBef>
              <a:spcAft>
                <a:spcPts val="300"/>
              </a:spcAft>
            </a:pPr>
            <a:r>
              <a:rPr lang="en-US" b="1" dirty="0"/>
              <a:t>PART 3 – CONTRACT</a:t>
            </a:r>
            <a:endParaRPr lang="en-US" dirty="0"/>
          </a:p>
          <a:p>
            <a:pPr algn="just">
              <a:lnSpc>
                <a:spcPct val="80000"/>
              </a:lnSpc>
              <a:spcBef>
                <a:spcPts val="300"/>
              </a:spcBef>
              <a:spcAft>
                <a:spcPts val="300"/>
              </a:spcAft>
            </a:pPr>
            <a:r>
              <a:rPr lang="en-US" b="1" dirty="0"/>
              <a:t>Section VII. General Conditions of Contract (GCC)</a:t>
            </a:r>
            <a:endParaRPr lang="en-US" dirty="0"/>
          </a:p>
          <a:p>
            <a:pPr algn="just">
              <a:lnSpc>
                <a:spcPct val="80000"/>
              </a:lnSpc>
              <a:spcBef>
                <a:spcPts val="300"/>
              </a:spcBef>
              <a:spcAft>
                <a:spcPts val="300"/>
              </a:spcAft>
            </a:pPr>
            <a:r>
              <a:rPr lang="en-US" dirty="0"/>
              <a:t>This Section includes the general clauses to be applied in all contracts.  The text of the clauses in this Section shall not be modified.  </a:t>
            </a:r>
          </a:p>
          <a:p>
            <a:pPr algn="just">
              <a:lnSpc>
                <a:spcPct val="80000"/>
              </a:lnSpc>
              <a:spcBef>
                <a:spcPts val="300"/>
              </a:spcBef>
              <a:spcAft>
                <a:spcPts val="300"/>
              </a:spcAft>
            </a:pPr>
            <a:r>
              <a:rPr lang="en-US" b="1" dirty="0">
                <a:solidFill>
                  <a:srgbClr val="FF0000"/>
                </a:solidFill>
              </a:rPr>
              <a:t>Section VIII. Special Conditions of Contract (SCC)</a:t>
            </a:r>
          </a:p>
          <a:p>
            <a:pPr algn="just">
              <a:lnSpc>
                <a:spcPct val="80000"/>
              </a:lnSpc>
              <a:spcBef>
                <a:spcPts val="300"/>
              </a:spcBef>
              <a:spcAft>
                <a:spcPts val="300"/>
              </a:spcAft>
            </a:pPr>
            <a:r>
              <a:rPr lang="en-US" dirty="0"/>
              <a:t>This Section includes clauses specific to each contract that modify or supplement Section VII, General Conditions of Contract.</a:t>
            </a:r>
          </a:p>
          <a:p>
            <a:pPr algn="l">
              <a:lnSpc>
                <a:spcPct val="110000"/>
              </a:lnSpc>
            </a:pPr>
            <a:endParaRPr lang="en-IN" sz="2300" dirty="0"/>
          </a:p>
        </p:txBody>
      </p:sp>
      <p:sp>
        <p:nvSpPr>
          <p:cNvPr id="5" name="Date Placeholder 4"/>
          <p:cNvSpPr>
            <a:spLocks noGrp="1"/>
          </p:cNvSpPr>
          <p:nvPr>
            <p:ph type="dt" sz="half" idx="10"/>
          </p:nvPr>
        </p:nvSpPr>
        <p:spPr/>
        <p:txBody>
          <a:bodyPr/>
          <a:lstStyle/>
          <a:p>
            <a:fld id="{EAF7D845-5C44-49F4-824F-C924410075D3}"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13</a:t>
            </a:fld>
            <a:endParaRPr lang="en-IN"/>
          </a:p>
        </p:txBody>
      </p:sp>
    </p:spTree>
    <p:extLst>
      <p:ext uri="{BB962C8B-B14F-4D97-AF65-F5344CB8AC3E}">
        <p14:creationId xmlns:p14="http://schemas.microsoft.com/office/powerpoint/2010/main" val="3238013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51"/>
            <a:ext cx="813690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SBD - SUMMARY </a:t>
            </a:r>
            <a:endParaRPr lang="en-IN" sz="3600" dirty="0"/>
          </a:p>
        </p:txBody>
      </p:sp>
      <p:sp>
        <p:nvSpPr>
          <p:cNvPr id="3" name="Subtitle 2"/>
          <p:cNvSpPr>
            <a:spLocks noGrp="1"/>
          </p:cNvSpPr>
          <p:nvPr>
            <p:ph type="subTitle" idx="1"/>
          </p:nvPr>
        </p:nvSpPr>
        <p:spPr>
          <a:xfrm>
            <a:off x="539552" y="1340768"/>
            <a:ext cx="8352928" cy="5184576"/>
          </a:xfrm>
        </p:spPr>
        <p:txBody>
          <a:bodyPr>
            <a:normAutofit fontScale="77500" lnSpcReduction="20000"/>
          </a:bodyPr>
          <a:lstStyle/>
          <a:p>
            <a:pPr algn="just">
              <a:spcBef>
                <a:spcPts val="800"/>
              </a:spcBef>
            </a:pPr>
            <a:r>
              <a:rPr lang="en-US" sz="3600" b="1" dirty="0"/>
              <a:t>PART 3 – CONTRACT – </a:t>
            </a:r>
            <a:r>
              <a:rPr lang="en-US" sz="3600" b="1" u="sng" dirty="0"/>
              <a:t>continued</a:t>
            </a:r>
            <a:endParaRPr lang="en-US" sz="3600" u="sng" dirty="0"/>
          </a:p>
          <a:p>
            <a:pPr algn="just">
              <a:spcBef>
                <a:spcPts val="800"/>
              </a:spcBef>
            </a:pPr>
            <a:r>
              <a:rPr lang="en-US" sz="3600" b="1" dirty="0"/>
              <a:t>Section IX: Contract Forms</a:t>
            </a:r>
          </a:p>
          <a:p>
            <a:pPr algn="just">
              <a:spcBef>
                <a:spcPts val="800"/>
              </a:spcBef>
            </a:pPr>
            <a:r>
              <a:rPr lang="en-US" sz="3600" dirty="0"/>
              <a:t>This Section includes the form for the Agreement, which, once completed, incorporates corrections or modifications to the accepted bid that are permitted under the Instructions to Bidders, the General Conditions of Contract, and the Special Conditions of Contract.</a:t>
            </a:r>
          </a:p>
          <a:p>
            <a:pPr algn="just">
              <a:spcBef>
                <a:spcPts val="800"/>
              </a:spcBef>
            </a:pPr>
            <a:r>
              <a:rPr lang="en-US" sz="3600" dirty="0"/>
              <a:t>The forms for Performance Security and Advance Payment Security, when required, shall only be completed by the successful Bidder after contract award. </a:t>
            </a:r>
          </a:p>
          <a:p>
            <a:pPr algn="just">
              <a:spcBef>
                <a:spcPts val="800"/>
              </a:spcBef>
            </a:pPr>
            <a:r>
              <a:rPr lang="en-US" sz="3600" b="1" dirty="0"/>
              <a:t>Attachment: Invitation for Bids</a:t>
            </a:r>
            <a:r>
              <a:rPr lang="en-US" sz="3600" dirty="0"/>
              <a:t> </a:t>
            </a:r>
          </a:p>
          <a:p>
            <a:pPr algn="just">
              <a:spcBef>
                <a:spcPts val="800"/>
              </a:spcBef>
            </a:pPr>
            <a:r>
              <a:rPr lang="en-US" sz="3600" dirty="0"/>
              <a:t>An “Invitation for Bids” form is provided at the end of the Bidding Documents for information. </a:t>
            </a:r>
          </a:p>
          <a:p>
            <a:pPr algn="l">
              <a:lnSpc>
                <a:spcPct val="110000"/>
              </a:lnSpc>
            </a:pPr>
            <a:endParaRPr lang="en-IN" dirty="0"/>
          </a:p>
        </p:txBody>
      </p:sp>
      <p:sp>
        <p:nvSpPr>
          <p:cNvPr id="5" name="Date Placeholder 4"/>
          <p:cNvSpPr>
            <a:spLocks noGrp="1"/>
          </p:cNvSpPr>
          <p:nvPr>
            <p:ph type="dt" sz="half" idx="10"/>
          </p:nvPr>
        </p:nvSpPr>
        <p:spPr/>
        <p:txBody>
          <a:bodyPr/>
          <a:lstStyle/>
          <a:p>
            <a:fld id="{03974C3C-3813-4A74-951C-3B5BE8F19C1E}"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14</a:t>
            </a:fld>
            <a:endParaRPr lang="en-IN"/>
          </a:p>
        </p:txBody>
      </p:sp>
    </p:spTree>
    <p:extLst>
      <p:ext uri="{BB962C8B-B14F-4D97-AF65-F5344CB8AC3E}">
        <p14:creationId xmlns:p14="http://schemas.microsoft.com/office/powerpoint/2010/main" val="197319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r>
              <a:rPr lang="en-US" sz="4000" b="1" dirty="0" smtClean="0">
                <a:solidFill>
                  <a:srgbClr val="008000"/>
                </a:solidFill>
              </a:rPr>
              <a:t>)</a:t>
            </a:r>
            <a:endParaRPr lang="en-IN" b="1" dirty="0">
              <a:solidFill>
                <a:srgbClr val="008000"/>
              </a:solidFill>
            </a:endParaRPr>
          </a:p>
        </p:txBody>
      </p:sp>
      <p:sp>
        <p:nvSpPr>
          <p:cNvPr id="3" name="Subtitle 2"/>
          <p:cNvSpPr>
            <a:spLocks noGrp="1"/>
          </p:cNvSpPr>
          <p:nvPr>
            <p:ph type="subTitle" idx="1"/>
          </p:nvPr>
        </p:nvSpPr>
        <p:spPr>
          <a:xfrm>
            <a:off x="539552" y="1772816"/>
            <a:ext cx="8352928" cy="4824536"/>
          </a:xfrm>
        </p:spPr>
        <p:txBody>
          <a:bodyPr>
            <a:normAutofit/>
          </a:bodyPr>
          <a:lstStyle/>
          <a:p>
            <a:pPr algn="just"/>
            <a:r>
              <a:rPr lang="en-US" sz="2800" b="1" u="sng" dirty="0"/>
              <a:t>Sub sections of ITB</a:t>
            </a:r>
          </a:p>
          <a:p>
            <a:pPr algn="just"/>
            <a:endParaRPr lang="en-US" sz="2000" b="1" u="sng" dirty="0"/>
          </a:p>
          <a:p>
            <a:pPr algn="l"/>
            <a:r>
              <a:rPr lang="en-US" sz="2800" dirty="0"/>
              <a:t>A.	General</a:t>
            </a:r>
            <a:endParaRPr lang="en-IN" sz="2800" dirty="0"/>
          </a:p>
          <a:p>
            <a:pPr algn="l"/>
            <a:r>
              <a:rPr lang="en-US" sz="2800" dirty="0"/>
              <a:t>B.	Contents of Bidding Documents</a:t>
            </a:r>
            <a:endParaRPr lang="en-IN" sz="2800" dirty="0"/>
          </a:p>
          <a:p>
            <a:pPr algn="l"/>
            <a:r>
              <a:rPr lang="en-US" sz="2800" dirty="0"/>
              <a:t>C.	Preparation of Bids</a:t>
            </a:r>
            <a:endParaRPr lang="en-IN" sz="2800" dirty="0"/>
          </a:p>
          <a:p>
            <a:pPr algn="l"/>
            <a:r>
              <a:rPr lang="en-US" sz="2800" dirty="0"/>
              <a:t>D.	Submission and Opening of Bids</a:t>
            </a:r>
            <a:endParaRPr lang="en-IN" sz="2800" dirty="0"/>
          </a:p>
          <a:p>
            <a:pPr algn="l"/>
            <a:r>
              <a:rPr lang="en-US" sz="2800" dirty="0"/>
              <a:t>E.	Evaluation and Comparison of Bids</a:t>
            </a:r>
            <a:endParaRPr lang="en-IN" sz="2800" dirty="0"/>
          </a:p>
          <a:p>
            <a:pPr algn="l"/>
            <a:r>
              <a:rPr lang="en-US" sz="2800" dirty="0"/>
              <a:t>F.	Award of Contract</a:t>
            </a:r>
            <a:endParaRPr lang="en-IN" sz="2800" dirty="0"/>
          </a:p>
          <a:p>
            <a:pPr algn="just"/>
            <a:endParaRPr lang="en-US" sz="2600" dirty="0"/>
          </a:p>
          <a:p>
            <a:pPr marL="900113" indent="-900113" algn="l">
              <a:buFont typeface="+mj-lt"/>
              <a:buAutoNum type="arabicPeriod" startAt="2"/>
            </a:pPr>
            <a:endParaRPr lang="en-IN" dirty="0"/>
          </a:p>
        </p:txBody>
      </p:sp>
      <p:sp>
        <p:nvSpPr>
          <p:cNvPr id="5" name="Date Placeholder 4"/>
          <p:cNvSpPr>
            <a:spLocks noGrp="1"/>
          </p:cNvSpPr>
          <p:nvPr>
            <p:ph type="dt" sz="half" idx="10"/>
          </p:nvPr>
        </p:nvSpPr>
        <p:spPr/>
        <p:txBody>
          <a:bodyPr/>
          <a:lstStyle/>
          <a:p>
            <a:fld id="{01B376C5-E631-44B1-B93F-6EAA854B27E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15</a:t>
            </a:fld>
            <a:endParaRPr lang="en-IN"/>
          </a:p>
        </p:txBody>
      </p:sp>
    </p:spTree>
    <p:extLst>
      <p:ext uri="{BB962C8B-B14F-4D97-AF65-F5344CB8AC3E}">
        <p14:creationId xmlns:p14="http://schemas.microsoft.com/office/powerpoint/2010/main" val="424830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539552" y="1268760"/>
            <a:ext cx="8352928" cy="5328592"/>
          </a:xfrm>
        </p:spPr>
        <p:txBody>
          <a:bodyPr>
            <a:normAutofit fontScale="92500" lnSpcReduction="10000"/>
          </a:bodyPr>
          <a:lstStyle/>
          <a:p>
            <a:pPr marL="900113" indent="-900113" algn="l" defTabSz="1165225">
              <a:tabLst>
                <a:tab pos="1076325" algn="l"/>
              </a:tabLst>
            </a:pPr>
            <a:r>
              <a:rPr lang="en-US" sz="3000" b="1" dirty="0"/>
              <a:t>A. 	General</a:t>
            </a:r>
            <a:r>
              <a:rPr lang="en-US" b="1" dirty="0"/>
              <a:t>	</a:t>
            </a:r>
            <a:endParaRPr lang="en-IN" b="1" dirty="0"/>
          </a:p>
          <a:p>
            <a:pPr marL="811213" indent="-811213" algn="l" defTabSz="1165225">
              <a:buFont typeface="+mj-lt"/>
              <a:buAutoNum type="arabicPeriod"/>
            </a:pPr>
            <a:r>
              <a:rPr lang="en-US" sz="2600" b="1" dirty="0"/>
              <a:t>Scope of Bid</a:t>
            </a:r>
          </a:p>
          <a:p>
            <a:pPr marL="811213" lvl="1" indent="-811213" algn="just" defTabSz="1165225"/>
            <a:r>
              <a:rPr lang="en-US" sz="2600" dirty="0"/>
              <a:t>1.1	The </a:t>
            </a:r>
            <a:r>
              <a:rPr lang="en-US" sz="2600" dirty="0">
                <a:solidFill>
                  <a:srgbClr val="FF0000"/>
                </a:solidFill>
              </a:rPr>
              <a:t>Purchaser</a:t>
            </a:r>
            <a:r>
              <a:rPr lang="en-US" sz="2600" dirty="0"/>
              <a:t> </a:t>
            </a:r>
            <a:r>
              <a:rPr lang="en-US" sz="2600" b="1" dirty="0"/>
              <a:t>indicated in the Bidding Data Sheet (</a:t>
            </a:r>
            <a:r>
              <a:rPr lang="en-US" sz="2600" b="1" dirty="0">
                <a:hlinkClick r:id="" action="ppaction://noaction"/>
              </a:rPr>
              <a:t>BDS</a:t>
            </a:r>
            <a:r>
              <a:rPr lang="en-US" sz="2600" b="1" dirty="0"/>
              <a:t>),</a:t>
            </a:r>
            <a:r>
              <a:rPr lang="en-US" sz="2600" dirty="0"/>
              <a:t> </a:t>
            </a:r>
            <a:r>
              <a:rPr lang="en-US" sz="2600" dirty="0">
                <a:solidFill>
                  <a:srgbClr val="FF0000"/>
                </a:solidFill>
              </a:rPr>
              <a:t>issues these Bidding Documents for supply of Goods and Related Services as specified in Section VI</a:t>
            </a:r>
            <a:r>
              <a:rPr lang="en-US" sz="2600" dirty="0"/>
              <a:t>, Schedule of Requirements. The name and identification number of this International Competitive Bidding (ICB) procurement are </a:t>
            </a:r>
            <a:r>
              <a:rPr lang="en-US" sz="2600" b="1" dirty="0"/>
              <a:t>specified in the BDS. </a:t>
            </a:r>
            <a:r>
              <a:rPr lang="en-US" dirty="0" smtClean="0">
                <a:solidFill>
                  <a:schemeClr val="tx1"/>
                </a:solidFill>
              </a:rPr>
              <a:t>The name, identification, and number of lots of are </a:t>
            </a:r>
            <a:r>
              <a:rPr lang="en-US" b="1" dirty="0" smtClean="0">
                <a:solidFill>
                  <a:schemeClr val="tx1"/>
                </a:solidFill>
              </a:rPr>
              <a:t>provided in the BDS.</a:t>
            </a:r>
            <a:endParaRPr lang="en-US" dirty="0" smtClean="0">
              <a:solidFill>
                <a:schemeClr val="tx1"/>
              </a:solidFill>
            </a:endParaRPr>
          </a:p>
          <a:p>
            <a:pPr marL="811213" indent="-811213" algn="just">
              <a:buFont typeface="+mj-lt"/>
              <a:buAutoNum type="arabicPeriod" startAt="2"/>
            </a:pPr>
            <a:r>
              <a:rPr lang="en-US" sz="2600" b="1" dirty="0"/>
              <a:t>Source of Funds	</a:t>
            </a:r>
          </a:p>
          <a:p>
            <a:pPr marL="811213" lvl="1" indent="-811213" algn="just"/>
            <a:r>
              <a:rPr lang="en-US" sz="2600" dirty="0"/>
              <a:t>	The Borrower or Recipient (hereinafter called “Borrower”) </a:t>
            </a:r>
            <a:r>
              <a:rPr lang="en-US" sz="2600" b="1" dirty="0"/>
              <a:t>specified in the </a:t>
            </a:r>
            <a:r>
              <a:rPr lang="en-US" sz="2600" b="1" dirty="0">
                <a:hlinkClick r:id="" action="ppaction://noaction"/>
              </a:rPr>
              <a:t>BDS</a:t>
            </a:r>
            <a:r>
              <a:rPr lang="en-US" sz="2600" dirty="0"/>
              <a:t> has </a:t>
            </a:r>
            <a:r>
              <a:rPr lang="en-US" sz="2600" dirty="0">
                <a:solidFill>
                  <a:srgbClr val="FF0000"/>
                </a:solidFill>
              </a:rPr>
              <a:t>applied for or received financing …………………….toward the cost of the project </a:t>
            </a:r>
            <a:r>
              <a:rPr lang="en-US" sz="2600" b="1" dirty="0"/>
              <a:t>named in the</a:t>
            </a:r>
            <a:r>
              <a:rPr lang="en-US" sz="2600" dirty="0"/>
              <a:t> </a:t>
            </a:r>
            <a:r>
              <a:rPr lang="en-US" sz="2600" b="1" dirty="0"/>
              <a:t>BDS.</a:t>
            </a:r>
            <a:r>
              <a:rPr lang="en-US" sz="2600" dirty="0"/>
              <a:t>  The Borrower intends to apply a portion of the funds to eligible payments under the contract for which these Bidding Documents are issued.</a:t>
            </a:r>
            <a:endParaRPr lang="en-IN" sz="2600" dirty="0"/>
          </a:p>
          <a:p>
            <a:pPr algn="just"/>
            <a:endParaRPr lang="en-US" sz="2600" dirty="0"/>
          </a:p>
          <a:p>
            <a:pPr marL="900113" indent="-900113" algn="l">
              <a:buFont typeface="+mj-lt"/>
              <a:buAutoNum type="arabicPeriod" startAt="2"/>
            </a:pPr>
            <a:endParaRPr lang="en-IN" dirty="0"/>
          </a:p>
        </p:txBody>
      </p:sp>
      <p:sp>
        <p:nvSpPr>
          <p:cNvPr id="5" name="Date Placeholder 4"/>
          <p:cNvSpPr>
            <a:spLocks noGrp="1"/>
          </p:cNvSpPr>
          <p:nvPr>
            <p:ph type="dt" sz="half" idx="10"/>
          </p:nvPr>
        </p:nvSpPr>
        <p:spPr/>
        <p:txBody>
          <a:bodyPr/>
          <a:lstStyle/>
          <a:p>
            <a:fld id="{E4F813EE-549E-43FD-AC00-BA7383E249F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16</a:t>
            </a:fld>
            <a:endParaRPr lang="en-IN"/>
          </a:p>
        </p:txBody>
      </p:sp>
    </p:spTree>
    <p:extLst>
      <p:ext uri="{BB962C8B-B14F-4D97-AF65-F5344CB8AC3E}">
        <p14:creationId xmlns:p14="http://schemas.microsoft.com/office/powerpoint/2010/main" val="3158322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576063"/>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r>
              <a:rPr lang="en-US" sz="4000" b="1" dirty="0" smtClean="0">
                <a:solidFill>
                  <a:srgbClr val="008000"/>
                </a:solidFill>
              </a:rPr>
              <a:t>)</a:t>
            </a:r>
            <a:endParaRPr lang="en-IN" b="1" dirty="0">
              <a:solidFill>
                <a:srgbClr val="008000"/>
              </a:solidFill>
            </a:endParaRPr>
          </a:p>
        </p:txBody>
      </p:sp>
      <p:sp>
        <p:nvSpPr>
          <p:cNvPr id="3" name="Subtitle 2"/>
          <p:cNvSpPr>
            <a:spLocks noGrp="1"/>
          </p:cNvSpPr>
          <p:nvPr>
            <p:ph type="subTitle" idx="1"/>
          </p:nvPr>
        </p:nvSpPr>
        <p:spPr>
          <a:xfrm>
            <a:off x="251520" y="1196752"/>
            <a:ext cx="8712968" cy="5256584"/>
          </a:xfrm>
        </p:spPr>
        <p:txBody>
          <a:bodyPr>
            <a:noAutofit/>
          </a:bodyPr>
          <a:lstStyle/>
          <a:p>
            <a:pPr marL="573088" indent="-573088" algn="l">
              <a:lnSpc>
                <a:spcPct val="80000"/>
              </a:lnSpc>
              <a:spcBef>
                <a:spcPts val="600"/>
              </a:spcBef>
              <a:buFont typeface="+mj-lt"/>
              <a:buAutoNum type="arabicPeriod" startAt="3"/>
            </a:pPr>
            <a:r>
              <a:rPr lang="en-US" b="1" dirty="0"/>
              <a:t>Fraud and Corruption</a:t>
            </a:r>
            <a:r>
              <a:rPr lang="en-US" dirty="0"/>
              <a:t>	</a:t>
            </a:r>
            <a:r>
              <a:rPr lang="en-US" dirty="0">
                <a:solidFill>
                  <a:srgbClr val="FF0000"/>
                </a:solidFill>
              </a:rPr>
              <a:t>  </a:t>
            </a:r>
            <a:r>
              <a:rPr lang="en-US" dirty="0">
                <a:solidFill>
                  <a:srgbClr val="FF0000"/>
                </a:solidFill>
                <a:hlinkClick r:id="rId3" action="ppaction://hlinkfile"/>
              </a:rPr>
              <a:t>(Link to ITB clause 3)</a:t>
            </a:r>
            <a:endParaRPr lang="en-US" dirty="0">
              <a:solidFill>
                <a:srgbClr val="FF0000"/>
              </a:solidFill>
            </a:endParaRPr>
          </a:p>
          <a:p>
            <a:pPr marL="573088" indent="-573088" algn="l">
              <a:lnSpc>
                <a:spcPct val="80000"/>
              </a:lnSpc>
              <a:spcBef>
                <a:spcPts val="600"/>
              </a:spcBef>
              <a:buFont typeface="+mj-lt"/>
              <a:buAutoNum type="arabicPeriod" startAt="4"/>
            </a:pPr>
            <a:r>
              <a:rPr lang="en-US" b="1" dirty="0"/>
              <a:t>Eligible Bidders </a:t>
            </a:r>
            <a:r>
              <a:rPr lang="en-US" dirty="0"/>
              <a:t>	</a:t>
            </a:r>
            <a:r>
              <a:rPr lang="en-US" dirty="0">
                <a:solidFill>
                  <a:srgbClr val="FF0000"/>
                </a:solidFill>
              </a:rPr>
              <a:t>                </a:t>
            </a:r>
            <a:r>
              <a:rPr lang="en-US" dirty="0">
                <a:solidFill>
                  <a:srgbClr val="FF0000"/>
                </a:solidFill>
                <a:hlinkClick r:id="rId4" action="ppaction://hlinkfile"/>
              </a:rPr>
              <a:t>(Link to ITB clause 4)</a:t>
            </a:r>
            <a:endParaRPr lang="en-US" dirty="0">
              <a:solidFill>
                <a:srgbClr val="FF0000"/>
              </a:solidFill>
            </a:endParaRPr>
          </a:p>
          <a:p>
            <a:pPr marL="573088" indent="-573088" algn="l">
              <a:lnSpc>
                <a:spcPct val="80000"/>
              </a:lnSpc>
              <a:spcBef>
                <a:spcPts val="600"/>
              </a:spcBef>
              <a:buAutoNum type="arabicPeriod" startAt="5"/>
              <a:tabLst>
                <a:tab pos="987425" algn="l"/>
              </a:tabLst>
            </a:pPr>
            <a:r>
              <a:rPr lang="en-US" b="1" dirty="0"/>
              <a:t>Eligible Goods and Related Services</a:t>
            </a:r>
          </a:p>
          <a:p>
            <a:pPr marL="573088" lvl="1" indent="-573088" algn="just">
              <a:lnSpc>
                <a:spcPct val="80000"/>
              </a:lnSpc>
              <a:spcBef>
                <a:spcPts val="600"/>
              </a:spcBef>
            </a:pPr>
            <a:r>
              <a:rPr lang="en-US" sz="2400" dirty="0"/>
              <a:t>5.1 	All the </a:t>
            </a:r>
            <a:r>
              <a:rPr lang="en-US" sz="2400" dirty="0">
                <a:solidFill>
                  <a:srgbClr val="FF0000"/>
                </a:solidFill>
              </a:rPr>
              <a:t>Goods and Related Services </a:t>
            </a:r>
            <a:r>
              <a:rPr lang="en-US" sz="2400" dirty="0"/>
              <a:t>to be supplied under the Contract and financed by the Bank </a:t>
            </a:r>
            <a:r>
              <a:rPr lang="en-US" sz="2400" dirty="0">
                <a:solidFill>
                  <a:srgbClr val="FF0000"/>
                </a:solidFill>
              </a:rPr>
              <a:t>may have their origin in any country in accordance with Section V, Eligible Countries</a:t>
            </a:r>
            <a:r>
              <a:rPr lang="en-US" sz="2400" dirty="0"/>
              <a:t>.</a:t>
            </a:r>
          </a:p>
          <a:p>
            <a:pPr marL="573088" lvl="1" indent="-573088" algn="just">
              <a:lnSpc>
                <a:spcPct val="80000"/>
              </a:lnSpc>
              <a:spcBef>
                <a:spcPts val="600"/>
              </a:spcBef>
            </a:pPr>
            <a:r>
              <a:rPr lang="en-US" sz="2400" dirty="0"/>
              <a:t>5.2 	For purposes of this Clause, the term “goods” includes commodities, raw material, machinery, equipment, and industrial plants; and “related services” includes services such as insurance, installation, training, and initial maintenance.</a:t>
            </a:r>
          </a:p>
          <a:p>
            <a:pPr marL="573088" indent="-573088" algn="just">
              <a:lnSpc>
                <a:spcPct val="80000"/>
              </a:lnSpc>
              <a:spcBef>
                <a:spcPts val="600"/>
              </a:spcBef>
            </a:pPr>
            <a:r>
              <a:rPr lang="en-US" dirty="0"/>
              <a:t>5.3 The term “origin” means the country where the goods have been mined, grown, cultivated, produced, manufactured or processed.</a:t>
            </a:r>
          </a:p>
          <a:p>
            <a:pPr marL="573088" indent="-573088" algn="just">
              <a:lnSpc>
                <a:spcPct val="80000"/>
              </a:lnSpc>
              <a:spcBef>
                <a:spcPts val="600"/>
              </a:spcBef>
              <a:buAutoNum type="arabicPeriod" startAt="6"/>
            </a:pPr>
            <a:r>
              <a:rPr lang="en-US" b="1" dirty="0"/>
              <a:t>Sections of Bidding Documents</a:t>
            </a:r>
          </a:p>
          <a:p>
            <a:pPr marL="536575" indent="-536575" algn="just">
              <a:lnSpc>
                <a:spcPct val="80000"/>
              </a:lnSpc>
              <a:spcBef>
                <a:spcPts val="600"/>
              </a:spcBef>
            </a:pPr>
            <a:r>
              <a:rPr lang="en-US" dirty="0"/>
              <a:t>	These sections have been listed in the earlier slides titled ‘SBD – Summary’.</a:t>
            </a:r>
            <a:endParaRPr lang="en-IN" dirty="0"/>
          </a:p>
          <a:p>
            <a:pPr marL="573088" indent="-573088" algn="just">
              <a:lnSpc>
                <a:spcPct val="80000"/>
              </a:lnSpc>
              <a:spcBef>
                <a:spcPts val="600"/>
              </a:spcBef>
            </a:pPr>
            <a:endParaRPr lang="en-IN" dirty="0"/>
          </a:p>
        </p:txBody>
      </p:sp>
      <p:sp>
        <p:nvSpPr>
          <p:cNvPr id="5" name="Date Placeholder 4"/>
          <p:cNvSpPr>
            <a:spLocks noGrp="1"/>
          </p:cNvSpPr>
          <p:nvPr>
            <p:ph type="dt" sz="half" idx="10"/>
          </p:nvPr>
        </p:nvSpPr>
        <p:spPr/>
        <p:txBody>
          <a:bodyPr/>
          <a:lstStyle/>
          <a:p>
            <a:fld id="{4B3D33FE-668A-4416-BB0B-2D4200FFA21F}"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17</a:t>
            </a:fld>
            <a:endParaRPr lang="en-IN" dirty="0"/>
          </a:p>
        </p:txBody>
      </p:sp>
    </p:spTree>
    <p:extLst>
      <p:ext uri="{BB962C8B-B14F-4D97-AF65-F5344CB8AC3E}">
        <p14:creationId xmlns:p14="http://schemas.microsoft.com/office/powerpoint/2010/main" val="2478015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1"/>
            <a:ext cx="8568952" cy="792088"/>
          </a:xfrm>
        </p:spPr>
        <p:txBody>
          <a:bodyPr>
            <a:normAutofit fontScale="90000"/>
          </a:bodyPr>
          <a:lstStyle/>
          <a:p>
            <a:r>
              <a:rPr lang="en-US" b="1" dirty="0" smtClean="0">
                <a:solidFill>
                  <a:srgbClr val="008000"/>
                </a:solidFill>
              </a:rPr>
              <a:t/>
            </a:r>
            <a:br>
              <a:rPr lang="en-US" b="1" dirty="0" smtClean="0">
                <a:solidFill>
                  <a:srgbClr val="008000"/>
                </a:solidFill>
              </a:rPr>
            </a:br>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179512" y="980728"/>
            <a:ext cx="8784976" cy="5760640"/>
          </a:xfrm>
        </p:spPr>
        <p:txBody>
          <a:bodyPr>
            <a:normAutofit fontScale="25000" lnSpcReduction="20000"/>
          </a:bodyPr>
          <a:lstStyle/>
          <a:p>
            <a:pPr marL="568325" indent="-568325" algn="l" defTabSz="620713">
              <a:spcBef>
                <a:spcPts val="600"/>
              </a:spcBef>
              <a:spcAft>
                <a:spcPts val="600"/>
              </a:spcAft>
              <a:buFont typeface="+mj-lt"/>
              <a:buAutoNum type="arabicPeriod" startAt="7"/>
            </a:pPr>
            <a:r>
              <a:rPr lang="en-US" sz="8800" b="1" dirty="0"/>
              <a:t>Clarification of Bidding Documents</a:t>
            </a:r>
          </a:p>
          <a:p>
            <a:pPr marL="568325" indent="-568325" algn="just" defTabSz="620713">
              <a:spcBef>
                <a:spcPts val="600"/>
              </a:spcBef>
              <a:spcAft>
                <a:spcPts val="600"/>
              </a:spcAft>
            </a:pPr>
            <a:r>
              <a:rPr lang="en-US" sz="8800" dirty="0"/>
              <a:t>7.1 	A prospective Bidder requiring any clarification of the Bidding Documents shall contact the Purchaser in writing at the Purchaser’s address </a:t>
            </a:r>
            <a:r>
              <a:rPr lang="en-US" sz="8800" b="1" dirty="0"/>
              <a:t>specified in the</a:t>
            </a:r>
            <a:r>
              <a:rPr lang="en-US" sz="8800" dirty="0"/>
              <a:t> </a:t>
            </a:r>
            <a:r>
              <a:rPr lang="en-US" sz="8800" b="1" dirty="0">
                <a:hlinkClick r:id="rId3" action="ppaction://hlinksldjump"/>
              </a:rPr>
              <a:t>BDS</a:t>
            </a:r>
            <a:r>
              <a:rPr lang="en-US" sz="8800" b="1" dirty="0"/>
              <a:t>.</a:t>
            </a:r>
            <a:r>
              <a:rPr lang="en-US" sz="8800" dirty="0"/>
              <a:t>  </a:t>
            </a:r>
            <a:r>
              <a:rPr lang="en-US" sz="8800" dirty="0">
                <a:solidFill>
                  <a:srgbClr val="FF0000"/>
                </a:solidFill>
              </a:rPr>
              <a:t>The Purchaser will respond in writing to any request for clarification</a:t>
            </a:r>
            <a:r>
              <a:rPr lang="en-US" sz="8800" dirty="0"/>
              <a:t>, provided that such request is received no later than twenty-one (21) days prior to the deadline for submission of bids.  </a:t>
            </a:r>
            <a:r>
              <a:rPr lang="en-US" sz="8800" dirty="0">
                <a:solidFill>
                  <a:srgbClr val="FF0000"/>
                </a:solidFill>
              </a:rPr>
              <a:t>The Purchaser shall forward copies of its response to all those who have acquired the Bidding Documents</a:t>
            </a:r>
            <a:r>
              <a:rPr lang="en-US" sz="8800" dirty="0"/>
              <a:t>, including a description of the inquiry but without identifying its source.  Should the Purchaser deem it necessary to amend the Bidding Documents as a result of a clarification, it shall do so following the procedure under ITB Clause 8 and ITB Sub-Clause 24.2.</a:t>
            </a:r>
            <a:endParaRPr lang="en-US" sz="8800" b="1" dirty="0"/>
          </a:p>
          <a:p>
            <a:pPr marL="568325" indent="-568325" algn="l" defTabSz="800100">
              <a:spcBef>
                <a:spcPts val="600"/>
              </a:spcBef>
              <a:spcAft>
                <a:spcPts val="600"/>
              </a:spcAft>
              <a:buAutoNum type="arabicPeriod" startAt="8"/>
            </a:pPr>
            <a:r>
              <a:rPr lang="en-US" sz="8800" b="1" dirty="0"/>
              <a:t>Amendment of Bidding Documents</a:t>
            </a:r>
          </a:p>
          <a:p>
            <a:pPr marL="568325" lvl="1" indent="-568325" algn="l"/>
            <a:r>
              <a:rPr lang="en-US" sz="8800" dirty="0"/>
              <a:t>8.1 	At any time prior to the deadline for submission of bids, the </a:t>
            </a:r>
            <a:r>
              <a:rPr lang="en-US" sz="8800" dirty="0">
                <a:solidFill>
                  <a:srgbClr val="FF0000"/>
                </a:solidFill>
              </a:rPr>
              <a:t>Purchaser may amend the Bidding Documents by issuing addendum</a:t>
            </a:r>
            <a:r>
              <a:rPr lang="en-US" sz="8800" dirty="0"/>
              <a:t>.</a:t>
            </a:r>
          </a:p>
          <a:p>
            <a:pPr marL="568325" lvl="1" indent="-568325" algn="just"/>
            <a:r>
              <a:rPr lang="en-US" sz="8800" dirty="0"/>
              <a:t>8.2 	Any </a:t>
            </a:r>
            <a:r>
              <a:rPr lang="en-US" sz="8800" dirty="0">
                <a:solidFill>
                  <a:srgbClr val="FF0000"/>
                </a:solidFill>
              </a:rPr>
              <a:t>addendum issued shall be part of the Bidding Documents </a:t>
            </a:r>
            <a:r>
              <a:rPr lang="en-US" sz="8800" dirty="0"/>
              <a:t>and shall be communicated in writing to all who have obtained the Bidding Documents directly from the Purchaser</a:t>
            </a:r>
            <a:r>
              <a:rPr lang="en-US" sz="7400" dirty="0"/>
              <a:t>.</a:t>
            </a:r>
          </a:p>
          <a:p>
            <a:pPr marL="719138" indent="-719138" algn="l" defTabSz="800100">
              <a:spcBef>
                <a:spcPts val="600"/>
              </a:spcBef>
              <a:spcAft>
                <a:spcPts val="600"/>
              </a:spcAft>
            </a:pPr>
            <a:endParaRPr lang="en-IN" sz="5500" b="1" dirty="0"/>
          </a:p>
          <a:p>
            <a:pPr marL="900113" indent="-900113" algn="l" defTabSz="900113">
              <a:spcBef>
                <a:spcPts val="600"/>
              </a:spcBef>
              <a:spcAft>
                <a:spcPts val="600"/>
              </a:spcAft>
            </a:pPr>
            <a:endParaRPr lang="en-US" sz="5500" b="1" dirty="0"/>
          </a:p>
          <a:p>
            <a:pPr algn="l"/>
            <a:endParaRPr lang="en-IN" sz="2800" dirty="0"/>
          </a:p>
        </p:txBody>
      </p:sp>
      <p:sp>
        <p:nvSpPr>
          <p:cNvPr id="5" name="Date Placeholder 4"/>
          <p:cNvSpPr>
            <a:spLocks noGrp="1"/>
          </p:cNvSpPr>
          <p:nvPr>
            <p:ph type="dt" sz="half" idx="10"/>
          </p:nvPr>
        </p:nvSpPr>
        <p:spPr/>
        <p:txBody>
          <a:bodyPr/>
          <a:lstStyle/>
          <a:p>
            <a:fld id="{F5032F43-BB81-42D1-BA4A-0D748BD831B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18</a:t>
            </a:fld>
            <a:endParaRPr lang="en-IN"/>
          </a:p>
        </p:txBody>
      </p:sp>
    </p:spTree>
    <p:extLst>
      <p:ext uri="{BB962C8B-B14F-4D97-AF65-F5344CB8AC3E}">
        <p14:creationId xmlns:p14="http://schemas.microsoft.com/office/powerpoint/2010/main" val="2037878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712968" cy="5688632"/>
          </a:xfrm>
        </p:spPr>
        <p:txBody>
          <a:bodyPr>
            <a:normAutofit fontScale="77500" lnSpcReduction="20000"/>
          </a:bodyPr>
          <a:lstStyle/>
          <a:p>
            <a:pPr marL="741363" indent="-741363" algn="just" defTabSz="900113">
              <a:spcBef>
                <a:spcPts val="800"/>
              </a:spcBef>
            </a:pPr>
            <a:r>
              <a:rPr lang="en-US" dirty="0" smtClean="0">
                <a:solidFill>
                  <a:schemeClr val="tx1"/>
                </a:solidFill>
              </a:rPr>
              <a:t>8.3 	</a:t>
            </a:r>
            <a:r>
              <a:rPr lang="en-US" sz="2900" dirty="0"/>
              <a:t>To give prospective Bidders reasonable time in which to take an addendum into account in preparing their bids, the Purchaser </a:t>
            </a:r>
            <a:r>
              <a:rPr lang="en-US" sz="2900" dirty="0">
                <a:solidFill>
                  <a:srgbClr val="FF0000"/>
                </a:solidFill>
              </a:rPr>
              <a:t>may, at its discretion, extend the deadline for the submission of bids</a:t>
            </a:r>
            <a:r>
              <a:rPr lang="en-US" sz="2900" dirty="0"/>
              <a:t>, pursuant to ITB Sub-Clause 24.2</a:t>
            </a:r>
            <a:endParaRPr lang="en-US" sz="2900" b="1" dirty="0"/>
          </a:p>
          <a:p>
            <a:pPr marL="741363" indent="-741363" algn="l" defTabSz="900113">
              <a:spcBef>
                <a:spcPts val="800"/>
              </a:spcBef>
            </a:pPr>
            <a:r>
              <a:rPr lang="en-US" sz="2900" b="1" dirty="0"/>
              <a:t>C. </a:t>
            </a:r>
            <a:r>
              <a:rPr lang="en-US" sz="2900" dirty="0"/>
              <a:t>	</a:t>
            </a:r>
            <a:r>
              <a:rPr lang="en-US" sz="2900" b="1" dirty="0"/>
              <a:t>Preparation of Bids	</a:t>
            </a:r>
            <a:endParaRPr lang="en-IN" sz="2900" b="1" dirty="0"/>
          </a:p>
          <a:p>
            <a:pPr marL="741363" indent="-741363" algn="l" defTabSz="179388">
              <a:spcBef>
                <a:spcPts val="800"/>
              </a:spcBef>
              <a:buFont typeface="+mj-lt"/>
              <a:buAutoNum type="arabicPeriod" startAt="9"/>
            </a:pPr>
            <a:r>
              <a:rPr lang="en-US" sz="2900" b="1" dirty="0"/>
              <a:t>Cost of Bidding</a:t>
            </a:r>
          </a:p>
          <a:p>
            <a:pPr marL="741363" algn="just" defTabSz="898525">
              <a:spcBef>
                <a:spcPts val="800"/>
              </a:spcBef>
            </a:pPr>
            <a:r>
              <a:rPr lang="en-US" sz="2900" dirty="0"/>
              <a:t>Bidder shall bear all costs associated with the preparation and submission of its bid.</a:t>
            </a:r>
            <a:endParaRPr lang="en-US" sz="2900" b="1" dirty="0"/>
          </a:p>
          <a:p>
            <a:pPr marL="741363" indent="-741363" algn="just" defTabSz="179388">
              <a:spcBef>
                <a:spcPts val="800"/>
              </a:spcBef>
              <a:buFont typeface="+mj-lt"/>
              <a:buAutoNum type="arabicPeriod" startAt="10"/>
            </a:pPr>
            <a:r>
              <a:rPr lang="en-US" sz="2900" b="1" dirty="0"/>
              <a:t>Language of Bid	</a:t>
            </a:r>
          </a:p>
          <a:p>
            <a:pPr marL="741363" indent="-741363" algn="just">
              <a:spcBef>
                <a:spcPts val="800"/>
              </a:spcBef>
            </a:pPr>
            <a:r>
              <a:rPr lang="en-US" sz="2900" dirty="0"/>
              <a:t>	The Bid shall be written in the language </a:t>
            </a:r>
            <a:r>
              <a:rPr lang="en-US" sz="2900" b="1" dirty="0"/>
              <a:t>specified in the BDS.</a:t>
            </a:r>
            <a:endParaRPr lang="en-IN" sz="2900" dirty="0"/>
          </a:p>
          <a:p>
            <a:pPr marL="741363" indent="-741363" algn="just" defTabSz="179388">
              <a:spcBef>
                <a:spcPts val="800"/>
              </a:spcBef>
              <a:buFont typeface="+mj-lt"/>
              <a:buAutoNum type="arabicPeriod" startAt="11"/>
            </a:pPr>
            <a:r>
              <a:rPr lang="en-US" sz="2900" b="1" dirty="0"/>
              <a:t>Documents Comprising the Bid</a:t>
            </a:r>
          </a:p>
          <a:p>
            <a:pPr marL="0" lvl="1" algn="l">
              <a:spcBef>
                <a:spcPts val="800"/>
              </a:spcBef>
            </a:pPr>
            <a:r>
              <a:rPr lang="en-US" sz="2900" b="1" dirty="0"/>
              <a:t>11.1    </a:t>
            </a:r>
            <a:r>
              <a:rPr lang="en-US" sz="2900" dirty="0">
                <a:solidFill>
                  <a:srgbClr val="FF0000"/>
                </a:solidFill>
              </a:rPr>
              <a:t>The Bid shall comprise the following</a:t>
            </a:r>
            <a:r>
              <a:rPr lang="en-US" sz="2900" dirty="0"/>
              <a:t>:</a:t>
            </a:r>
          </a:p>
          <a:p>
            <a:pPr marL="1260475" lvl="2" indent="-519113" algn="just">
              <a:buAutoNum type="alphaLcParenBoth"/>
            </a:pPr>
            <a:r>
              <a:rPr lang="en-US" sz="2900" dirty="0">
                <a:solidFill>
                  <a:srgbClr val="FF0000"/>
                </a:solidFill>
              </a:rPr>
              <a:t>Bid Submission Form and the applicable Price Schedules</a:t>
            </a:r>
            <a:r>
              <a:rPr lang="en-US" sz="2900" dirty="0"/>
              <a:t>;</a:t>
            </a:r>
          </a:p>
          <a:p>
            <a:pPr marL="1260475" lvl="2" indent="-519113" algn="just">
              <a:buAutoNum type="alphaLcParenBoth"/>
            </a:pPr>
            <a:r>
              <a:rPr lang="en-US" sz="2900" dirty="0">
                <a:solidFill>
                  <a:srgbClr val="FF0000"/>
                </a:solidFill>
              </a:rPr>
              <a:t>Bid Security </a:t>
            </a:r>
            <a:r>
              <a:rPr lang="en-US" sz="2900" dirty="0"/>
              <a:t>or Bid-Securing Declaration, if required;</a:t>
            </a:r>
          </a:p>
          <a:p>
            <a:pPr marL="1260475" lvl="2" indent="-519113" algn="just">
              <a:buFont typeface="Arial" pitchFamily="34" charset="0"/>
              <a:buAutoNum type="alphaLcParenBoth"/>
            </a:pPr>
            <a:r>
              <a:rPr lang="en-US" sz="2900" dirty="0"/>
              <a:t>written </a:t>
            </a:r>
            <a:r>
              <a:rPr lang="en-US" sz="2900" dirty="0">
                <a:solidFill>
                  <a:srgbClr val="FF0000"/>
                </a:solidFill>
              </a:rPr>
              <a:t>confirmation authorizing the signatory of the Bid </a:t>
            </a:r>
            <a:r>
              <a:rPr lang="en-US" sz="2900" dirty="0"/>
              <a:t>to commit the Bidder;</a:t>
            </a:r>
          </a:p>
          <a:p>
            <a:pPr marL="457200" lvl="2" indent="-457200" algn="l"/>
            <a:endParaRPr lang="en-US" sz="3200" dirty="0"/>
          </a:p>
          <a:p>
            <a:pPr marL="741363" indent="-741363" algn="just" defTabSz="179388"/>
            <a:endParaRPr lang="en-US" sz="3600" b="1" dirty="0"/>
          </a:p>
          <a:p>
            <a:pPr marL="620713" indent="-620713" algn="l" defTabSz="179388">
              <a:buFont typeface="+mj-lt"/>
              <a:buAutoNum type="alphaLcPeriod"/>
            </a:pPr>
            <a:endParaRPr lang="en-US" sz="3600" dirty="0"/>
          </a:p>
          <a:p>
            <a:pPr marL="620713" indent="-620713" algn="l" defTabSz="179388">
              <a:buFont typeface="+mj-lt"/>
              <a:buAutoNum type="alphaLcPeriod"/>
            </a:pPr>
            <a:endParaRPr lang="en-US" sz="3600" dirty="0"/>
          </a:p>
          <a:p>
            <a:pPr marL="719138" indent="-719138" algn="l" defTabSz="179388">
              <a:buFont typeface="+mj-lt"/>
              <a:buAutoNum type="alphaLcPeriod"/>
            </a:pPr>
            <a:endParaRPr lang="en-US" sz="3600" dirty="0"/>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IN" dirty="0">
              <a:solidFill>
                <a:schemeClr val="tx1"/>
              </a:solidFill>
            </a:endParaRPr>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US" b="1" dirty="0" smtClean="0">
              <a:solidFill>
                <a:schemeClr val="tx1"/>
              </a:solidFill>
            </a:endParaRPr>
          </a:p>
          <a:p>
            <a:pPr marL="719138" indent="-719138" algn="l" defTabSz="179388">
              <a:buFont typeface="+mj-lt"/>
              <a:buAutoNum type="alphaLcPeriod"/>
            </a:pPr>
            <a:endParaRPr lang="en-US" b="1" dirty="0">
              <a:solidFill>
                <a:schemeClr val="tx1"/>
              </a:solidFill>
            </a:endParaRPr>
          </a:p>
          <a:p>
            <a:pPr algn="l"/>
            <a:endParaRPr lang="en-IN" dirty="0"/>
          </a:p>
        </p:txBody>
      </p:sp>
      <p:sp>
        <p:nvSpPr>
          <p:cNvPr id="5" name="Date Placeholder 4"/>
          <p:cNvSpPr>
            <a:spLocks noGrp="1"/>
          </p:cNvSpPr>
          <p:nvPr>
            <p:ph type="dt" sz="half" idx="10"/>
          </p:nvPr>
        </p:nvSpPr>
        <p:spPr/>
        <p:txBody>
          <a:bodyPr/>
          <a:lstStyle/>
          <a:p>
            <a:fld id="{2C016CF5-A51D-4BF8-B941-E2E50BA50BC5}"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19</a:t>
            </a:fld>
            <a:endParaRPr lang="en-IN"/>
          </a:p>
        </p:txBody>
      </p:sp>
    </p:spTree>
    <p:extLst>
      <p:ext uri="{BB962C8B-B14F-4D97-AF65-F5344CB8AC3E}">
        <p14:creationId xmlns:p14="http://schemas.microsoft.com/office/powerpoint/2010/main" val="38274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32656"/>
            <a:ext cx="7772400" cy="1584176"/>
          </a:xfrm>
        </p:spPr>
        <p:txBody>
          <a:bodyPr>
            <a:normAutofit fontScale="90000"/>
          </a:bodyPr>
          <a:lstStyle/>
          <a:p>
            <a:pPr>
              <a:lnSpc>
                <a:spcPct val="80000"/>
              </a:lnSpc>
              <a:tabLst>
                <a:tab pos="4041775" algn="l"/>
              </a:tabLst>
            </a:pP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b="1" dirty="0">
                <a:solidFill>
                  <a:srgbClr val="008000"/>
                </a:solidFill>
              </a:rPr>
              <a:t>STANDARD BIDDING DOCUMENTS</a:t>
            </a:r>
            <a:r>
              <a:rPr lang="en-IN" sz="4000" dirty="0"/>
              <a:t/>
            </a:r>
            <a:br>
              <a:rPr lang="en-IN" sz="4000" dirty="0"/>
            </a:br>
            <a:r>
              <a:rPr lang="en-IN" sz="4000" dirty="0"/>
              <a:t/>
            </a:r>
            <a:br>
              <a:rPr lang="en-IN" sz="4000" dirty="0"/>
            </a:br>
            <a:r>
              <a:rPr lang="en-US" sz="4000" b="1" dirty="0">
                <a:solidFill>
                  <a:srgbClr val="008000"/>
                </a:solidFill>
              </a:rPr>
              <a:t>PROCUREMENT OF GOODS </a:t>
            </a:r>
            <a:r>
              <a:rPr lang="en-IN" sz="4000" b="1" dirty="0">
                <a:solidFill>
                  <a:srgbClr val="008000"/>
                </a:solidFill>
              </a:rPr>
              <a:t/>
            </a:r>
            <a:br>
              <a:rPr lang="en-IN" sz="4000" b="1" dirty="0">
                <a:solidFill>
                  <a:srgbClr val="008000"/>
                </a:solidFill>
              </a:rPr>
            </a:br>
            <a:r>
              <a:rPr lang="en-US" sz="4000" b="1" dirty="0"/>
              <a:t> </a:t>
            </a:r>
            <a:r>
              <a:rPr lang="en-IN" sz="4000" dirty="0"/>
              <a:t/>
            </a:r>
            <a:br>
              <a:rPr lang="en-IN" sz="4000" dirty="0"/>
            </a:br>
            <a:r>
              <a:rPr lang="en-IN" sz="4000" dirty="0"/>
              <a:t/>
            </a:r>
            <a:br>
              <a:rPr lang="en-IN" sz="4000" dirty="0"/>
            </a:br>
            <a:r>
              <a:rPr lang="en-IN" sz="4000" dirty="0"/>
              <a:t/>
            </a:r>
            <a:br>
              <a:rPr lang="en-IN" sz="4000" dirty="0"/>
            </a:br>
            <a:r>
              <a:rPr lang="en-IN" sz="4000" dirty="0"/>
              <a:t/>
            </a:r>
            <a:br>
              <a:rPr lang="en-IN" sz="4000" dirty="0"/>
            </a:br>
            <a:r>
              <a:rPr lang="en-US" sz="4000" b="1" dirty="0"/>
              <a:t> </a:t>
            </a:r>
            <a:r>
              <a:rPr lang="en-IN" sz="4000" dirty="0"/>
              <a:t/>
            </a:r>
            <a:br>
              <a:rPr lang="en-IN" sz="4000" dirty="0"/>
            </a:br>
            <a:r>
              <a:rPr lang="en-US" sz="4000" b="1" dirty="0"/>
              <a:t> </a:t>
            </a:r>
            <a:r>
              <a:rPr lang="en-IN" sz="4000" dirty="0"/>
              <a:t/>
            </a:r>
            <a:br>
              <a:rPr lang="en-IN" sz="4000" dirty="0"/>
            </a:br>
            <a:endParaRPr lang="en-IN" sz="4000" dirty="0"/>
          </a:p>
        </p:txBody>
      </p:sp>
      <p:sp>
        <p:nvSpPr>
          <p:cNvPr id="2" name="Subtitle 1"/>
          <p:cNvSpPr>
            <a:spLocks noGrp="1"/>
          </p:cNvSpPr>
          <p:nvPr>
            <p:ph type="subTitle" idx="1"/>
          </p:nvPr>
        </p:nvSpPr>
        <p:spPr>
          <a:xfrm>
            <a:off x="251520" y="2420888"/>
            <a:ext cx="8640960" cy="3960440"/>
          </a:xfrm>
        </p:spPr>
        <p:txBody>
          <a:bodyPr>
            <a:normAutofit/>
          </a:bodyPr>
          <a:lstStyle/>
          <a:p>
            <a:pPr algn="l"/>
            <a:r>
              <a:rPr lang="en-US" sz="2800" b="1" dirty="0">
                <a:solidFill>
                  <a:srgbClr val="FF0000"/>
                </a:solidFill>
              </a:rPr>
              <a:t>OBJECTIVE:</a:t>
            </a:r>
          </a:p>
          <a:p>
            <a:pPr algn="just">
              <a:lnSpc>
                <a:spcPct val="120000"/>
              </a:lnSpc>
            </a:pPr>
            <a:r>
              <a:rPr lang="en-US" sz="2800" dirty="0"/>
              <a:t>On completion of this module, participants will be able to:</a:t>
            </a:r>
          </a:p>
          <a:p>
            <a:pPr marL="612775" indent="-612775" algn="just">
              <a:buClr>
                <a:srgbClr val="FF0000"/>
              </a:buClr>
              <a:buSzPct val="80000"/>
              <a:buFont typeface="Wingdings" pitchFamily="2" charset="2"/>
              <a:buChar char="v"/>
            </a:pPr>
            <a:r>
              <a:rPr lang="en-US" sz="2800" dirty="0"/>
              <a:t>prepare bidding documents (specifically BDS and SCC sections) for procurement of Project specific goods packages; and</a:t>
            </a:r>
          </a:p>
          <a:p>
            <a:pPr marL="612775" indent="-612775" algn="just">
              <a:lnSpc>
                <a:spcPct val="120000"/>
              </a:lnSpc>
              <a:buClr>
                <a:srgbClr val="FF0000"/>
              </a:buClr>
              <a:buSzPct val="80000"/>
              <a:buFont typeface="Wingdings" pitchFamily="2" charset="2"/>
              <a:buChar char="v"/>
            </a:pPr>
            <a:r>
              <a:rPr lang="en-US" sz="2800" dirty="0"/>
              <a:t>evaluate bids.</a:t>
            </a:r>
          </a:p>
          <a:p>
            <a:pPr marL="612775" indent="-612775" algn="just">
              <a:buClr>
                <a:srgbClr val="FF0000"/>
              </a:buClr>
              <a:buSzPct val="80000"/>
              <a:buFont typeface="Wingdings" pitchFamily="2" charset="2"/>
              <a:buChar char="v"/>
            </a:pPr>
            <a:endParaRPr lang="en-US" sz="2800" dirty="0"/>
          </a:p>
          <a:p>
            <a:pPr algn="l"/>
            <a:endParaRPr lang="en-IN" dirty="0"/>
          </a:p>
        </p:txBody>
      </p:sp>
      <p:sp>
        <p:nvSpPr>
          <p:cNvPr id="5" name="Date Placeholder 4"/>
          <p:cNvSpPr>
            <a:spLocks noGrp="1"/>
          </p:cNvSpPr>
          <p:nvPr>
            <p:ph type="dt" sz="half" idx="10"/>
          </p:nvPr>
        </p:nvSpPr>
        <p:spPr/>
        <p:txBody>
          <a:bodyPr/>
          <a:lstStyle/>
          <a:p>
            <a:fld id="{34F32B7C-CEBD-4DE1-828F-00287925487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3" name="Slide Number Placeholder 2"/>
          <p:cNvSpPr>
            <a:spLocks noGrp="1"/>
          </p:cNvSpPr>
          <p:nvPr>
            <p:ph type="sldNum" sz="quarter" idx="12"/>
          </p:nvPr>
        </p:nvSpPr>
        <p:spPr/>
        <p:txBody>
          <a:bodyPr/>
          <a:lstStyle/>
          <a:p>
            <a:fld id="{E0454448-5CFE-4A59-A5AD-BC64CE7D4979}" type="slidenum">
              <a:rPr lang="en-IN" smtClean="0"/>
              <a:pPr/>
              <a:t>2</a:t>
            </a:fld>
            <a:endParaRPr lang="en-IN"/>
          </a:p>
        </p:txBody>
      </p:sp>
    </p:spTree>
    <p:extLst>
      <p:ext uri="{BB962C8B-B14F-4D97-AF65-F5344CB8AC3E}">
        <p14:creationId xmlns:p14="http://schemas.microsoft.com/office/powerpoint/2010/main" val="3980157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712968" cy="5688632"/>
          </a:xfrm>
        </p:spPr>
        <p:txBody>
          <a:bodyPr>
            <a:normAutofit/>
          </a:bodyPr>
          <a:lstStyle/>
          <a:p>
            <a:pPr marL="803275" lvl="2" indent="-803275" algn="just">
              <a:spcBef>
                <a:spcPts val="1200"/>
              </a:spcBef>
            </a:pPr>
            <a:r>
              <a:rPr lang="en-US" b="1" dirty="0" smtClean="0">
                <a:solidFill>
                  <a:schemeClr val="tx1"/>
                </a:solidFill>
              </a:rPr>
              <a:t>11.1 </a:t>
            </a:r>
            <a:r>
              <a:rPr lang="en-US" dirty="0" smtClean="0">
                <a:solidFill>
                  <a:schemeClr val="tx1"/>
                </a:solidFill>
              </a:rPr>
              <a:t>	</a:t>
            </a:r>
            <a:r>
              <a:rPr lang="en-US" b="1" dirty="0" smtClean="0">
                <a:solidFill>
                  <a:schemeClr val="tx1"/>
                </a:solidFill>
              </a:rPr>
              <a:t>Documents Comprising the Bid – continued</a:t>
            </a:r>
          </a:p>
          <a:p>
            <a:pPr marL="803275" lvl="2" indent="-803275" algn="just">
              <a:spcBef>
                <a:spcPts val="1200"/>
              </a:spcBef>
              <a:buAutoNum type="alphaLcParenBoth" startAt="4"/>
            </a:pPr>
            <a:r>
              <a:rPr lang="en-US" dirty="0" smtClean="0">
                <a:solidFill>
                  <a:schemeClr val="tx1"/>
                </a:solidFill>
              </a:rPr>
              <a:t>documentary evidence </a:t>
            </a:r>
            <a:r>
              <a:rPr lang="en-US" dirty="0" smtClean="0">
                <a:solidFill>
                  <a:srgbClr val="FF0000"/>
                </a:solidFill>
              </a:rPr>
              <a:t>establishing the Bidder’s eligibility </a:t>
            </a:r>
            <a:r>
              <a:rPr lang="en-US" dirty="0" smtClean="0">
                <a:solidFill>
                  <a:schemeClr val="tx1"/>
                </a:solidFill>
              </a:rPr>
              <a:t>to bid; </a:t>
            </a:r>
          </a:p>
          <a:p>
            <a:pPr marL="803275" lvl="2" indent="-803275" algn="just">
              <a:spcBef>
                <a:spcPts val="1200"/>
              </a:spcBef>
              <a:buAutoNum type="alphaLcParenBoth" startAt="4"/>
            </a:pPr>
            <a:r>
              <a:rPr lang="en-US" dirty="0" smtClean="0">
                <a:solidFill>
                  <a:schemeClr val="tx1"/>
                </a:solidFill>
              </a:rPr>
              <a:t>documentary evidence that the </a:t>
            </a:r>
            <a:r>
              <a:rPr lang="en-US" dirty="0" smtClean="0">
                <a:solidFill>
                  <a:srgbClr val="FF0000"/>
                </a:solidFill>
              </a:rPr>
              <a:t>Goods and Related Services </a:t>
            </a:r>
            <a:r>
              <a:rPr lang="en-US" dirty="0" smtClean="0">
                <a:solidFill>
                  <a:schemeClr val="tx1"/>
                </a:solidFill>
              </a:rPr>
              <a:t>to be supplied by the Bidder are </a:t>
            </a:r>
            <a:r>
              <a:rPr lang="en-US" dirty="0" smtClean="0">
                <a:solidFill>
                  <a:srgbClr val="FF0000"/>
                </a:solidFill>
              </a:rPr>
              <a:t>of eligible origin</a:t>
            </a:r>
            <a:r>
              <a:rPr lang="en-US" dirty="0" smtClean="0">
                <a:solidFill>
                  <a:schemeClr val="tx1"/>
                </a:solidFill>
              </a:rPr>
              <a:t>; </a:t>
            </a:r>
          </a:p>
          <a:p>
            <a:pPr marL="803275" lvl="2" indent="-803275" algn="just">
              <a:spcBef>
                <a:spcPts val="1200"/>
              </a:spcBef>
              <a:buAutoNum type="alphaLcParenBoth" startAt="4"/>
            </a:pPr>
            <a:r>
              <a:rPr lang="en-US" dirty="0" smtClean="0">
                <a:solidFill>
                  <a:schemeClr val="tx1"/>
                </a:solidFill>
              </a:rPr>
              <a:t>documentary evidence in accordance that the </a:t>
            </a:r>
            <a:r>
              <a:rPr lang="en-US" dirty="0" smtClean="0">
                <a:solidFill>
                  <a:srgbClr val="FF0000"/>
                </a:solidFill>
              </a:rPr>
              <a:t>Goods and Related Services conform to the Bidding Documents</a:t>
            </a:r>
            <a:r>
              <a:rPr lang="en-US" dirty="0" smtClean="0">
                <a:solidFill>
                  <a:schemeClr val="tx1"/>
                </a:solidFill>
              </a:rPr>
              <a:t>; </a:t>
            </a:r>
          </a:p>
          <a:p>
            <a:pPr marL="803275" lvl="2" indent="-803275" algn="just">
              <a:spcBef>
                <a:spcPts val="1200"/>
              </a:spcBef>
              <a:buAutoNum type="alphaLcParenBoth" startAt="4"/>
            </a:pPr>
            <a:r>
              <a:rPr lang="en-US" dirty="0" smtClean="0">
                <a:solidFill>
                  <a:schemeClr val="tx1"/>
                </a:solidFill>
              </a:rPr>
              <a:t>documentary evidence establishing the </a:t>
            </a:r>
            <a:r>
              <a:rPr lang="en-US" dirty="0" smtClean="0">
                <a:solidFill>
                  <a:srgbClr val="FF0000"/>
                </a:solidFill>
              </a:rPr>
              <a:t>Bidder’s qualifications to perform the contract</a:t>
            </a:r>
            <a:r>
              <a:rPr lang="en-US" dirty="0" smtClean="0">
                <a:solidFill>
                  <a:schemeClr val="tx1"/>
                </a:solidFill>
              </a:rPr>
              <a:t> if its bid is accepted;  and </a:t>
            </a:r>
          </a:p>
          <a:p>
            <a:pPr marL="803275" lvl="2" indent="-803275" algn="just">
              <a:spcBef>
                <a:spcPts val="1200"/>
              </a:spcBef>
              <a:buAutoNum type="alphaLcParenBoth" startAt="4"/>
            </a:pPr>
            <a:r>
              <a:rPr lang="en-US" dirty="0" smtClean="0">
                <a:solidFill>
                  <a:schemeClr val="tx1"/>
                </a:solidFill>
              </a:rPr>
              <a:t>any other document </a:t>
            </a:r>
            <a:r>
              <a:rPr lang="en-US" b="1" dirty="0" smtClean="0">
                <a:solidFill>
                  <a:schemeClr val="tx1"/>
                </a:solidFill>
              </a:rPr>
              <a:t>required in the</a:t>
            </a:r>
            <a:r>
              <a:rPr lang="en-US" dirty="0" smtClean="0">
                <a:solidFill>
                  <a:schemeClr val="tx1"/>
                </a:solidFill>
              </a:rPr>
              <a:t> </a:t>
            </a:r>
            <a:r>
              <a:rPr lang="en-US" b="1" dirty="0" smtClean="0">
                <a:solidFill>
                  <a:schemeClr val="tx1"/>
                </a:solidFill>
              </a:rPr>
              <a:t>BDS.</a:t>
            </a:r>
            <a:endParaRPr lang="en-US" sz="6600" dirty="0"/>
          </a:p>
          <a:p>
            <a:pPr marL="457200" lvl="2" indent="-457200" algn="l"/>
            <a:endParaRPr lang="en-US" sz="3200" dirty="0"/>
          </a:p>
          <a:p>
            <a:pPr marL="741363" indent="-741363" algn="just" defTabSz="179388"/>
            <a:endParaRPr lang="en-US" sz="3600" b="1" dirty="0"/>
          </a:p>
          <a:p>
            <a:pPr marL="620713" indent="-620713" algn="l" defTabSz="179388">
              <a:buFont typeface="+mj-lt"/>
              <a:buAutoNum type="alphaLcPeriod"/>
            </a:pPr>
            <a:endParaRPr lang="en-US" sz="3600" dirty="0"/>
          </a:p>
          <a:p>
            <a:pPr marL="620713" indent="-620713" algn="l" defTabSz="179388">
              <a:buFont typeface="+mj-lt"/>
              <a:buAutoNum type="alphaLcPeriod"/>
            </a:pPr>
            <a:endParaRPr lang="en-US" sz="3600" dirty="0"/>
          </a:p>
          <a:p>
            <a:pPr marL="719138" indent="-719138" algn="l" defTabSz="179388">
              <a:buFont typeface="+mj-lt"/>
              <a:buAutoNum type="alphaLcPeriod"/>
            </a:pPr>
            <a:endParaRPr lang="en-US" sz="3600" dirty="0"/>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IN" dirty="0">
              <a:solidFill>
                <a:schemeClr val="tx1"/>
              </a:solidFill>
            </a:endParaRPr>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US" dirty="0" smtClean="0">
              <a:solidFill>
                <a:schemeClr val="tx1"/>
              </a:solidFill>
            </a:endParaRPr>
          </a:p>
          <a:p>
            <a:pPr marL="719138" indent="-719138" algn="l" defTabSz="179388">
              <a:buFont typeface="+mj-lt"/>
              <a:buAutoNum type="alphaLcPeriod"/>
            </a:pPr>
            <a:endParaRPr lang="en-US" b="1" dirty="0" smtClean="0">
              <a:solidFill>
                <a:schemeClr val="tx1"/>
              </a:solidFill>
            </a:endParaRPr>
          </a:p>
          <a:p>
            <a:pPr marL="719138" indent="-719138" algn="l" defTabSz="179388">
              <a:buFont typeface="+mj-lt"/>
              <a:buAutoNum type="alphaLcPeriod"/>
            </a:pPr>
            <a:endParaRPr lang="en-US" b="1" dirty="0">
              <a:solidFill>
                <a:schemeClr val="tx1"/>
              </a:solidFill>
            </a:endParaRPr>
          </a:p>
          <a:p>
            <a:pPr algn="l"/>
            <a:endParaRPr lang="en-IN" dirty="0"/>
          </a:p>
        </p:txBody>
      </p:sp>
      <p:sp>
        <p:nvSpPr>
          <p:cNvPr id="5" name="Date Placeholder 4"/>
          <p:cNvSpPr>
            <a:spLocks noGrp="1"/>
          </p:cNvSpPr>
          <p:nvPr>
            <p:ph type="dt" sz="half" idx="10"/>
          </p:nvPr>
        </p:nvSpPr>
        <p:spPr/>
        <p:txBody>
          <a:bodyPr/>
          <a:lstStyle/>
          <a:p>
            <a:fld id="{7D9BB47E-AA56-4865-B64E-61354D64247F}"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20</a:t>
            </a:fld>
            <a:endParaRPr lang="en-IN"/>
          </a:p>
        </p:txBody>
      </p:sp>
    </p:spTree>
    <p:extLst>
      <p:ext uri="{BB962C8B-B14F-4D97-AF65-F5344CB8AC3E}">
        <p14:creationId xmlns:p14="http://schemas.microsoft.com/office/powerpoint/2010/main" val="2200115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08720"/>
            <a:ext cx="8712968" cy="5760640"/>
          </a:xfrm>
        </p:spPr>
        <p:txBody>
          <a:bodyPr>
            <a:noAutofit/>
          </a:bodyPr>
          <a:lstStyle/>
          <a:p>
            <a:pPr marL="719138" indent="-719138" algn="l" defTabSz="179388">
              <a:lnSpc>
                <a:spcPct val="85000"/>
              </a:lnSpc>
              <a:spcBef>
                <a:spcPts val="200"/>
              </a:spcBef>
              <a:spcAft>
                <a:spcPts val="200"/>
              </a:spcAft>
              <a:buFont typeface="+mj-lt"/>
              <a:buAutoNum type="arabicPeriod" startAt="12"/>
            </a:pPr>
            <a:r>
              <a:rPr lang="en-US" sz="2300" b="1" dirty="0"/>
              <a:t>Bid Submission Form and Price Schedules</a:t>
            </a:r>
          </a:p>
          <a:p>
            <a:pPr marL="719138" indent="-719138" algn="l" defTabSz="179388">
              <a:lnSpc>
                <a:spcPct val="85000"/>
              </a:lnSpc>
              <a:spcBef>
                <a:spcPts val="200"/>
              </a:spcBef>
              <a:spcAft>
                <a:spcPts val="200"/>
              </a:spcAft>
              <a:buClr>
                <a:srgbClr val="FF0000"/>
              </a:buClr>
              <a:buFont typeface="Wingdings" pitchFamily="2" charset="2"/>
              <a:buChar char="v"/>
            </a:pPr>
            <a:r>
              <a:rPr lang="en-US" sz="2300" dirty="0"/>
              <a:t>The Bidder shall submit the </a:t>
            </a:r>
            <a:r>
              <a:rPr lang="en-US" sz="2300" dirty="0">
                <a:solidFill>
                  <a:srgbClr val="FF0000"/>
                </a:solidFill>
              </a:rPr>
              <a:t>Bid Submission Form </a:t>
            </a:r>
            <a:r>
              <a:rPr lang="en-US" sz="2300" dirty="0"/>
              <a:t>using the form furnished in Section IV, Bidding Forms, </a:t>
            </a:r>
            <a:r>
              <a:rPr lang="en-US" sz="2300" dirty="0">
                <a:solidFill>
                  <a:srgbClr val="FF0000"/>
                </a:solidFill>
              </a:rPr>
              <a:t>without any alterations</a:t>
            </a:r>
            <a:r>
              <a:rPr lang="en-US" sz="2300" dirty="0"/>
              <a:t>.</a:t>
            </a:r>
          </a:p>
          <a:p>
            <a:pPr marL="719138" indent="-719138" algn="l" defTabSz="179388">
              <a:lnSpc>
                <a:spcPct val="85000"/>
              </a:lnSpc>
              <a:spcBef>
                <a:spcPts val="200"/>
              </a:spcBef>
              <a:spcAft>
                <a:spcPts val="200"/>
              </a:spcAft>
              <a:buFont typeface="+mj-lt"/>
              <a:buAutoNum type="arabicPeriod" startAt="13"/>
            </a:pPr>
            <a:r>
              <a:rPr lang="en-US" sz="2300" b="1" dirty="0"/>
              <a:t>Alternative Bids</a:t>
            </a:r>
          </a:p>
          <a:p>
            <a:pPr marL="719138" indent="-719138" algn="just" defTabSz="179388">
              <a:lnSpc>
                <a:spcPct val="85000"/>
              </a:lnSpc>
              <a:spcBef>
                <a:spcPts val="200"/>
              </a:spcBef>
              <a:spcAft>
                <a:spcPts val="200"/>
              </a:spcAft>
              <a:buClr>
                <a:srgbClr val="FF0000"/>
              </a:buClr>
              <a:buFont typeface="Wingdings" pitchFamily="2" charset="2"/>
              <a:buChar char="v"/>
            </a:pPr>
            <a:r>
              <a:rPr lang="en-US" sz="2300" dirty="0"/>
              <a:t>Unless otherwise </a:t>
            </a:r>
            <a:r>
              <a:rPr lang="en-US" sz="2300" b="1" dirty="0"/>
              <a:t>specified in the</a:t>
            </a:r>
            <a:r>
              <a:rPr lang="en-US" sz="2300" dirty="0"/>
              <a:t> </a:t>
            </a:r>
            <a:r>
              <a:rPr lang="en-US" sz="2300" b="1" dirty="0"/>
              <a:t>BDS,</a:t>
            </a:r>
            <a:r>
              <a:rPr lang="en-US" sz="2300" dirty="0"/>
              <a:t> alternative bids shall not be considered. </a:t>
            </a:r>
            <a:r>
              <a:rPr lang="en-US" sz="2300" b="1" dirty="0"/>
              <a:t>	</a:t>
            </a:r>
            <a:endParaRPr lang="en-IN" sz="2300" b="1" dirty="0"/>
          </a:p>
          <a:p>
            <a:pPr marL="719138" indent="-719138" algn="l" defTabSz="179388">
              <a:lnSpc>
                <a:spcPct val="85000"/>
              </a:lnSpc>
              <a:spcBef>
                <a:spcPts val="200"/>
              </a:spcBef>
              <a:spcAft>
                <a:spcPts val="200"/>
              </a:spcAft>
              <a:buFont typeface="+mj-lt"/>
              <a:buAutoNum type="arabicPeriod" startAt="14"/>
            </a:pPr>
            <a:r>
              <a:rPr lang="en-US" sz="2300" b="1" dirty="0"/>
              <a:t>Bid Prices and Discounts     </a:t>
            </a:r>
            <a:r>
              <a:rPr lang="en-US" sz="2300" b="1" dirty="0">
                <a:solidFill>
                  <a:srgbClr val="FF0000"/>
                </a:solidFill>
              </a:rPr>
              <a:t>Links to</a:t>
            </a:r>
            <a:r>
              <a:rPr lang="en-US" sz="2300" dirty="0">
                <a:solidFill>
                  <a:srgbClr val="FF0000"/>
                </a:solidFill>
              </a:rPr>
              <a:t> </a:t>
            </a:r>
            <a:r>
              <a:rPr lang="en-US" sz="2300" dirty="0">
                <a:solidFill>
                  <a:srgbClr val="FF0000"/>
                </a:solidFill>
                <a:sym typeface="Wingdings" pitchFamily="2" charset="2"/>
              </a:rPr>
              <a:t></a:t>
            </a:r>
            <a:r>
              <a:rPr lang="en-US" sz="2300" dirty="0">
                <a:solidFill>
                  <a:srgbClr val="FF0000"/>
                </a:solidFill>
              </a:rPr>
              <a:t> </a:t>
            </a:r>
            <a:r>
              <a:rPr lang="en-US" sz="2300" dirty="0">
                <a:solidFill>
                  <a:srgbClr val="FF0000"/>
                </a:solidFill>
                <a:hlinkClick r:id="rId3" action="ppaction://hlinkfile"/>
              </a:rPr>
              <a:t>Clause 14</a:t>
            </a:r>
            <a:r>
              <a:rPr lang="en-US" sz="2300" dirty="0">
                <a:solidFill>
                  <a:srgbClr val="FF0000"/>
                </a:solidFill>
              </a:rPr>
              <a:t> </a:t>
            </a:r>
            <a:r>
              <a:rPr lang="en-US" sz="2300" dirty="0">
                <a:solidFill>
                  <a:srgbClr val="3333FF"/>
                </a:solidFill>
              </a:rPr>
              <a:t>+ </a:t>
            </a:r>
            <a:r>
              <a:rPr lang="en-US" sz="2300" dirty="0">
                <a:solidFill>
                  <a:srgbClr val="3333FF"/>
                </a:solidFill>
                <a:hlinkClick r:id="rId4" action="ppaction://hlinkfile"/>
              </a:rPr>
              <a:t>INCOTERMS</a:t>
            </a:r>
            <a:r>
              <a:rPr lang="en-US" sz="2300" dirty="0">
                <a:solidFill>
                  <a:srgbClr val="3333FF"/>
                </a:solidFill>
              </a:rPr>
              <a:t> </a:t>
            </a:r>
          </a:p>
          <a:p>
            <a:pPr marL="719138" indent="-719138" algn="l" defTabSz="179388">
              <a:lnSpc>
                <a:spcPct val="85000"/>
              </a:lnSpc>
              <a:spcBef>
                <a:spcPts val="200"/>
              </a:spcBef>
              <a:spcAft>
                <a:spcPts val="200"/>
              </a:spcAft>
              <a:buFont typeface="+mj-lt"/>
              <a:buAutoNum type="arabicPeriod" startAt="14"/>
            </a:pPr>
            <a:r>
              <a:rPr lang="en-US" sz="2300" b="1" dirty="0"/>
              <a:t>Currencies of Bid</a:t>
            </a:r>
            <a:r>
              <a:rPr lang="en-US" sz="2300" dirty="0"/>
              <a:t>	 </a:t>
            </a:r>
            <a:endParaRPr lang="en-US" sz="2300" dirty="0">
              <a:solidFill>
                <a:srgbClr val="FF0000"/>
              </a:solidFill>
            </a:endParaRPr>
          </a:p>
          <a:p>
            <a:pPr marL="719138" indent="-719138" algn="just" defTabSz="179388">
              <a:lnSpc>
                <a:spcPct val="85000"/>
              </a:lnSpc>
              <a:spcBef>
                <a:spcPts val="200"/>
              </a:spcBef>
              <a:spcAft>
                <a:spcPts val="200"/>
              </a:spcAft>
            </a:pPr>
            <a:r>
              <a:rPr lang="en-US" sz="2300" dirty="0"/>
              <a:t>15.1 	The </a:t>
            </a:r>
            <a:r>
              <a:rPr lang="en-US" sz="2300" dirty="0">
                <a:solidFill>
                  <a:srgbClr val="FF0000"/>
                </a:solidFill>
              </a:rPr>
              <a:t>Bidder shall quote in the currency of the Purchaser’s Country the portion of the bid price that corresponds to expenditures incurred in the currency of the Purchaser’s country</a:t>
            </a:r>
            <a:r>
              <a:rPr lang="en-US" sz="2300" dirty="0"/>
              <a:t>, unless otherwise specified in the </a:t>
            </a:r>
            <a:r>
              <a:rPr lang="en-US" sz="2300" b="1" dirty="0"/>
              <a:t>BDS. </a:t>
            </a:r>
            <a:r>
              <a:rPr lang="en-US" sz="2300" dirty="0"/>
              <a:t>(Local Currency)</a:t>
            </a:r>
          </a:p>
          <a:p>
            <a:pPr marL="719138" indent="-719138" algn="just" defTabSz="179388">
              <a:lnSpc>
                <a:spcPct val="85000"/>
              </a:lnSpc>
              <a:spcBef>
                <a:spcPts val="200"/>
              </a:spcBef>
              <a:spcAft>
                <a:spcPts val="200"/>
              </a:spcAft>
            </a:pPr>
            <a:r>
              <a:rPr lang="en-US" sz="2300" dirty="0"/>
              <a:t>15.2 </a:t>
            </a:r>
            <a:r>
              <a:rPr lang="en-US" sz="2300" b="1" dirty="0"/>
              <a:t>	</a:t>
            </a:r>
            <a:r>
              <a:rPr lang="en-US" sz="2300" dirty="0"/>
              <a:t>The Bidder may </a:t>
            </a:r>
            <a:r>
              <a:rPr lang="en-US" sz="2300" dirty="0">
                <a:solidFill>
                  <a:srgbClr val="FF0000"/>
                </a:solidFill>
              </a:rPr>
              <a:t>express the bid price in the currency of any country</a:t>
            </a:r>
            <a:r>
              <a:rPr lang="en-US" sz="2300" dirty="0"/>
              <a:t> in accordance with Section V, Eligible countries.  If the Bidder wishes to be paid in a combination of amounts in different currencies, it may quote its price accordingly but shall use </a:t>
            </a:r>
            <a:r>
              <a:rPr lang="en-US" sz="2300" dirty="0">
                <a:solidFill>
                  <a:srgbClr val="FF0000"/>
                </a:solidFill>
              </a:rPr>
              <a:t>no more than </a:t>
            </a:r>
            <a:r>
              <a:rPr lang="en-US" sz="2300" u="sng" dirty="0">
                <a:solidFill>
                  <a:srgbClr val="FF0000"/>
                </a:solidFill>
              </a:rPr>
              <a:t>THREE CURRENCIES </a:t>
            </a:r>
            <a:r>
              <a:rPr lang="en-US" sz="2300" dirty="0">
                <a:solidFill>
                  <a:srgbClr val="FF0000"/>
                </a:solidFill>
              </a:rPr>
              <a:t>in addition to the currency of the Purchaser’s Country</a:t>
            </a:r>
            <a:r>
              <a:rPr lang="en-US" sz="2300" dirty="0"/>
              <a:t>.</a:t>
            </a:r>
          </a:p>
          <a:p>
            <a:pPr marL="0" lvl="1" algn="just" defTabSz="179388">
              <a:lnSpc>
                <a:spcPct val="80000"/>
              </a:lnSpc>
            </a:pPr>
            <a:r>
              <a:rPr lang="en-US" sz="2300" dirty="0"/>
              <a:t> </a:t>
            </a:r>
            <a:endParaRPr lang="en-IN" sz="2300" dirty="0"/>
          </a:p>
        </p:txBody>
      </p:sp>
      <p:sp>
        <p:nvSpPr>
          <p:cNvPr id="5" name="Date Placeholder 4"/>
          <p:cNvSpPr>
            <a:spLocks noGrp="1"/>
          </p:cNvSpPr>
          <p:nvPr>
            <p:ph type="dt" sz="half" idx="10"/>
          </p:nvPr>
        </p:nvSpPr>
        <p:spPr/>
        <p:txBody>
          <a:bodyPr/>
          <a:lstStyle/>
          <a:p>
            <a:fld id="{AFA109C2-F6CC-49E3-B5F3-4DC121AC1A01}"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21</a:t>
            </a:fld>
            <a:endParaRPr lang="en-IN"/>
          </a:p>
        </p:txBody>
      </p:sp>
    </p:spTree>
    <p:extLst>
      <p:ext uri="{BB962C8B-B14F-4D97-AF65-F5344CB8AC3E}">
        <p14:creationId xmlns:p14="http://schemas.microsoft.com/office/powerpoint/2010/main" val="2440894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23528" y="1484784"/>
            <a:ext cx="8568952" cy="4968552"/>
          </a:xfrm>
        </p:spPr>
        <p:txBody>
          <a:bodyPr>
            <a:normAutofit lnSpcReduction="10000"/>
          </a:bodyPr>
          <a:lstStyle/>
          <a:p>
            <a:pPr marL="719138" indent="-719138" algn="just">
              <a:buFont typeface="+mj-lt"/>
              <a:buAutoNum type="arabicPeriod" startAt="16"/>
            </a:pPr>
            <a:r>
              <a:rPr lang="en-US" b="1" dirty="0"/>
              <a:t>Documents Establishing the Eligibility of the Bidder</a:t>
            </a:r>
          </a:p>
          <a:p>
            <a:pPr marL="719138" indent="-719138" algn="just">
              <a:buClr>
                <a:srgbClr val="FF0000"/>
              </a:buClr>
              <a:buFont typeface="Wingdings" pitchFamily="2" charset="2"/>
              <a:buChar char="v"/>
            </a:pPr>
            <a:r>
              <a:rPr lang="en-US" dirty="0"/>
              <a:t>For this purpose, Bidders </a:t>
            </a:r>
            <a:r>
              <a:rPr lang="en-US" dirty="0">
                <a:solidFill>
                  <a:srgbClr val="FF0000"/>
                </a:solidFill>
              </a:rPr>
              <a:t>shall complete the Bid Submission Form – to confirm nationality from eligible countries</a:t>
            </a:r>
            <a:r>
              <a:rPr lang="en-US" dirty="0"/>
              <a:t>. </a:t>
            </a:r>
            <a:endParaRPr lang="en-IN" dirty="0"/>
          </a:p>
          <a:p>
            <a:pPr marL="719138" indent="-719138" algn="just">
              <a:buFont typeface="+mj-lt"/>
              <a:buAutoNum type="arabicPeriod" startAt="17"/>
            </a:pPr>
            <a:r>
              <a:rPr lang="en-US" b="1" dirty="0"/>
              <a:t>Documents Establishing the Eligibility of the Goods and Related Services</a:t>
            </a:r>
          </a:p>
          <a:p>
            <a:pPr marL="719138" indent="-719138" algn="just">
              <a:buClr>
                <a:srgbClr val="FF0000"/>
              </a:buClr>
              <a:buFont typeface="Wingdings" pitchFamily="2" charset="2"/>
              <a:buChar char="v"/>
            </a:pPr>
            <a:r>
              <a:rPr lang="en-US" dirty="0"/>
              <a:t>For this purpose, bidders shall </a:t>
            </a:r>
            <a:r>
              <a:rPr lang="en-US" dirty="0">
                <a:solidFill>
                  <a:srgbClr val="FF0000"/>
                </a:solidFill>
              </a:rPr>
              <a:t>complete the country of origin declarations</a:t>
            </a:r>
            <a:r>
              <a:rPr lang="en-US" dirty="0"/>
              <a:t> in the Price Schedule Forms.</a:t>
            </a:r>
          </a:p>
          <a:p>
            <a:pPr marL="719138" indent="-719138" algn="just">
              <a:buFont typeface="+mj-lt"/>
              <a:buAutoNum type="arabicPeriod" startAt="18"/>
            </a:pPr>
            <a:r>
              <a:rPr lang="en-US" b="1" dirty="0"/>
              <a:t>Documents Establishing the Conformity of the Goods and Related Services</a:t>
            </a:r>
            <a:r>
              <a:rPr lang="en-US" sz="2800" dirty="0"/>
              <a:t>	</a:t>
            </a:r>
            <a:endParaRPr lang="en-IN" sz="2800" dirty="0"/>
          </a:p>
          <a:p>
            <a:pPr marL="719138" lvl="1" indent="-620713" algn="just">
              <a:buClr>
                <a:srgbClr val="FF0000"/>
              </a:buClr>
              <a:buFont typeface="Wingdings" pitchFamily="2" charset="2"/>
              <a:buChar char="v"/>
            </a:pPr>
            <a:r>
              <a:rPr lang="en-US" sz="2400" dirty="0"/>
              <a:t>Bidder shall furnish documentary evidence that the Goods </a:t>
            </a:r>
            <a:r>
              <a:rPr lang="en-US" sz="2400" dirty="0">
                <a:solidFill>
                  <a:srgbClr val="FF0000"/>
                </a:solidFill>
              </a:rPr>
              <a:t>conform to technical specifications and standards </a:t>
            </a:r>
            <a:r>
              <a:rPr lang="en-US" sz="2400" dirty="0"/>
              <a:t>specified in Schedule of Requirements.</a:t>
            </a:r>
          </a:p>
          <a:p>
            <a:pPr marL="719138" indent="-719138" algn="just">
              <a:buClr>
                <a:srgbClr val="FF0000"/>
              </a:buClr>
            </a:pPr>
            <a:r>
              <a:rPr lang="en-US" dirty="0"/>
              <a:t>	</a:t>
            </a:r>
            <a:endParaRPr lang="en-IN" dirty="0"/>
          </a:p>
          <a:p>
            <a:pPr marL="80963" algn="just"/>
            <a:endParaRPr lang="en-IN" dirty="0"/>
          </a:p>
        </p:txBody>
      </p:sp>
      <p:sp>
        <p:nvSpPr>
          <p:cNvPr id="6" name="Date Placeholder 5"/>
          <p:cNvSpPr>
            <a:spLocks noGrp="1"/>
          </p:cNvSpPr>
          <p:nvPr>
            <p:ph type="dt" sz="half" idx="10"/>
          </p:nvPr>
        </p:nvSpPr>
        <p:spPr/>
        <p:txBody>
          <a:bodyPr/>
          <a:lstStyle/>
          <a:p>
            <a:fld id="{257AE5FA-9D5D-43CC-B189-7CF63BBB146B}"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5" name="Slide Number Placeholder 4"/>
          <p:cNvSpPr>
            <a:spLocks noGrp="1"/>
          </p:cNvSpPr>
          <p:nvPr>
            <p:ph type="sldNum" sz="quarter" idx="12"/>
          </p:nvPr>
        </p:nvSpPr>
        <p:spPr/>
        <p:txBody>
          <a:bodyPr/>
          <a:lstStyle/>
          <a:p>
            <a:fld id="{E0454448-5CFE-4A59-A5AD-BC64CE7D4979}" type="slidenum">
              <a:rPr lang="en-IN" smtClean="0"/>
              <a:pPr/>
              <a:t>22</a:t>
            </a:fld>
            <a:endParaRPr lang="en-IN"/>
          </a:p>
        </p:txBody>
      </p:sp>
    </p:spTree>
    <p:extLst>
      <p:ext uri="{BB962C8B-B14F-4D97-AF65-F5344CB8AC3E}">
        <p14:creationId xmlns:p14="http://schemas.microsoft.com/office/powerpoint/2010/main" val="473647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9"/>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23528" y="1052736"/>
            <a:ext cx="8568952" cy="5544616"/>
          </a:xfrm>
        </p:spPr>
        <p:txBody>
          <a:bodyPr>
            <a:noAutofit/>
          </a:bodyPr>
          <a:lstStyle/>
          <a:p>
            <a:pPr marL="719138" lvl="1" indent="-719138" algn="just">
              <a:spcBef>
                <a:spcPts val="200"/>
              </a:spcBef>
              <a:spcAft>
                <a:spcPts val="200"/>
              </a:spcAft>
              <a:buClr>
                <a:srgbClr val="FF0000"/>
              </a:buClr>
            </a:pPr>
            <a:r>
              <a:rPr lang="en-US" sz="2400" b="1" dirty="0"/>
              <a:t>18.	continued</a:t>
            </a:r>
            <a:endParaRPr lang="en-US" sz="2400" dirty="0"/>
          </a:p>
          <a:p>
            <a:pPr marL="719138" lvl="1" indent="-620713" algn="just">
              <a:spcBef>
                <a:spcPts val="200"/>
              </a:spcBef>
              <a:spcAft>
                <a:spcPts val="200"/>
              </a:spcAft>
              <a:buClr>
                <a:srgbClr val="FF0000"/>
              </a:buClr>
              <a:buFont typeface="Wingdings" pitchFamily="2" charset="2"/>
              <a:buChar char="v"/>
            </a:pPr>
            <a:r>
              <a:rPr lang="en-US" sz="2400" dirty="0"/>
              <a:t>Documentary evidence may be in the form of literature/drawings and item by item description of the essential technical and performance characteristics of the Goods and Related Services; if applicable, to </a:t>
            </a:r>
            <a:r>
              <a:rPr lang="en-US" sz="2400" dirty="0">
                <a:solidFill>
                  <a:srgbClr val="FF0000"/>
                </a:solidFill>
              </a:rPr>
              <a:t>submit a statement of deviations and exceptions to the provisions of the Schedule of Requirements</a:t>
            </a:r>
            <a:r>
              <a:rPr lang="en-US" sz="2400" dirty="0"/>
              <a:t>.</a:t>
            </a:r>
          </a:p>
          <a:p>
            <a:pPr marL="719138" lvl="1" indent="-620713" algn="just">
              <a:spcBef>
                <a:spcPts val="200"/>
              </a:spcBef>
              <a:spcAft>
                <a:spcPts val="200"/>
              </a:spcAft>
              <a:buClr>
                <a:srgbClr val="FF0000"/>
              </a:buClr>
              <a:buFont typeface="Wingdings" pitchFamily="2" charset="2"/>
              <a:buChar char="v"/>
            </a:pPr>
            <a:r>
              <a:rPr lang="en-US" sz="2400" dirty="0"/>
              <a:t>Bidder shall also furnish a list of spare parts including available sources and current prices.</a:t>
            </a:r>
          </a:p>
          <a:p>
            <a:pPr marL="741363" indent="-741363" algn="just" defTabSz="265113">
              <a:spcBef>
                <a:spcPts val="200"/>
              </a:spcBef>
              <a:spcAft>
                <a:spcPts val="200"/>
              </a:spcAft>
              <a:buFont typeface="+mj-lt"/>
              <a:buAutoNum type="arabicPeriod" startAt="19"/>
            </a:pPr>
            <a:r>
              <a:rPr lang="en-US" b="1" dirty="0"/>
              <a:t>Documents Establishing the Qualifications of the Bid</a:t>
            </a:r>
          </a:p>
          <a:p>
            <a:pPr marL="741363" indent="-741363" algn="just" defTabSz="265113">
              <a:spcBef>
                <a:spcPts val="200"/>
              </a:spcBef>
              <a:spcAft>
                <a:spcPts val="200"/>
              </a:spcAft>
              <a:buClr>
                <a:srgbClr val="FF0000"/>
              </a:buClr>
              <a:buFont typeface="Wingdings" pitchFamily="2" charset="2"/>
              <a:buChar char="v"/>
            </a:pPr>
            <a:r>
              <a:rPr lang="en-US" dirty="0"/>
              <a:t>If the bidder does not manufacture the Goods it shall submit the </a:t>
            </a:r>
            <a:r>
              <a:rPr lang="en-US" dirty="0">
                <a:solidFill>
                  <a:srgbClr val="FF0000"/>
                </a:solidFill>
              </a:rPr>
              <a:t>Manufacturer’s Authorization</a:t>
            </a:r>
            <a:r>
              <a:rPr lang="en-US" dirty="0"/>
              <a:t>.</a:t>
            </a:r>
          </a:p>
          <a:p>
            <a:pPr marL="741363" indent="-741363" algn="just" defTabSz="265113">
              <a:spcBef>
                <a:spcPts val="200"/>
              </a:spcBef>
              <a:spcAft>
                <a:spcPts val="200"/>
              </a:spcAft>
              <a:buClr>
                <a:srgbClr val="FF0000"/>
              </a:buClr>
              <a:buFont typeface="Wingdings" pitchFamily="2" charset="2"/>
              <a:buChar char="v"/>
            </a:pPr>
            <a:r>
              <a:rPr lang="en-US" dirty="0"/>
              <a:t>In case of a Bidder not doing business within the Purchaser’s Country, the Bidder will be represented by an </a:t>
            </a:r>
            <a:r>
              <a:rPr lang="en-US" dirty="0">
                <a:solidFill>
                  <a:srgbClr val="FF0000"/>
                </a:solidFill>
              </a:rPr>
              <a:t>Agent to carry out the Supplier’s maintenance, repair and spare parts-stocking obligations.</a:t>
            </a:r>
          </a:p>
          <a:p>
            <a:pPr marL="719138" lvl="1" indent="-719138" algn="just">
              <a:spcBef>
                <a:spcPts val="200"/>
              </a:spcBef>
              <a:spcAft>
                <a:spcPts val="200"/>
              </a:spcAft>
              <a:buClr>
                <a:srgbClr val="FF0000"/>
              </a:buClr>
            </a:pPr>
            <a:endParaRPr lang="en-US" sz="2400" dirty="0"/>
          </a:p>
          <a:p>
            <a:pPr marL="0" lvl="1" algn="just"/>
            <a:endParaRPr lang="en-IN" dirty="0"/>
          </a:p>
          <a:p>
            <a:pPr marL="457200" indent="-457200" algn="l">
              <a:buFont typeface="Wingdings" pitchFamily="2" charset="2"/>
              <a:buChar char="v"/>
            </a:pPr>
            <a:endParaRPr lang="en-IN" sz="2800" dirty="0"/>
          </a:p>
        </p:txBody>
      </p:sp>
      <p:sp>
        <p:nvSpPr>
          <p:cNvPr id="5" name="Date Placeholder 4"/>
          <p:cNvSpPr>
            <a:spLocks noGrp="1"/>
          </p:cNvSpPr>
          <p:nvPr>
            <p:ph type="dt" sz="half" idx="10"/>
          </p:nvPr>
        </p:nvSpPr>
        <p:spPr/>
        <p:txBody>
          <a:bodyPr/>
          <a:lstStyle/>
          <a:p>
            <a:fld id="{9B5BD755-4193-4891-88B0-09EA5207A5C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23</a:t>
            </a:fld>
            <a:endParaRPr lang="en-IN"/>
          </a:p>
        </p:txBody>
      </p:sp>
    </p:spTree>
    <p:extLst>
      <p:ext uri="{BB962C8B-B14F-4D97-AF65-F5344CB8AC3E}">
        <p14:creationId xmlns:p14="http://schemas.microsoft.com/office/powerpoint/2010/main" val="3740833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7"/>
            <a:ext cx="8568952" cy="504055"/>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640960" cy="5616624"/>
          </a:xfrm>
        </p:spPr>
        <p:txBody>
          <a:bodyPr>
            <a:noAutofit/>
          </a:bodyPr>
          <a:lstStyle/>
          <a:p>
            <a:pPr marL="630238" indent="-630238" algn="just" defTabSz="265113">
              <a:lnSpc>
                <a:spcPct val="80000"/>
              </a:lnSpc>
              <a:spcBef>
                <a:spcPts val="600"/>
              </a:spcBef>
              <a:buClr>
                <a:srgbClr val="FF0000"/>
              </a:buClr>
            </a:pPr>
            <a:r>
              <a:rPr lang="en-US" sz="2000" b="1" dirty="0"/>
              <a:t>19.	</a:t>
            </a:r>
            <a:r>
              <a:rPr lang="en-US" sz="2100" b="1" dirty="0"/>
              <a:t>Documents Establishing the Qualifications of the Bid - continued</a:t>
            </a:r>
            <a:endParaRPr lang="en-US" sz="2100" dirty="0"/>
          </a:p>
          <a:p>
            <a:pPr marL="630238" indent="-630238" algn="just" defTabSz="265113">
              <a:lnSpc>
                <a:spcPct val="80000"/>
              </a:lnSpc>
              <a:spcBef>
                <a:spcPts val="600"/>
              </a:spcBef>
              <a:buClr>
                <a:srgbClr val="FF0000"/>
              </a:buClr>
              <a:buFont typeface="Wingdings" pitchFamily="2" charset="2"/>
              <a:buChar char="v"/>
            </a:pPr>
            <a:r>
              <a:rPr lang="en-US" sz="2100" dirty="0"/>
              <a:t>Bidder should provide documentary evidence to establish that it meets each of the qualification criterion specified in Section III, Evaluation and Qualification Criteria. </a:t>
            </a:r>
            <a:endParaRPr lang="en-IN" sz="2100" dirty="0"/>
          </a:p>
          <a:p>
            <a:pPr marL="630238" indent="-630238" algn="just">
              <a:lnSpc>
                <a:spcPct val="80000"/>
              </a:lnSpc>
              <a:spcBef>
                <a:spcPts val="600"/>
              </a:spcBef>
              <a:buFont typeface="+mj-lt"/>
              <a:buAutoNum type="arabicPeriod" startAt="20"/>
            </a:pPr>
            <a:r>
              <a:rPr lang="en-US" sz="2100" b="1" dirty="0"/>
              <a:t>Period of Validity of Bids</a:t>
            </a:r>
          </a:p>
          <a:p>
            <a:pPr marL="630238" lvl="1" indent="-630238" algn="just">
              <a:lnSpc>
                <a:spcPct val="80000"/>
              </a:lnSpc>
              <a:spcBef>
                <a:spcPts val="600"/>
              </a:spcBef>
            </a:pPr>
            <a:r>
              <a:rPr lang="en-US" sz="2100" dirty="0"/>
              <a:t>20.1 	Bids shall remain valid for the period </a:t>
            </a:r>
            <a:r>
              <a:rPr lang="en-US" sz="2100" b="1" dirty="0"/>
              <a:t>specified in the</a:t>
            </a:r>
            <a:r>
              <a:rPr lang="en-US" sz="2100" dirty="0"/>
              <a:t> </a:t>
            </a:r>
            <a:r>
              <a:rPr lang="en-US" sz="2100" b="1" dirty="0">
                <a:hlinkClick r:id="rId3" action="ppaction://hlinksldjump"/>
              </a:rPr>
              <a:t>BDS</a:t>
            </a:r>
            <a:r>
              <a:rPr lang="en-US" sz="2100" b="1" dirty="0"/>
              <a:t>.</a:t>
            </a:r>
            <a:r>
              <a:rPr lang="en-US" sz="2100" dirty="0"/>
              <a:t> A bid valid for a shorter period shall be rejected by the Purchaser as non responsive.</a:t>
            </a:r>
          </a:p>
          <a:p>
            <a:pPr marL="630238" lvl="1" indent="-630238" algn="just">
              <a:lnSpc>
                <a:spcPct val="80000"/>
              </a:lnSpc>
              <a:spcBef>
                <a:spcPts val="600"/>
              </a:spcBef>
            </a:pPr>
            <a:r>
              <a:rPr lang="en-US" sz="2100" dirty="0"/>
              <a:t>20.2	In exceptional circumstances, prior to the expiration of the bid validity period, the Purchaser may request bidders to extend the period of validity of their bids. </a:t>
            </a:r>
            <a:r>
              <a:rPr lang="en-US" sz="2100" dirty="0">
                <a:solidFill>
                  <a:srgbClr val="FF0000"/>
                </a:solidFill>
              </a:rPr>
              <a:t>If a Bid Security is requested, it shall also be extended for a corresponding period</a:t>
            </a:r>
            <a:r>
              <a:rPr lang="en-US" sz="2100" dirty="0"/>
              <a:t>. A Bidder may refuse the request without forfeiting its Bid Security. A Bidder granting the request shall not be required or permitted to modify its bid, except as provided in ITB Sub-Clause 20.3.</a:t>
            </a:r>
          </a:p>
          <a:p>
            <a:pPr marL="630238" indent="-630238" algn="just" defTabSz="630238">
              <a:lnSpc>
                <a:spcPct val="80000"/>
              </a:lnSpc>
              <a:spcBef>
                <a:spcPts val="600"/>
              </a:spcBef>
            </a:pPr>
            <a:r>
              <a:rPr lang="en-US" sz="2100" dirty="0"/>
              <a:t>20.3 	</a:t>
            </a:r>
            <a:r>
              <a:rPr lang="en-US" sz="2100" dirty="0">
                <a:solidFill>
                  <a:srgbClr val="FF0000"/>
                </a:solidFill>
              </a:rPr>
              <a:t>In the case of fixed price contracts, if the award is delayed by a period exceeding 56 days</a:t>
            </a:r>
            <a:r>
              <a:rPr lang="en-US" sz="2100" dirty="0"/>
              <a:t> beyond the expiry of the initial bid validity, the </a:t>
            </a:r>
            <a:r>
              <a:rPr lang="en-US" sz="2100" dirty="0">
                <a:solidFill>
                  <a:srgbClr val="FF0000"/>
                </a:solidFill>
              </a:rPr>
              <a:t>Contract price shall be adjusted </a:t>
            </a:r>
            <a:r>
              <a:rPr lang="en-US" sz="2100" dirty="0"/>
              <a:t>as specified in the request for extension. Bid evaluation shall be based on the Bid Price without taking into consideration the above correction.</a:t>
            </a:r>
            <a:endParaRPr lang="en-US" sz="2100" b="1" dirty="0"/>
          </a:p>
        </p:txBody>
      </p:sp>
      <p:sp>
        <p:nvSpPr>
          <p:cNvPr id="5" name="Date Placeholder 4"/>
          <p:cNvSpPr>
            <a:spLocks noGrp="1"/>
          </p:cNvSpPr>
          <p:nvPr>
            <p:ph type="dt" sz="half" idx="10"/>
          </p:nvPr>
        </p:nvSpPr>
        <p:spPr/>
        <p:txBody>
          <a:bodyPr/>
          <a:lstStyle/>
          <a:p>
            <a:fld id="{202EB272-0C85-4C17-8FDC-CB2BA94E68D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24</a:t>
            </a:fld>
            <a:endParaRPr lang="en-IN"/>
          </a:p>
        </p:txBody>
      </p:sp>
    </p:spTree>
    <p:extLst>
      <p:ext uri="{BB962C8B-B14F-4D97-AF65-F5344CB8AC3E}">
        <p14:creationId xmlns:p14="http://schemas.microsoft.com/office/powerpoint/2010/main" val="600816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539552" y="908720"/>
            <a:ext cx="8352928" cy="5832648"/>
          </a:xfrm>
        </p:spPr>
        <p:txBody>
          <a:bodyPr>
            <a:noAutofit/>
          </a:bodyPr>
          <a:lstStyle/>
          <a:p>
            <a:pPr marL="630238" indent="-630238" algn="l">
              <a:spcBef>
                <a:spcPts val="300"/>
              </a:spcBef>
              <a:spcAft>
                <a:spcPts val="300"/>
              </a:spcAft>
            </a:pPr>
            <a:r>
              <a:rPr lang="en-IN" sz="2300" b="1" dirty="0"/>
              <a:t>21. 	</a:t>
            </a:r>
            <a:r>
              <a:rPr lang="en-US" sz="2300" b="1" dirty="0"/>
              <a:t>Bid Security and Bid-Securing Declaration </a:t>
            </a:r>
            <a:r>
              <a:rPr lang="en-US" sz="2300" dirty="0">
                <a:solidFill>
                  <a:srgbClr val="FF0000"/>
                </a:solidFill>
              </a:rPr>
              <a:t>(</a:t>
            </a:r>
            <a:r>
              <a:rPr lang="en-US" sz="2300" b="1" dirty="0">
                <a:solidFill>
                  <a:srgbClr val="FF0000"/>
                </a:solidFill>
              </a:rPr>
              <a:t>Link </a:t>
            </a:r>
            <a:r>
              <a:rPr lang="en-US" sz="2300" b="1" dirty="0">
                <a:solidFill>
                  <a:srgbClr val="FF0000"/>
                </a:solidFill>
                <a:sym typeface="Wingdings" pitchFamily="2" charset="2"/>
              </a:rPr>
              <a:t></a:t>
            </a:r>
            <a:r>
              <a:rPr lang="en-US" sz="2300" dirty="0">
                <a:solidFill>
                  <a:srgbClr val="FF0000"/>
                </a:solidFill>
                <a:hlinkClick r:id="rId3" action="ppaction://hlinkfile"/>
              </a:rPr>
              <a:t>clause 21</a:t>
            </a:r>
            <a:r>
              <a:rPr lang="en-US" sz="2300" dirty="0">
                <a:solidFill>
                  <a:srgbClr val="FF0000"/>
                </a:solidFill>
              </a:rPr>
              <a:t>)</a:t>
            </a:r>
            <a:endParaRPr lang="en-IN" sz="2300" b="1" dirty="0"/>
          </a:p>
          <a:p>
            <a:pPr marL="630238" indent="-630238" algn="l">
              <a:spcBef>
                <a:spcPts val="300"/>
              </a:spcBef>
              <a:spcAft>
                <a:spcPts val="300"/>
              </a:spcAft>
              <a:buAutoNum type="arabicPeriod" startAt="22"/>
            </a:pPr>
            <a:r>
              <a:rPr lang="en-IN" sz="2300" b="1" dirty="0"/>
              <a:t>Format and Signing of Bid</a:t>
            </a:r>
          </a:p>
          <a:p>
            <a:pPr marL="630238" indent="-630238" algn="just">
              <a:spcBef>
                <a:spcPts val="300"/>
              </a:spcBef>
              <a:spcAft>
                <a:spcPts val="300"/>
              </a:spcAft>
              <a:buClr>
                <a:srgbClr val="FF0000"/>
              </a:buClr>
              <a:buFont typeface="Wingdings" pitchFamily="2" charset="2"/>
              <a:buChar char="v"/>
            </a:pPr>
            <a:r>
              <a:rPr lang="en-US" sz="2300" dirty="0"/>
              <a:t>Bidder shall prepare one original and specified number of copies of the bid; (number specified in the </a:t>
            </a:r>
            <a:r>
              <a:rPr lang="en-US" sz="2300" b="1" dirty="0"/>
              <a:t>BDS)</a:t>
            </a:r>
            <a:r>
              <a:rPr lang="en-US" sz="2300" dirty="0"/>
              <a:t> </a:t>
            </a:r>
            <a:endParaRPr lang="en-IN" sz="2300" dirty="0"/>
          </a:p>
          <a:p>
            <a:pPr marL="630238" lvl="1" indent="-630238" algn="just">
              <a:spcBef>
                <a:spcPts val="300"/>
              </a:spcBef>
              <a:spcAft>
                <a:spcPts val="300"/>
              </a:spcAft>
              <a:buClr>
                <a:srgbClr val="FF0000"/>
              </a:buClr>
              <a:buFont typeface="Wingdings" pitchFamily="2" charset="2"/>
              <a:buChar char="v"/>
            </a:pPr>
            <a:r>
              <a:rPr lang="en-US" sz="2300" dirty="0"/>
              <a:t>Bid shall be signed by a </a:t>
            </a:r>
            <a:r>
              <a:rPr lang="en-US" sz="2300" dirty="0">
                <a:solidFill>
                  <a:srgbClr val="FF0000"/>
                </a:solidFill>
              </a:rPr>
              <a:t>person duly authorized to sign </a:t>
            </a:r>
            <a:r>
              <a:rPr lang="en-US" sz="2300" dirty="0"/>
              <a:t>on behalf of the Bidder.</a:t>
            </a:r>
            <a:endParaRPr lang="en-IN" sz="2300" dirty="0"/>
          </a:p>
          <a:p>
            <a:pPr algn="l" defTabSz="630238">
              <a:spcBef>
                <a:spcPts val="300"/>
              </a:spcBef>
              <a:spcAft>
                <a:spcPts val="300"/>
              </a:spcAft>
            </a:pPr>
            <a:r>
              <a:rPr lang="en-US" sz="2300" b="1" dirty="0"/>
              <a:t>D.</a:t>
            </a:r>
            <a:r>
              <a:rPr lang="en-US" sz="2300" dirty="0"/>
              <a:t>	</a:t>
            </a:r>
            <a:r>
              <a:rPr lang="en-US" sz="2300" b="1" dirty="0"/>
              <a:t>Submission and Opening of Bids</a:t>
            </a:r>
            <a:endParaRPr lang="en-IN" sz="2300" b="1" dirty="0"/>
          </a:p>
          <a:p>
            <a:pPr marL="630238" indent="-630238" algn="l">
              <a:spcBef>
                <a:spcPts val="300"/>
              </a:spcBef>
              <a:spcAft>
                <a:spcPts val="300"/>
              </a:spcAft>
              <a:buFont typeface="+mj-lt"/>
              <a:buAutoNum type="arabicPeriod" startAt="23"/>
            </a:pPr>
            <a:r>
              <a:rPr lang="en-US" sz="2300" b="1" dirty="0"/>
              <a:t>Submission, Sealing and Marking of Bids</a:t>
            </a:r>
          </a:p>
          <a:p>
            <a:pPr marL="638175" indent="-638175" algn="just">
              <a:spcBef>
                <a:spcPts val="300"/>
              </a:spcBef>
              <a:spcAft>
                <a:spcPts val="300"/>
              </a:spcAft>
              <a:buClr>
                <a:srgbClr val="FF0000"/>
              </a:buClr>
              <a:buFont typeface="Wingdings" pitchFamily="2" charset="2"/>
              <a:buChar char="v"/>
            </a:pPr>
            <a:r>
              <a:rPr lang="en-US" sz="2300" dirty="0"/>
              <a:t>Bidders shall </a:t>
            </a:r>
            <a:r>
              <a:rPr lang="en-US" sz="2300" dirty="0">
                <a:solidFill>
                  <a:srgbClr val="FF0000"/>
                </a:solidFill>
              </a:rPr>
              <a:t>submit bids </a:t>
            </a:r>
            <a:r>
              <a:rPr lang="en-US" sz="2300" dirty="0"/>
              <a:t>by mail or by hand; and enclose the original and each copy of the Bid in separate </a:t>
            </a:r>
            <a:r>
              <a:rPr lang="en-US" sz="2300" dirty="0">
                <a:solidFill>
                  <a:srgbClr val="FF0000"/>
                </a:solidFill>
              </a:rPr>
              <a:t>sealed envelopes</a:t>
            </a:r>
            <a:r>
              <a:rPr lang="en-US" sz="2300" dirty="0"/>
              <a:t>.</a:t>
            </a:r>
          </a:p>
          <a:p>
            <a:pPr marL="638175" lvl="1" indent="-638175" algn="just">
              <a:spcBef>
                <a:spcPts val="300"/>
              </a:spcBef>
              <a:spcAft>
                <a:spcPts val="300"/>
              </a:spcAft>
              <a:buClr>
                <a:srgbClr val="FF0000"/>
              </a:buClr>
              <a:buFont typeface="Wingdings" pitchFamily="2" charset="2"/>
              <a:buChar char="v"/>
            </a:pPr>
            <a:r>
              <a:rPr lang="en-US" sz="2300" dirty="0"/>
              <a:t>When so specified in the </a:t>
            </a:r>
            <a:r>
              <a:rPr lang="en-US" sz="2300" b="1" dirty="0"/>
              <a:t>BDS,</a:t>
            </a:r>
            <a:r>
              <a:rPr lang="en-US" sz="2300" dirty="0"/>
              <a:t> bidders shall submit their bids electronically, and follow the specified procedure. </a:t>
            </a:r>
          </a:p>
          <a:p>
            <a:pPr marL="638175" indent="-638175" algn="just">
              <a:spcBef>
                <a:spcPts val="300"/>
              </a:spcBef>
              <a:spcAft>
                <a:spcPts val="300"/>
              </a:spcAft>
              <a:buClr>
                <a:srgbClr val="FF0000"/>
              </a:buClr>
              <a:buFont typeface="Wingdings" pitchFamily="2" charset="2"/>
              <a:buChar char="v"/>
            </a:pPr>
            <a:r>
              <a:rPr lang="en-US" sz="2300" dirty="0"/>
              <a:t>Inner and outer envelopes shall bear the name and address of the Bidder; be addressed to the Purchaser; bear the specific identification of the bidding process; bear a warning not to open before the time and date for bid opening.</a:t>
            </a:r>
            <a:endParaRPr lang="en-IN" sz="2300" b="1" dirty="0"/>
          </a:p>
          <a:p>
            <a:pPr algn="l">
              <a:spcBef>
                <a:spcPts val="400"/>
              </a:spcBef>
            </a:pPr>
            <a:endParaRPr lang="en-IN" sz="2200" dirty="0"/>
          </a:p>
        </p:txBody>
      </p:sp>
      <p:sp>
        <p:nvSpPr>
          <p:cNvPr id="5" name="Date Placeholder 4"/>
          <p:cNvSpPr>
            <a:spLocks noGrp="1"/>
          </p:cNvSpPr>
          <p:nvPr>
            <p:ph type="dt" sz="half" idx="10"/>
          </p:nvPr>
        </p:nvSpPr>
        <p:spPr/>
        <p:txBody>
          <a:bodyPr/>
          <a:lstStyle/>
          <a:p>
            <a:fld id="{D3864410-3AD6-4F18-A66F-DB461390963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25</a:t>
            </a:fld>
            <a:endParaRPr lang="en-IN"/>
          </a:p>
        </p:txBody>
      </p:sp>
    </p:spTree>
    <p:extLst>
      <p:ext uri="{BB962C8B-B14F-4D97-AF65-F5344CB8AC3E}">
        <p14:creationId xmlns:p14="http://schemas.microsoft.com/office/powerpoint/2010/main" val="3838892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1124744"/>
            <a:ext cx="8496944" cy="5544616"/>
          </a:xfrm>
        </p:spPr>
        <p:txBody>
          <a:bodyPr>
            <a:normAutofit/>
          </a:bodyPr>
          <a:lstStyle/>
          <a:p>
            <a:pPr marL="803275" indent="-803275" algn="l">
              <a:spcBef>
                <a:spcPts val="1200"/>
              </a:spcBef>
              <a:buFont typeface="+mj-lt"/>
              <a:buAutoNum type="arabicPeriod" startAt="24"/>
            </a:pPr>
            <a:r>
              <a:rPr lang="en-US" sz="2600" b="1" dirty="0"/>
              <a:t>Deadline for Submission of Bids</a:t>
            </a:r>
          </a:p>
          <a:p>
            <a:pPr marL="803275" lvl="1" indent="-803275" algn="just"/>
            <a:r>
              <a:rPr lang="en-US" sz="2600" dirty="0"/>
              <a:t>24.1	Bids </a:t>
            </a:r>
            <a:r>
              <a:rPr lang="en-US" sz="2600" dirty="0">
                <a:solidFill>
                  <a:srgbClr val="FF0000"/>
                </a:solidFill>
              </a:rPr>
              <a:t>must be received </a:t>
            </a:r>
            <a:r>
              <a:rPr lang="en-US" sz="2600" dirty="0"/>
              <a:t>by the Purchaser at the address and </a:t>
            </a:r>
            <a:r>
              <a:rPr lang="en-US" sz="2600" dirty="0">
                <a:solidFill>
                  <a:srgbClr val="FF0000"/>
                </a:solidFill>
              </a:rPr>
              <a:t>no later than the date and time </a:t>
            </a:r>
            <a:r>
              <a:rPr lang="en-US" sz="2600" b="1" dirty="0">
                <a:solidFill>
                  <a:srgbClr val="FF0000"/>
                </a:solidFill>
              </a:rPr>
              <a:t>specified</a:t>
            </a:r>
            <a:r>
              <a:rPr lang="en-US" sz="2600" dirty="0">
                <a:solidFill>
                  <a:srgbClr val="FF0000"/>
                </a:solidFill>
              </a:rPr>
              <a:t> </a:t>
            </a:r>
            <a:r>
              <a:rPr lang="en-US" sz="2600" b="1" dirty="0">
                <a:solidFill>
                  <a:srgbClr val="FF0000"/>
                </a:solidFill>
              </a:rPr>
              <a:t>in the</a:t>
            </a:r>
            <a:r>
              <a:rPr lang="en-US" sz="2600" dirty="0">
                <a:solidFill>
                  <a:srgbClr val="FF0000"/>
                </a:solidFill>
              </a:rPr>
              <a:t> </a:t>
            </a:r>
            <a:r>
              <a:rPr lang="en-US" sz="2600" b="1" dirty="0">
                <a:solidFill>
                  <a:srgbClr val="FF0000"/>
                </a:solidFill>
              </a:rPr>
              <a:t>BDS</a:t>
            </a:r>
            <a:r>
              <a:rPr lang="en-US" sz="2600" b="1" dirty="0"/>
              <a:t>.</a:t>
            </a:r>
            <a:endParaRPr lang="en-US" sz="2600" dirty="0"/>
          </a:p>
          <a:p>
            <a:pPr marL="803275" indent="-803275" algn="just"/>
            <a:r>
              <a:rPr lang="en-US" sz="2600" dirty="0"/>
              <a:t>24.2 	The </a:t>
            </a:r>
            <a:r>
              <a:rPr lang="en-US" sz="2600" dirty="0">
                <a:solidFill>
                  <a:srgbClr val="FF0000"/>
                </a:solidFill>
              </a:rPr>
              <a:t>Purchaser may, at its discretion, extend the deadline for the submission of bids </a:t>
            </a:r>
            <a:r>
              <a:rPr lang="en-US" sz="2600" dirty="0"/>
              <a:t>by amending the Bidding Documents in accordance with ITB Clause 8, in which case all rights and obligations of the Purchaser and Bidders previously subject to the deadline shall thereafter be subject to the deadline as extended.</a:t>
            </a:r>
          </a:p>
          <a:p>
            <a:pPr marL="803275" indent="-803275" algn="l">
              <a:buAutoNum type="arabicPeriod" startAt="25"/>
            </a:pPr>
            <a:r>
              <a:rPr lang="en-US" sz="2600" b="1" dirty="0"/>
              <a:t>Late Bids</a:t>
            </a:r>
          </a:p>
          <a:p>
            <a:pPr marL="803275" indent="-803275" algn="l">
              <a:spcBef>
                <a:spcPts val="1200"/>
              </a:spcBef>
              <a:buClr>
                <a:srgbClr val="FF0000"/>
              </a:buClr>
              <a:buFont typeface="Wingdings" pitchFamily="2" charset="2"/>
              <a:buChar char="v"/>
            </a:pPr>
            <a:r>
              <a:rPr lang="en-US" sz="2600" dirty="0"/>
              <a:t>The Purchaser </a:t>
            </a:r>
            <a:r>
              <a:rPr lang="en-US" sz="2600" dirty="0">
                <a:solidFill>
                  <a:srgbClr val="FF0000"/>
                </a:solidFill>
              </a:rPr>
              <a:t>shall not consider any late bid</a:t>
            </a:r>
            <a:r>
              <a:rPr lang="en-US" sz="2600" dirty="0"/>
              <a:t>; it will be returned unopened to the Bidder.</a:t>
            </a:r>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mj-lt"/>
              <a:buAutoNum type="arabicPeriod" startAt="18"/>
            </a:pPr>
            <a:endParaRPr lang="en-US" dirty="0"/>
          </a:p>
          <a:p>
            <a:pPr marL="900113" indent="-900113" algn="just">
              <a:buFont typeface="+mj-lt"/>
              <a:buAutoNum type="arabicPeriod" startAt="18"/>
            </a:pPr>
            <a:endParaRPr lang="en-US" dirty="0"/>
          </a:p>
          <a:p>
            <a:pPr marL="900113" indent="-900113" algn="just">
              <a:buFont typeface="+mj-lt"/>
              <a:buAutoNum type="arabicPeriod" startAt="18"/>
            </a:pPr>
            <a:endParaRPr lang="en-US" dirty="0"/>
          </a:p>
          <a:p>
            <a:pPr algn="just"/>
            <a:endParaRPr lang="en-IN" dirty="0"/>
          </a:p>
        </p:txBody>
      </p:sp>
      <p:sp>
        <p:nvSpPr>
          <p:cNvPr id="5" name="Date Placeholder 4"/>
          <p:cNvSpPr>
            <a:spLocks noGrp="1"/>
          </p:cNvSpPr>
          <p:nvPr>
            <p:ph type="dt" sz="half" idx="10"/>
          </p:nvPr>
        </p:nvSpPr>
        <p:spPr/>
        <p:txBody>
          <a:bodyPr/>
          <a:lstStyle/>
          <a:p>
            <a:fld id="{4AFD3772-9646-4D72-8C64-E676996C48E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26</a:t>
            </a:fld>
            <a:endParaRPr lang="en-IN"/>
          </a:p>
        </p:txBody>
      </p:sp>
    </p:spTree>
    <p:extLst>
      <p:ext uri="{BB962C8B-B14F-4D97-AF65-F5344CB8AC3E}">
        <p14:creationId xmlns:p14="http://schemas.microsoft.com/office/powerpoint/2010/main" val="3596619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1"/>
            <a:ext cx="8568952" cy="720080"/>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23528" y="980728"/>
            <a:ext cx="8640960" cy="5688632"/>
          </a:xfrm>
        </p:spPr>
        <p:txBody>
          <a:bodyPr>
            <a:normAutofit fontScale="62500" lnSpcReduction="20000"/>
          </a:bodyPr>
          <a:lstStyle/>
          <a:p>
            <a:pPr marL="633413" indent="-633413" algn="l">
              <a:lnSpc>
                <a:spcPct val="110000"/>
              </a:lnSpc>
              <a:spcBef>
                <a:spcPts val="300"/>
              </a:spcBef>
              <a:buFont typeface="+mj-lt"/>
              <a:buAutoNum type="arabicPeriod" startAt="26"/>
            </a:pPr>
            <a:r>
              <a:rPr lang="en-US" sz="3700" b="1" dirty="0"/>
              <a:t>Withdrawal,  Substitution, and Modification of Bids</a:t>
            </a:r>
          </a:p>
          <a:p>
            <a:pPr marL="633413" indent="-633413" algn="just">
              <a:lnSpc>
                <a:spcPct val="110000"/>
              </a:lnSpc>
              <a:spcBef>
                <a:spcPts val="300"/>
              </a:spcBef>
              <a:buClr>
                <a:srgbClr val="FF0000"/>
              </a:buClr>
              <a:buFont typeface="Wingdings" pitchFamily="2" charset="2"/>
              <a:buChar char="v"/>
            </a:pPr>
            <a:r>
              <a:rPr lang="en-US" sz="3700" dirty="0"/>
              <a:t>A Bidder </a:t>
            </a:r>
            <a:r>
              <a:rPr lang="en-US" sz="3700" dirty="0">
                <a:solidFill>
                  <a:srgbClr val="FF0000"/>
                </a:solidFill>
              </a:rPr>
              <a:t>may withdraw, substitute, or modify its Bid </a:t>
            </a:r>
            <a:r>
              <a:rPr lang="en-US" sz="3700" dirty="0"/>
              <a:t>after it has been submitted by sending a written notice in accordance with ITB Clause 23, duly signed by an authorized representative, and shall </a:t>
            </a:r>
            <a:r>
              <a:rPr lang="en-US" sz="3700" dirty="0">
                <a:solidFill>
                  <a:srgbClr val="FF0000"/>
                </a:solidFill>
              </a:rPr>
              <a:t>include a copy of the authorization (the power of attorney</a:t>
            </a:r>
            <a:r>
              <a:rPr lang="en-US" sz="3700" dirty="0"/>
              <a:t>). The corresponding substitution or modification of the bid must accompany the respective written notice.  </a:t>
            </a:r>
            <a:r>
              <a:rPr lang="en-US" sz="3700" dirty="0">
                <a:solidFill>
                  <a:srgbClr val="FF0000"/>
                </a:solidFill>
              </a:rPr>
              <a:t>All notices must be</a:t>
            </a:r>
            <a:r>
              <a:rPr lang="en-US" sz="3700" dirty="0"/>
              <a:t>:</a:t>
            </a:r>
          </a:p>
          <a:p>
            <a:pPr marL="1025525" indent="-411163" algn="just">
              <a:lnSpc>
                <a:spcPct val="110000"/>
              </a:lnSpc>
              <a:spcBef>
                <a:spcPts val="300"/>
              </a:spcBef>
            </a:pPr>
            <a:r>
              <a:rPr lang="en-US" sz="3700" dirty="0"/>
              <a:t>(a)	submitted in accordance with ITB Clauses 22 and 23, and in addition, the respective envelopes shall be clearly marked “</a:t>
            </a:r>
            <a:r>
              <a:rPr lang="en-US" sz="3700" cap="small" dirty="0"/>
              <a:t>Withdrawal,” “Substitution,” </a:t>
            </a:r>
            <a:r>
              <a:rPr lang="en-US" sz="3700" dirty="0"/>
              <a:t>or </a:t>
            </a:r>
            <a:r>
              <a:rPr lang="en-US" sz="3700" cap="small" dirty="0"/>
              <a:t>“Modification</a:t>
            </a:r>
            <a:r>
              <a:rPr lang="en-US" sz="3700" dirty="0"/>
              <a:t>;” and</a:t>
            </a:r>
          </a:p>
          <a:p>
            <a:pPr marL="1025525" indent="-411163" algn="just">
              <a:lnSpc>
                <a:spcPct val="110000"/>
              </a:lnSpc>
              <a:spcBef>
                <a:spcPts val="300"/>
              </a:spcBef>
            </a:pPr>
            <a:r>
              <a:rPr lang="en-US" sz="3700" dirty="0"/>
              <a:t>(b) 	</a:t>
            </a:r>
            <a:r>
              <a:rPr lang="en-US" sz="3700" dirty="0">
                <a:solidFill>
                  <a:srgbClr val="FF0000"/>
                </a:solidFill>
              </a:rPr>
              <a:t>received by the Purchaser prior to the deadline </a:t>
            </a:r>
            <a:r>
              <a:rPr lang="en-US" sz="3700" dirty="0"/>
              <a:t>prescribed for submission of bids.</a:t>
            </a:r>
          </a:p>
          <a:p>
            <a:pPr marL="630238" lvl="1" indent="-630238" algn="just">
              <a:lnSpc>
                <a:spcPct val="110000"/>
              </a:lnSpc>
              <a:spcBef>
                <a:spcPts val="300"/>
              </a:spcBef>
              <a:buClr>
                <a:srgbClr val="FF0000"/>
              </a:buClr>
              <a:buFont typeface="Wingdings" pitchFamily="2" charset="2"/>
              <a:buChar char="v"/>
            </a:pPr>
            <a:r>
              <a:rPr lang="en-US" sz="3700" dirty="0"/>
              <a:t>Bids requested to be withdrawn </a:t>
            </a:r>
            <a:r>
              <a:rPr lang="en-US" sz="3700" dirty="0">
                <a:solidFill>
                  <a:srgbClr val="FF0000"/>
                </a:solidFill>
              </a:rPr>
              <a:t>shall be returned unopened </a:t>
            </a:r>
            <a:r>
              <a:rPr lang="en-US" sz="3700" dirty="0"/>
              <a:t>to the Bidders.</a:t>
            </a:r>
          </a:p>
          <a:p>
            <a:pPr marL="630238" indent="-630238" algn="just">
              <a:lnSpc>
                <a:spcPct val="110000"/>
              </a:lnSpc>
              <a:spcBef>
                <a:spcPts val="300"/>
              </a:spcBef>
              <a:buClr>
                <a:srgbClr val="FF0000"/>
              </a:buClr>
              <a:buFont typeface="Wingdings" pitchFamily="2" charset="2"/>
              <a:buChar char="v"/>
            </a:pPr>
            <a:r>
              <a:rPr lang="en-US" sz="3700" dirty="0">
                <a:solidFill>
                  <a:srgbClr val="FF0000"/>
                </a:solidFill>
              </a:rPr>
              <a:t>No bid may be withdrawn, substituted, or modified in the interval between the deadline for submission of bids and the expiration of the period of bid validity. </a:t>
            </a:r>
            <a:endParaRPr lang="en-US" sz="3700" b="1" dirty="0">
              <a:solidFill>
                <a:srgbClr val="FF0000"/>
              </a:solidFill>
            </a:endParaRPr>
          </a:p>
          <a:p>
            <a:pPr algn="l">
              <a:buClr>
                <a:srgbClr val="FF0000"/>
              </a:buClr>
            </a:pPr>
            <a:endParaRPr lang="en-US" b="1" dirty="0" smtClean="0">
              <a:solidFill>
                <a:schemeClr val="tx1"/>
              </a:solidFill>
            </a:endParaRPr>
          </a:p>
          <a:p>
            <a:pPr marL="633413" indent="-633413" algn="l">
              <a:buFont typeface="+mj-lt"/>
              <a:buAutoNum type="arabicPeriod" startAt="26"/>
            </a:pPr>
            <a:endParaRPr lang="en-US" b="1" dirty="0" smtClean="0">
              <a:solidFill>
                <a:schemeClr val="tx1"/>
              </a:solidFill>
            </a:endParaRPr>
          </a:p>
          <a:p>
            <a:pPr marL="633413" indent="-633413" algn="l">
              <a:buFont typeface="+mj-lt"/>
              <a:buAutoNum type="arabicPeriod" startAt="26"/>
            </a:pPr>
            <a:endParaRPr lang="en-US" sz="2500" b="1" dirty="0"/>
          </a:p>
          <a:p>
            <a:pPr marL="633413" indent="-633413" algn="l">
              <a:buFont typeface="+mj-lt"/>
              <a:buAutoNum type="arabicPeriod" startAt="26"/>
            </a:pPr>
            <a:endParaRPr lang="en-US" sz="2500" b="1" dirty="0"/>
          </a:p>
          <a:p>
            <a:pPr marL="633413" indent="-633413" algn="l">
              <a:buFont typeface="+mj-lt"/>
              <a:buAutoNum type="arabicPeriod" startAt="26"/>
            </a:pPr>
            <a:endParaRPr lang="en-US" sz="2500" b="1" dirty="0"/>
          </a:p>
          <a:p>
            <a:pPr marL="633413" indent="-633413" algn="l">
              <a:buFont typeface="+mj-lt"/>
              <a:buAutoNum type="arabicPeriod" startAt="26"/>
            </a:pPr>
            <a:endParaRPr lang="en-US" sz="2500" b="1" dirty="0"/>
          </a:p>
          <a:p>
            <a:pPr marL="633413" indent="-633413" algn="l">
              <a:buFont typeface="+mj-lt"/>
              <a:buAutoNum type="arabicPeriod" startAt="26"/>
            </a:pPr>
            <a:endParaRPr lang="en-US" sz="2500" b="1" dirty="0"/>
          </a:p>
          <a:p>
            <a:pPr marL="633413" indent="-633413" algn="l">
              <a:buFont typeface="+mj-lt"/>
              <a:buAutoNum type="arabicPeriod" startAt="26"/>
            </a:pPr>
            <a:endParaRPr lang="en-US" sz="2500" b="1" dirty="0"/>
          </a:p>
          <a:p>
            <a:pPr marL="627063" indent="-627063" algn="just">
              <a:buFont typeface="Wingdings" pitchFamily="2" charset="2"/>
              <a:buChar char="v"/>
            </a:pPr>
            <a:endParaRPr lang="en-IN" sz="2500" dirty="0"/>
          </a:p>
          <a:p>
            <a:pPr marL="627063" indent="-627063" algn="just">
              <a:buFont typeface="Wingdings" pitchFamily="2" charset="2"/>
              <a:buChar char="v"/>
            </a:pPr>
            <a:endParaRPr lang="en-IN" b="1" dirty="0"/>
          </a:p>
          <a:p>
            <a:pPr marL="633413" indent="-633413" algn="l">
              <a:buFont typeface="Wingdings" pitchFamily="2" charset="2"/>
              <a:buChar char="v"/>
            </a:pPr>
            <a:endParaRPr lang="en-IN" b="1" dirty="0"/>
          </a:p>
          <a:p>
            <a:pPr algn="l"/>
            <a:endParaRPr lang="en-IN" dirty="0"/>
          </a:p>
        </p:txBody>
      </p:sp>
      <p:sp>
        <p:nvSpPr>
          <p:cNvPr id="5" name="Date Placeholder 4"/>
          <p:cNvSpPr>
            <a:spLocks noGrp="1"/>
          </p:cNvSpPr>
          <p:nvPr>
            <p:ph type="dt" sz="half" idx="10"/>
          </p:nvPr>
        </p:nvSpPr>
        <p:spPr/>
        <p:txBody>
          <a:bodyPr/>
          <a:lstStyle/>
          <a:p>
            <a:fld id="{FAE0E65E-1C84-4957-B96D-0BBD46E0712E}"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27</a:t>
            </a:fld>
            <a:endParaRPr lang="en-IN"/>
          </a:p>
        </p:txBody>
      </p:sp>
    </p:spTree>
    <p:extLst>
      <p:ext uri="{BB962C8B-B14F-4D97-AF65-F5344CB8AC3E}">
        <p14:creationId xmlns:p14="http://schemas.microsoft.com/office/powerpoint/2010/main" val="3927340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2"/>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712968" cy="5472608"/>
          </a:xfrm>
        </p:spPr>
        <p:txBody>
          <a:bodyPr>
            <a:normAutofit fontScale="40000" lnSpcReduction="20000"/>
          </a:bodyPr>
          <a:lstStyle/>
          <a:p>
            <a:pPr marL="542925" lvl="1" indent="-542925" algn="l">
              <a:lnSpc>
                <a:spcPct val="110000"/>
              </a:lnSpc>
              <a:spcBef>
                <a:spcPts val="200"/>
              </a:spcBef>
              <a:spcAft>
                <a:spcPts val="200"/>
              </a:spcAft>
            </a:pPr>
            <a:r>
              <a:rPr lang="en-US" sz="5300" b="1" dirty="0"/>
              <a:t>27. 	Bid Opening</a:t>
            </a:r>
          </a:p>
          <a:p>
            <a:pPr marL="542925" lvl="1" indent="-542925" algn="just" defTabSz="520700">
              <a:lnSpc>
                <a:spcPct val="110000"/>
              </a:lnSpc>
              <a:spcBef>
                <a:spcPts val="200"/>
              </a:spcBef>
              <a:spcAft>
                <a:spcPts val="200"/>
              </a:spcAft>
            </a:pPr>
            <a:r>
              <a:rPr lang="en-US" sz="5300" dirty="0"/>
              <a:t>27.1 	The Purchaser shall conduct the bid opening in public at the address, date and time </a:t>
            </a:r>
            <a:r>
              <a:rPr lang="en-US" sz="5300" b="1" dirty="0"/>
              <a:t>specified in the</a:t>
            </a:r>
            <a:r>
              <a:rPr lang="en-US" sz="5300" dirty="0"/>
              <a:t> </a:t>
            </a:r>
            <a:r>
              <a:rPr lang="en-US" sz="5300" b="1" dirty="0"/>
              <a:t>BDS.</a:t>
            </a:r>
            <a:r>
              <a:rPr lang="en-US" sz="5300" dirty="0"/>
              <a:t>  Any specific electronic bid opening procedures required if electronic bidding is permitted in accordance with ITB Sub-Clause 23.1, shall be as </a:t>
            </a:r>
            <a:r>
              <a:rPr lang="en-US" sz="5300" b="1" dirty="0"/>
              <a:t>specified in the</a:t>
            </a:r>
            <a:r>
              <a:rPr lang="en-US" sz="5300" dirty="0"/>
              <a:t> </a:t>
            </a:r>
            <a:r>
              <a:rPr lang="en-US" sz="5300" b="1" dirty="0"/>
              <a:t>BDS.</a:t>
            </a:r>
            <a:r>
              <a:rPr lang="en-US" sz="5300" dirty="0"/>
              <a:t> </a:t>
            </a:r>
          </a:p>
          <a:p>
            <a:pPr marL="542925" lvl="1" indent="-542925" algn="just" defTabSz="520700">
              <a:lnSpc>
                <a:spcPct val="110000"/>
              </a:lnSpc>
              <a:spcBef>
                <a:spcPts val="200"/>
              </a:spcBef>
              <a:spcAft>
                <a:spcPts val="200"/>
              </a:spcAft>
            </a:pPr>
            <a:r>
              <a:rPr lang="en-US" sz="5300" dirty="0"/>
              <a:t>27.2	</a:t>
            </a:r>
            <a:r>
              <a:rPr lang="en-US" sz="5300" dirty="0">
                <a:solidFill>
                  <a:srgbClr val="FF0000"/>
                </a:solidFill>
              </a:rPr>
              <a:t>First, envelopes marked “</a:t>
            </a:r>
            <a:r>
              <a:rPr lang="en-US" sz="5300" cap="small" dirty="0">
                <a:solidFill>
                  <a:srgbClr val="FF0000"/>
                </a:solidFill>
              </a:rPr>
              <a:t>Withdrawal</a:t>
            </a:r>
            <a:r>
              <a:rPr lang="en-US" sz="5300" dirty="0">
                <a:solidFill>
                  <a:srgbClr val="FF0000"/>
                </a:solidFill>
              </a:rPr>
              <a:t>” shall be opened </a:t>
            </a:r>
            <a:r>
              <a:rPr lang="en-US" sz="5300" dirty="0"/>
              <a:t>and read out and the envelope with the corresponding bid shall not be opened, but returned to the Bidder. </a:t>
            </a:r>
            <a:r>
              <a:rPr lang="en-US" sz="5300" dirty="0">
                <a:solidFill>
                  <a:srgbClr val="FF0000"/>
                </a:solidFill>
              </a:rPr>
              <a:t>If the withdrawal envelope does not contain a copy of the “power of attorney”</a:t>
            </a:r>
            <a:r>
              <a:rPr lang="en-US" sz="5300" dirty="0"/>
              <a:t> confirming the signature as a person duly authorized to sign on behalf of the Bidder, the corresponding </a:t>
            </a:r>
            <a:r>
              <a:rPr lang="en-US" sz="5300" dirty="0">
                <a:solidFill>
                  <a:srgbClr val="FF0000"/>
                </a:solidFill>
              </a:rPr>
              <a:t>bid will be opened</a:t>
            </a:r>
            <a:r>
              <a:rPr lang="en-US" sz="5300" dirty="0"/>
              <a:t>.  </a:t>
            </a:r>
            <a:r>
              <a:rPr lang="en-US" sz="5300" dirty="0">
                <a:solidFill>
                  <a:srgbClr val="FF0000"/>
                </a:solidFill>
              </a:rPr>
              <a:t>No bid withdrawal shall be permitted unless the corresponding withdrawal notice contains a valid authorization to request the withdrawal and is read out at bid opening</a:t>
            </a:r>
            <a:r>
              <a:rPr lang="en-US" sz="5300" dirty="0"/>
              <a:t>.  Next, envelopes marked “</a:t>
            </a:r>
            <a:r>
              <a:rPr lang="en-US" sz="5300" cap="small" dirty="0"/>
              <a:t>Substitution</a:t>
            </a:r>
            <a:r>
              <a:rPr lang="en-US" sz="5300" dirty="0"/>
              <a:t>” shall be opened and read out and exchanged with the corresponding Bid being substituted, and the substituted Bid shall not be opened, but returned to the Bidder. </a:t>
            </a:r>
            <a:r>
              <a:rPr lang="en-US" sz="5300" dirty="0">
                <a:solidFill>
                  <a:srgbClr val="FF0000"/>
                </a:solidFill>
              </a:rPr>
              <a:t>No Bid substitution shall be permitted unless </a:t>
            </a:r>
            <a:r>
              <a:rPr lang="en-US" sz="5300" dirty="0"/>
              <a:t>the corresponding substitution </a:t>
            </a:r>
            <a:r>
              <a:rPr lang="en-US" sz="5300" dirty="0">
                <a:solidFill>
                  <a:srgbClr val="FF0000"/>
                </a:solidFill>
              </a:rPr>
              <a:t>notice</a:t>
            </a:r>
            <a:r>
              <a:rPr lang="en-US" sz="5300" dirty="0"/>
              <a:t> </a:t>
            </a:r>
            <a:r>
              <a:rPr lang="en-US" sz="5300" dirty="0">
                <a:solidFill>
                  <a:srgbClr val="FF0000"/>
                </a:solidFill>
              </a:rPr>
              <a:t>contains a valid authorization </a:t>
            </a:r>
            <a:r>
              <a:rPr lang="en-US" sz="5300" dirty="0"/>
              <a:t>to request the substitution and is read out at bid opening. </a:t>
            </a:r>
          </a:p>
          <a:p>
            <a:pPr marL="900113" indent="-900113" algn="just">
              <a:lnSpc>
                <a:spcPct val="110000"/>
              </a:lnSpc>
              <a:spcBef>
                <a:spcPts val="1200"/>
              </a:spcBef>
            </a:pPr>
            <a:endParaRPr lang="en-US" sz="5300" dirty="0"/>
          </a:p>
          <a:p>
            <a:pPr marL="900113" indent="-900113" algn="just">
              <a:buFont typeface="Wingdings" pitchFamily="2" charset="2"/>
              <a:buChar char="v"/>
            </a:pPr>
            <a:endParaRPr lang="en-US" sz="5000" dirty="0"/>
          </a:p>
          <a:p>
            <a:pPr marL="900113" indent="-900113" algn="just">
              <a:buFont typeface="Wingdings" pitchFamily="2" charset="2"/>
              <a:buChar char="v"/>
            </a:pPr>
            <a:endParaRPr lang="en-US" sz="5000" dirty="0"/>
          </a:p>
          <a:p>
            <a:pPr marL="900113" indent="-900113" algn="just">
              <a:buFont typeface="Wingdings" pitchFamily="2" charset="2"/>
              <a:buChar char="v"/>
            </a:pPr>
            <a:endParaRPr lang="en-US" sz="5000" dirty="0"/>
          </a:p>
          <a:p>
            <a:pPr marL="900113" indent="-900113" algn="just">
              <a:buFont typeface="Wingdings" pitchFamily="2" charset="2"/>
              <a:buChar char="v"/>
            </a:pPr>
            <a:endParaRPr lang="en-US" sz="5000" dirty="0"/>
          </a:p>
          <a:p>
            <a:pPr marL="900113" indent="-900113" algn="just">
              <a:buFont typeface="Wingdings" pitchFamily="2" charset="2"/>
              <a:buChar char="v"/>
            </a:pPr>
            <a:endParaRPr lang="en-US" sz="5000" dirty="0"/>
          </a:p>
          <a:p>
            <a:pPr marL="900113" indent="-900113" algn="just">
              <a:buFont typeface="+mj-lt"/>
              <a:buAutoNum type="arabicPeriod" startAt="18"/>
            </a:pPr>
            <a:endParaRPr lang="en-US" sz="5000" dirty="0"/>
          </a:p>
          <a:p>
            <a:pPr marL="900113" indent="-900113" algn="just">
              <a:buFont typeface="+mj-lt"/>
              <a:buAutoNum type="arabicPeriod" startAt="18"/>
            </a:pPr>
            <a:endParaRPr lang="en-US" sz="5000" dirty="0"/>
          </a:p>
          <a:p>
            <a:pPr marL="900113" indent="-900113" algn="just">
              <a:buFont typeface="+mj-lt"/>
              <a:buAutoNum type="arabicPeriod" startAt="18"/>
            </a:pPr>
            <a:endParaRPr lang="en-US" sz="5000" dirty="0"/>
          </a:p>
          <a:p>
            <a:pPr algn="just"/>
            <a:endParaRPr lang="en-IN" dirty="0"/>
          </a:p>
        </p:txBody>
      </p:sp>
      <p:sp>
        <p:nvSpPr>
          <p:cNvPr id="5" name="Date Placeholder 4"/>
          <p:cNvSpPr>
            <a:spLocks noGrp="1"/>
          </p:cNvSpPr>
          <p:nvPr>
            <p:ph type="dt" sz="half" idx="10"/>
          </p:nvPr>
        </p:nvSpPr>
        <p:spPr/>
        <p:txBody>
          <a:bodyPr/>
          <a:lstStyle/>
          <a:p>
            <a:fld id="{B0A6D6E4-C799-4DC7-A92E-3396AD2C99C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28</a:t>
            </a:fld>
            <a:endParaRPr lang="en-IN"/>
          </a:p>
        </p:txBody>
      </p:sp>
    </p:spTree>
    <p:extLst>
      <p:ext uri="{BB962C8B-B14F-4D97-AF65-F5344CB8AC3E}">
        <p14:creationId xmlns:p14="http://schemas.microsoft.com/office/powerpoint/2010/main" val="2717159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1"/>
            <a:ext cx="8568952" cy="648072"/>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107504" y="764704"/>
            <a:ext cx="8784976" cy="5688632"/>
          </a:xfrm>
        </p:spPr>
        <p:txBody>
          <a:bodyPr>
            <a:normAutofit fontScale="62500" lnSpcReduction="20000"/>
          </a:bodyPr>
          <a:lstStyle/>
          <a:p>
            <a:pPr marL="542925" indent="-542925" algn="just">
              <a:spcBef>
                <a:spcPts val="200"/>
              </a:spcBef>
              <a:buAutoNum type="arabicPeriod" startAt="27"/>
            </a:pPr>
            <a:r>
              <a:rPr lang="en-IN" sz="3400" b="1" dirty="0"/>
              <a:t>Bid Opening</a:t>
            </a:r>
          </a:p>
          <a:p>
            <a:pPr marL="542925" indent="-542925" algn="just">
              <a:spcBef>
                <a:spcPts val="200"/>
              </a:spcBef>
            </a:pPr>
            <a:r>
              <a:rPr lang="en-US" sz="3400" dirty="0"/>
              <a:t>	27.2 –  continued</a:t>
            </a:r>
          </a:p>
          <a:p>
            <a:pPr marL="542925" indent="-542925" algn="just">
              <a:spcBef>
                <a:spcPts val="200"/>
              </a:spcBef>
            </a:pPr>
            <a:r>
              <a:rPr lang="en-US" sz="3400" dirty="0"/>
              <a:t>	Envelopes marked “</a:t>
            </a:r>
            <a:r>
              <a:rPr lang="en-US" sz="3400" cap="small" dirty="0"/>
              <a:t>Modification</a:t>
            </a:r>
            <a:r>
              <a:rPr lang="en-US" sz="3400" dirty="0"/>
              <a:t>” shall be opened and read out with the corresponding Bid. </a:t>
            </a:r>
            <a:r>
              <a:rPr lang="en-US" sz="3400" dirty="0">
                <a:solidFill>
                  <a:srgbClr val="FF0000"/>
                </a:solidFill>
              </a:rPr>
              <a:t>No Bid modification shall be permitted unless </a:t>
            </a:r>
            <a:r>
              <a:rPr lang="en-US" sz="3400" dirty="0"/>
              <a:t>the corresponding modification notice </a:t>
            </a:r>
            <a:r>
              <a:rPr lang="en-US" sz="3400" dirty="0">
                <a:solidFill>
                  <a:srgbClr val="FF0000"/>
                </a:solidFill>
              </a:rPr>
              <a:t>contains a valid authorization </a:t>
            </a:r>
            <a:r>
              <a:rPr lang="en-US" sz="3400" dirty="0"/>
              <a:t>to request the modification and is read out at Bid opening. </a:t>
            </a:r>
            <a:r>
              <a:rPr lang="en-US" sz="3400" dirty="0">
                <a:solidFill>
                  <a:srgbClr val="FF0000"/>
                </a:solidFill>
              </a:rPr>
              <a:t>Only envelopes that are opened and read out at Bid opening shall be considered further</a:t>
            </a:r>
            <a:r>
              <a:rPr lang="en-US" sz="3400" dirty="0"/>
              <a:t>.</a:t>
            </a:r>
          </a:p>
          <a:p>
            <a:pPr marL="542925" indent="-542925" algn="just">
              <a:spcBef>
                <a:spcPts val="200"/>
              </a:spcBef>
            </a:pPr>
            <a:r>
              <a:rPr lang="en-US" sz="3400" dirty="0"/>
              <a:t>27.3 	All other envelopes shall be opened one at a time, reading out: the name of the Bidder and whether there is a modification; the Bid Prices, including any discounts and alternative offers; the presence of a Bid Security or Bid-Securing Declaration, if required; and any other details as the Purchaser may consider appropriate.  </a:t>
            </a:r>
            <a:r>
              <a:rPr lang="en-US" sz="3400" dirty="0">
                <a:solidFill>
                  <a:srgbClr val="FF0000"/>
                </a:solidFill>
              </a:rPr>
              <a:t>Only discounts and alternative offers read out at Bid opening shall be considered for evaluation</a:t>
            </a:r>
            <a:r>
              <a:rPr lang="en-US" sz="3400" dirty="0"/>
              <a:t>.  No Bid shall be rejected at Bid opening except for late bids, in accordance with ITB Sub-Clause 25.1.</a:t>
            </a:r>
          </a:p>
          <a:p>
            <a:pPr marL="542925" indent="-542925" algn="just">
              <a:spcBef>
                <a:spcPts val="200"/>
              </a:spcBef>
            </a:pPr>
            <a:r>
              <a:rPr lang="en-US" sz="3400" dirty="0"/>
              <a:t>27.4 	The Purchaser shall prepare a </a:t>
            </a:r>
            <a:r>
              <a:rPr lang="en-US" sz="3400" dirty="0">
                <a:solidFill>
                  <a:srgbClr val="FF0000"/>
                </a:solidFill>
              </a:rPr>
              <a:t>record of the Bid opening </a:t>
            </a:r>
            <a:r>
              <a:rPr lang="en-US" sz="3400" dirty="0"/>
              <a:t>that shall include, as a minimum: the name of the Bidder and whether there is a withdrawal, substitution, or modification; the Bid Price, per lot if applicable, including any discounts, and alternative offers if they were permitted; and the presence or absence of a Bid Security or Bid-Securing Declaration, if one was required.  </a:t>
            </a:r>
          </a:p>
          <a:p>
            <a:pPr marL="803275" indent="-803275" algn="just"/>
            <a:endParaRPr lang="en-IN" b="1" dirty="0"/>
          </a:p>
          <a:p>
            <a:pPr marL="803275" indent="-803275" algn="just"/>
            <a:endParaRPr lang="en-US" dirty="0"/>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Wingdings" pitchFamily="2" charset="2"/>
              <a:buChar char="v"/>
            </a:pPr>
            <a:endParaRPr lang="en-US" dirty="0"/>
          </a:p>
          <a:p>
            <a:pPr marL="900113" indent="-900113" algn="just">
              <a:buFont typeface="+mj-lt"/>
              <a:buAutoNum type="arabicPeriod" startAt="18"/>
            </a:pPr>
            <a:endParaRPr lang="en-US" dirty="0"/>
          </a:p>
          <a:p>
            <a:pPr marL="900113" indent="-900113" algn="just">
              <a:buFont typeface="+mj-lt"/>
              <a:buAutoNum type="arabicPeriod" startAt="18"/>
            </a:pPr>
            <a:endParaRPr lang="en-US" dirty="0"/>
          </a:p>
          <a:p>
            <a:pPr marL="900113" indent="-900113" algn="just">
              <a:buFont typeface="+mj-lt"/>
              <a:buAutoNum type="arabicPeriod" startAt="18"/>
            </a:pPr>
            <a:endParaRPr lang="en-US" dirty="0"/>
          </a:p>
          <a:p>
            <a:pPr algn="just"/>
            <a:endParaRPr lang="en-IN" dirty="0"/>
          </a:p>
        </p:txBody>
      </p:sp>
      <p:sp>
        <p:nvSpPr>
          <p:cNvPr id="5" name="Date Placeholder 4"/>
          <p:cNvSpPr>
            <a:spLocks noGrp="1"/>
          </p:cNvSpPr>
          <p:nvPr>
            <p:ph type="dt" sz="half" idx="10"/>
          </p:nvPr>
        </p:nvSpPr>
        <p:spPr/>
        <p:txBody>
          <a:bodyPr/>
          <a:lstStyle/>
          <a:p>
            <a:fld id="{43153C56-B2A5-4CAD-BDC0-0753A4BEF83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29</a:t>
            </a:fld>
            <a:endParaRPr lang="en-IN"/>
          </a:p>
        </p:txBody>
      </p:sp>
    </p:spTree>
    <p:extLst>
      <p:ext uri="{BB962C8B-B14F-4D97-AF65-F5344CB8AC3E}">
        <p14:creationId xmlns:p14="http://schemas.microsoft.com/office/powerpoint/2010/main" val="59078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b="1" dirty="0" smtClean="0">
                <a:solidFill>
                  <a:schemeClr val="tx1"/>
                </a:solidFill>
              </a:rPr>
              <a:t>Procurement of Goods</a:t>
            </a:r>
          </a:p>
        </p:txBody>
      </p:sp>
      <p:sp>
        <p:nvSpPr>
          <p:cNvPr id="7171" name="Content Placeholder 2"/>
          <p:cNvSpPr>
            <a:spLocks noGrp="1"/>
          </p:cNvSpPr>
          <p:nvPr>
            <p:ph idx="1"/>
          </p:nvPr>
        </p:nvSpPr>
        <p:spPr/>
        <p:txBody>
          <a:bodyPr/>
          <a:lstStyle/>
          <a:p>
            <a:pPr eaLnBrk="1" hangingPunct="1">
              <a:defRPr/>
            </a:pPr>
            <a:r>
              <a:rPr lang="en-US" dirty="0" smtClean="0"/>
              <a:t>Procurement Methods</a:t>
            </a:r>
            <a:endParaRPr lang="en-US" dirty="0" smtClean="0"/>
          </a:p>
          <a:p>
            <a:pPr lvl="1" eaLnBrk="1" hangingPunct="1">
              <a:defRPr/>
            </a:pPr>
            <a:r>
              <a:rPr lang="en-US" dirty="0" smtClean="0"/>
              <a:t>International Competitive Bidding (ICB)</a:t>
            </a:r>
          </a:p>
          <a:p>
            <a:pPr lvl="1" eaLnBrk="1" hangingPunct="1">
              <a:defRPr/>
            </a:pPr>
            <a:r>
              <a:rPr lang="en-US" dirty="0" smtClean="0"/>
              <a:t>Limited International Bidding (LIB)</a:t>
            </a:r>
          </a:p>
          <a:p>
            <a:pPr lvl="1" eaLnBrk="1" hangingPunct="1">
              <a:defRPr/>
            </a:pPr>
            <a:r>
              <a:rPr lang="en-US" dirty="0" smtClean="0">
                <a:solidFill>
                  <a:srgbClr val="FF0000"/>
                </a:solidFill>
              </a:rPr>
              <a:t>National Competitive Bidding (NCB)</a:t>
            </a:r>
          </a:p>
          <a:p>
            <a:pPr lvl="1" eaLnBrk="1" hangingPunct="1">
              <a:defRPr/>
            </a:pPr>
            <a:r>
              <a:rPr lang="en-US" dirty="0" smtClean="0">
                <a:solidFill>
                  <a:srgbClr val="FF0000"/>
                </a:solidFill>
              </a:rPr>
              <a:t>Shopping</a:t>
            </a:r>
          </a:p>
          <a:p>
            <a:pPr lvl="1" eaLnBrk="1" hangingPunct="1">
              <a:defRPr/>
            </a:pPr>
            <a:r>
              <a:rPr lang="en-US" dirty="0" smtClean="0">
                <a:solidFill>
                  <a:srgbClr val="FF0000"/>
                </a:solidFill>
              </a:rPr>
              <a:t>Direct Contracting</a:t>
            </a:r>
          </a:p>
          <a:p>
            <a:pPr lvl="1" eaLnBrk="1" hangingPunct="1">
              <a:defRPr/>
            </a:pPr>
            <a:r>
              <a:rPr lang="en-US" dirty="0" smtClean="0"/>
              <a:t>Framework Agreement</a:t>
            </a:r>
          </a:p>
          <a:p>
            <a:pPr lvl="1" eaLnBrk="1" hangingPunct="1">
              <a:defRPr/>
            </a:pPr>
            <a:r>
              <a:rPr lang="en-US" dirty="0" smtClean="0"/>
              <a:t>Community Based Procurement</a:t>
            </a:r>
          </a:p>
        </p:txBody>
      </p:sp>
    </p:spTree>
    <p:extLst>
      <p:ext uri="{BB962C8B-B14F-4D97-AF65-F5344CB8AC3E}">
        <p14:creationId xmlns:p14="http://schemas.microsoft.com/office/powerpoint/2010/main" val="379677128"/>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712968" cy="5472608"/>
          </a:xfrm>
        </p:spPr>
        <p:txBody>
          <a:bodyPr>
            <a:noAutofit/>
          </a:bodyPr>
          <a:lstStyle/>
          <a:p>
            <a:pPr algn="just" defTabSz="185738">
              <a:lnSpc>
                <a:spcPct val="85000"/>
              </a:lnSpc>
              <a:spcBef>
                <a:spcPts val="200"/>
              </a:spcBef>
              <a:spcAft>
                <a:spcPts val="200"/>
              </a:spcAft>
            </a:pPr>
            <a:r>
              <a:rPr lang="en-US" sz="2200" dirty="0"/>
              <a:t>27.4</a:t>
            </a:r>
            <a:r>
              <a:rPr lang="en-US" sz="2200" b="1" dirty="0"/>
              <a:t> - continued</a:t>
            </a:r>
          </a:p>
          <a:p>
            <a:pPr marL="542925" indent="-542925" algn="just">
              <a:lnSpc>
                <a:spcPct val="85000"/>
              </a:lnSpc>
              <a:spcBef>
                <a:spcPts val="200"/>
              </a:spcBef>
              <a:spcAft>
                <a:spcPts val="200"/>
              </a:spcAft>
            </a:pPr>
            <a:r>
              <a:rPr lang="en-US" sz="2200" dirty="0"/>
              <a:t>	The Bidders’ representatives who are present shall be requested to sign the attendance sheet.  </a:t>
            </a:r>
            <a:r>
              <a:rPr lang="en-US" sz="2200" dirty="0">
                <a:solidFill>
                  <a:srgbClr val="FF0000"/>
                </a:solidFill>
              </a:rPr>
              <a:t>A copy of the record shall be distributed to all Bidders </a:t>
            </a:r>
            <a:r>
              <a:rPr lang="en-US" sz="2200" dirty="0"/>
              <a:t>who submitted bids in time, and posted online when electronic bidding is permitted.</a:t>
            </a:r>
          </a:p>
          <a:p>
            <a:pPr marL="542925" indent="-542925" algn="just">
              <a:lnSpc>
                <a:spcPct val="85000"/>
              </a:lnSpc>
              <a:spcBef>
                <a:spcPts val="200"/>
              </a:spcBef>
              <a:spcAft>
                <a:spcPts val="200"/>
              </a:spcAft>
            </a:pPr>
            <a:r>
              <a:rPr lang="en-US" sz="2200" b="1" dirty="0"/>
              <a:t>E.</a:t>
            </a:r>
            <a:r>
              <a:rPr lang="en-US" sz="2200" dirty="0"/>
              <a:t>	</a:t>
            </a:r>
            <a:r>
              <a:rPr lang="en-US" sz="2200" b="1" dirty="0"/>
              <a:t>Evaluation and Comparison of Bids</a:t>
            </a:r>
            <a:endParaRPr lang="en-IN" sz="2200" b="1" dirty="0"/>
          </a:p>
          <a:p>
            <a:pPr marL="542925" indent="-542925" algn="just">
              <a:lnSpc>
                <a:spcPct val="85000"/>
              </a:lnSpc>
              <a:spcBef>
                <a:spcPts val="200"/>
              </a:spcBef>
              <a:spcAft>
                <a:spcPts val="200"/>
              </a:spcAft>
              <a:buAutoNum type="arabicPeriod" startAt="28"/>
            </a:pPr>
            <a:r>
              <a:rPr lang="en-US" sz="2200" b="1" dirty="0"/>
              <a:t>Confidentiality</a:t>
            </a:r>
          </a:p>
          <a:p>
            <a:pPr marL="542925" lvl="1" indent="-542925" algn="just">
              <a:lnSpc>
                <a:spcPct val="85000"/>
              </a:lnSpc>
              <a:spcBef>
                <a:spcPts val="200"/>
              </a:spcBef>
              <a:spcAft>
                <a:spcPts val="200"/>
              </a:spcAft>
            </a:pPr>
            <a:r>
              <a:rPr lang="en-US" sz="2200" dirty="0"/>
              <a:t>28.1 Information relating to the </a:t>
            </a:r>
            <a:r>
              <a:rPr lang="en-US" sz="2200" dirty="0">
                <a:solidFill>
                  <a:srgbClr val="FF0000"/>
                </a:solidFill>
              </a:rPr>
              <a:t>examination, evaluation, </a:t>
            </a:r>
            <a:r>
              <a:rPr lang="en-US" sz="2200" dirty="0"/>
              <a:t>comparison, and post-qualification</a:t>
            </a:r>
            <a:r>
              <a:rPr lang="en-US" sz="2200" dirty="0">
                <a:solidFill>
                  <a:srgbClr val="FF0000"/>
                </a:solidFill>
              </a:rPr>
              <a:t> of bids, and recommendation </a:t>
            </a:r>
            <a:r>
              <a:rPr lang="en-US" sz="2200" dirty="0"/>
              <a:t>of contract award, </a:t>
            </a:r>
            <a:r>
              <a:rPr lang="en-US" sz="2200" dirty="0">
                <a:solidFill>
                  <a:srgbClr val="FF0000"/>
                </a:solidFill>
              </a:rPr>
              <a:t>shall not be disclosed to bidders or any other persons </a:t>
            </a:r>
            <a:r>
              <a:rPr lang="en-US" sz="2200" dirty="0"/>
              <a:t>not officially concerned with such process </a:t>
            </a:r>
            <a:r>
              <a:rPr lang="en-US" sz="2200" dirty="0">
                <a:solidFill>
                  <a:srgbClr val="FF0000"/>
                </a:solidFill>
              </a:rPr>
              <a:t>until publication of the Contract Award.</a:t>
            </a:r>
          </a:p>
          <a:p>
            <a:pPr marL="542925" lvl="1" indent="-542925" algn="just">
              <a:lnSpc>
                <a:spcPct val="85000"/>
              </a:lnSpc>
              <a:spcBef>
                <a:spcPts val="200"/>
              </a:spcBef>
              <a:spcAft>
                <a:spcPts val="200"/>
              </a:spcAft>
            </a:pPr>
            <a:r>
              <a:rPr lang="en-US" sz="2200" dirty="0"/>
              <a:t>28.2 Any effort by a Bidder to influence the Purchaser in the examination, evaluation, comparison, and post-qualification of the bids or contract award decisions may result in the rejection of its Bid.</a:t>
            </a:r>
          </a:p>
          <a:p>
            <a:pPr marL="542925" indent="-542925" algn="just">
              <a:lnSpc>
                <a:spcPct val="85000"/>
              </a:lnSpc>
              <a:spcBef>
                <a:spcPts val="200"/>
              </a:spcBef>
              <a:spcAft>
                <a:spcPts val="200"/>
              </a:spcAft>
            </a:pPr>
            <a:r>
              <a:rPr lang="en-US" sz="2200" dirty="0"/>
              <a:t>28.3 Notwithstanding ITB Sub-Clause 28.2, from the time of bid opening to the time of Contract Award, if any Bidder wishes to contact the Purchaser on any matter related to the bidding process, it should do so in writing.</a:t>
            </a:r>
            <a:endParaRPr lang="en-IN" sz="2200" dirty="0"/>
          </a:p>
        </p:txBody>
      </p:sp>
      <p:sp>
        <p:nvSpPr>
          <p:cNvPr id="5" name="Date Placeholder 4"/>
          <p:cNvSpPr>
            <a:spLocks noGrp="1"/>
          </p:cNvSpPr>
          <p:nvPr>
            <p:ph type="dt" sz="half" idx="10"/>
          </p:nvPr>
        </p:nvSpPr>
        <p:spPr/>
        <p:txBody>
          <a:bodyPr/>
          <a:lstStyle/>
          <a:p>
            <a:fld id="{34486B08-C3DB-4212-A42F-86669DF52D8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30</a:t>
            </a:fld>
            <a:endParaRPr lang="en-IN" dirty="0"/>
          </a:p>
        </p:txBody>
      </p:sp>
    </p:spTree>
    <p:extLst>
      <p:ext uri="{BB962C8B-B14F-4D97-AF65-F5344CB8AC3E}">
        <p14:creationId xmlns:p14="http://schemas.microsoft.com/office/powerpoint/2010/main" val="41807030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23528" y="836712"/>
            <a:ext cx="8640960" cy="5832648"/>
          </a:xfrm>
        </p:spPr>
        <p:txBody>
          <a:bodyPr>
            <a:noAutofit/>
          </a:bodyPr>
          <a:lstStyle/>
          <a:p>
            <a:pPr marL="627063" indent="-627063" algn="l">
              <a:spcBef>
                <a:spcPts val="300"/>
              </a:spcBef>
              <a:spcAft>
                <a:spcPts val="300"/>
              </a:spcAft>
              <a:buFont typeface="+mj-lt"/>
              <a:buAutoNum type="arabicPeriod" startAt="29"/>
            </a:pPr>
            <a:r>
              <a:rPr lang="en-IN" sz="2200" b="1" dirty="0"/>
              <a:t>Clarification of Bids</a:t>
            </a:r>
          </a:p>
          <a:p>
            <a:pPr marL="627063" indent="-627063" algn="just">
              <a:spcBef>
                <a:spcPts val="300"/>
              </a:spcBef>
              <a:spcAft>
                <a:spcPts val="300"/>
              </a:spcAft>
            </a:pPr>
            <a:r>
              <a:rPr lang="en-IN" sz="2200" b="1" dirty="0"/>
              <a:t>29.1 	</a:t>
            </a:r>
            <a:r>
              <a:rPr lang="en-US" sz="2200" dirty="0"/>
              <a:t>To assist in the examination, evaluation, comparison and post-qualification of the bids, the Purchaser may, at its discretion, ask any Bidder for a clarification of its Bid.  </a:t>
            </a:r>
            <a:r>
              <a:rPr lang="en-US" sz="2200" dirty="0">
                <a:solidFill>
                  <a:srgbClr val="FF0000"/>
                </a:solidFill>
              </a:rPr>
              <a:t>Any clarification submitted by a Bidder in respect to its Bid and that is not in response to a request by the Purchaser shall not be considered.</a:t>
            </a:r>
            <a:r>
              <a:rPr lang="en-US" sz="2200" dirty="0"/>
              <a:t>  The Purchaser’s request for clarification and the response shall be in writing. </a:t>
            </a:r>
            <a:r>
              <a:rPr lang="en-US" sz="2200" dirty="0">
                <a:solidFill>
                  <a:srgbClr val="FF0000"/>
                </a:solidFill>
              </a:rPr>
              <a:t>No change in the prices or substance of the Bid shall be sought, offered, or permitted</a:t>
            </a:r>
            <a:r>
              <a:rPr lang="en-US" sz="2200" dirty="0"/>
              <a:t>, except to confirm the correction of arithmetic errors discovered by the Purchaser in the Evaluation of the bids, in accordance with ITB Clause 31.</a:t>
            </a:r>
            <a:endParaRPr lang="en-US" sz="2200" dirty="0">
              <a:solidFill>
                <a:srgbClr val="FF0000"/>
              </a:solidFill>
            </a:endParaRPr>
          </a:p>
          <a:p>
            <a:pPr marL="627063" indent="-627063" algn="l">
              <a:spcBef>
                <a:spcPts val="300"/>
              </a:spcBef>
              <a:spcAft>
                <a:spcPts val="300"/>
              </a:spcAft>
              <a:buFont typeface="+mj-lt"/>
              <a:buAutoNum type="arabicPeriod" startAt="30"/>
            </a:pPr>
            <a:r>
              <a:rPr lang="en-IN" sz="2200" b="1" dirty="0"/>
              <a:t>Responsiveness of Bids</a:t>
            </a:r>
          </a:p>
          <a:p>
            <a:pPr marL="630238" lvl="1" indent="-630238" algn="just">
              <a:spcBef>
                <a:spcPts val="300"/>
              </a:spcBef>
              <a:spcAft>
                <a:spcPts val="300"/>
              </a:spcAft>
            </a:pPr>
            <a:r>
              <a:rPr lang="en-US" sz="2200" dirty="0"/>
              <a:t>30.1 	The Purchaser’s determination of a bid’s responsiveness is to be based on the contents of the bid itself. </a:t>
            </a:r>
          </a:p>
          <a:p>
            <a:pPr marL="630238" lvl="1" indent="-630238" algn="just">
              <a:spcBef>
                <a:spcPts val="300"/>
              </a:spcBef>
              <a:spcAft>
                <a:spcPts val="300"/>
              </a:spcAft>
            </a:pPr>
            <a:r>
              <a:rPr lang="en-US" sz="2200" dirty="0"/>
              <a:t>30.2 	</a:t>
            </a:r>
            <a:r>
              <a:rPr lang="en-US" sz="2200" dirty="0">
                <a:solidFill>
                  <a:srgbClr val="FF0000"/>
                </a:solidFill>
              </a:rPr>
              <a:t>A substantially responsive Bid is one that conforms to all the terms, conditions, and specifications of the Bidding Documents without material deviation, reservation, or omission</a:t>
            </a:r>
            <a:r>
              <a:rPr lang="en-US" sz="2200" dirty="0"/>
              <a:t>.  A material deviation, reservation, or omission is one that:</a:t>
            </a:r>
          </a:p>
          <a:p>
            <a:pPr marL="627063" indent="-627063" algn="l">
              <a:spcBef>
                <a:spcPts val="600"/>
              </a:spcBef>
              <a:buFont typeface="+mj-lt"/>
              <a:buAutoNum type="arabicPeriod" startAt="30"/>
            </a:pPr>
            <a:endParaRPr lang="en-IN" sz="2000" b="1" dirty="0"/>
          </a:p>
          <a:p>
            <a:pPr marL="627063" indent="-627063" algn="l">
              <a:spcBef>
                <a:spcPts val="600"/>
              </a:spcBef>
              <a:buFont typeface="+mj-lt"/>
              <a:buAutoNum type="arabicPeriod" startAt="30"/>
            </a:pPr>
            <a:endParaRPr lang="en-IN" sz="2000" b="1" dirty="0"/>
          </a:p>
        </p:txBody>
      </p:sp>
      <p:sp>
        <p:nvSpPr>
          <p:cNvPr id="5" name="Date Placeholder 4"/>
          <p:cNvSpPr>
            <a:spLocks noGrp="1"/>
          </p:cNvSpPr>
          <p:nvPr>
            <p:ph type="dt" sz="half" idx="10"/>
          </p:nvPr>
        </p:nvSpPr>
        <p:spPr/>
        <p:txBody>
          <a:bodyPr/>
          <a:lstStyle/>
          <a:p>
            <a:fld id="{E19D24DD-8511-4477-9416-3BA70B868DEA}"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31</a:t>
            </a:fld>
            <a:endParaRPr lang="en-IN"/>
          </a:p>
        </p:txBody>
      </p:sp>
    </p:spTree>
    <p:extLst>
      <p:ext uri="{BB962C8B-B14F-4D97-AF65-F5344CB8AC3E}">
        <p14:creationId xmlns:p14="http://schemas.microsoft.com/office/powerpoint/2010/main" val="2915992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838200"/>
            <a:ext cx="8568952" cy="5759152"/>
          </a:xfrm>
        </p:spPr>
        <p:txBody>
          <a:bodyPr>
            <a:noAutofit/>
          </a:bodyPr>
          <a:lstStyle/>
          <a:p>
            <a:pPr marL="627063" indent="-627063" algn="l">
              <a:spcBef>
                <a:spcPts val="600"/>
              </a:spcBef>
              <a:buFont typeface="+mj-lt"/>
              <a:buAutoNum type="arabicPeriod" startAt="30"/>
            </a:pPr>
            <a:r>
              <a:rPr lang="en-IN" sz="2300" b="1" dirty="0"/>
              <a:t>Responsiveness of Bids</a:t>
            </a:r>
          </a:p>
          <a:p>
            <a:pPr marL="627063" indent="114300" algn="l">
              <a:spcBef>
                <a:spcPts val="600"/>
              </a:spcBef>
            </a:pPr>
            <a:r>
              <a:rPr lang="en-IN" sz="2300" dirty="0"/>
              <a:t>30.2 </a:t>
            </a:r>
            <a:r>
              <a:rPr lang="en-IN" sz="2300" dirty="0">
                <a:solidFill>
                  <a:srgbClr val="FF0000"/>
                </a:solidFill>
              </a:rPr>
              <a:t>– </a:t>
            </a:r>
            <a:r>
              <a:rPr lang="en-US" dirty="0">
                <a:solidFill>
                  <a:srgbClr val="FF0000"/>
                </a:solidFill>
              </a:rPr>
              <a:t>A material deviation, reservation, or omission is one that: (</a:t>
            </a:r>
            <a:r>
              <a:rPr lang="en-IN" sz="2300" dirty="0">
                <a:solidFill>
                  <a:srgbClr val="FF0000"/>
                </a:solidFill>
              </a:rPr>
              <a:t>continued) </a:t>
            </a:r>
          </a:p>
          <a:p>
            <a:pPr marL="1308100" indent="-566738" algn="just">
              <a:spcBef>
                <a:spcPts val="600"/>
              </a:spcBef>
            </a:pPr>
            <a:r>
              <a:rPr lang="en-IN" sz="2300" dirty="0"/>
              <a:t>(a) 	</a:t>
            </a:r>
            <a:r>
              <a:rPr lang="en-US" sz="2300" dirty="0"/>
              <a:t>affects in any substantial way the scope, quality, or performance of the Goods and Related Services specified in the Contract; or</a:t>
            </a:r>
          </a:p>
          <a:p>
            <a:pPr marL="1308100" lvl="2" indent="-566738" algn="just">
              <a:spcBef>
                <a:spcPts val="600"/>
              </a:spcBef>
            </a:pPr>
            <a:r>
              <a:rPr lang="en-US" sz="2300" dirty="0"/>
              <a:t>(b) 	limits in any substantial way, inconsistent with the Bidding Documents, the Purchaser’s rights or the Bidder’s obligations under the Contract; or</a:t>
            </a:r>
          </a:p>
          <a:p>
            <a:pPr marL="1308100" lvl="2" indent="-566738" algn="just">
              <a:spcBef>
                <a:spcPts val="600"/>
              </a:spcBef>
            </a:pPr>
            <a:r>
              <a:rPr lang="en-US" sz="2300" dirty="0"/>
              <a:t>(c) 	rectified would unfairly affect the competitive position of if other bidders presenting substantially responsive bids.</a:t>
            </a:r>
          </a:p>
          <a:p>
            <a:pPr marL="693738" indent="-693738" algn="just">
              <a:spcBef>
                <a:spcPts val="600"/>
              </a:spcBef>
            </a:pPr>
            <a:r>
              <a:rPr lang="en-US" sz="2300" dirty="0"/>
              <a:t>30.3	</a:t>
            </a:r>
            <a:r>
              <a:rPr lang="en-US" sz="2300" dirty="0">
                <a:solidFill>
                  <a:srgbClr val="FF0000"/>
                </a:solidFill>
              </a:rPr>
              <a:t>If a bid is not substantially responsive </a:t>
            </a:r>
            <a:r>
              <a:rPr lang="en-US" sz="2300" dirty="0"/>
              <a:t>to the Bidding Documents, it shall be rejected by the Purchaser and </a:t>
            </a:r>
            <a:r>
              <a:rPr lang="en-US" sz="2300" dirty="0">
                <a:solidFill>
                  <a:srgbClr val="FF0000"/>
                </a:solidFill>
              </a:rPr>
              <a:t>may not subsequently be made responsive</a:t>
            </a:r>
            <a:r>
              <a:rPr lang="en-US" sz="2300" dirty="0"/>
              <a:t> by the Bidder by correction of the material deviation, reservation, or omission.</a:t>
            </a:r>
            <a:endParaRPr lang="en-IN" sz="2300" dirty="0"/>
          </a:p>
        </p:txBody>
      </p:sp>
      <p:sp>
        <p:nvSpPr>
          <p:cNvPr id="5" name="Date Placeholder 4"/>
          <p:cNvSpPr>
            <a:spLocks noGrp="1"/>
          </p:cNvSpPr>
          <p:nvPr>
            <p:ph type="dt" sz="half" idx="10"/>
          </p:nvPr>
        </p:nvSpPr>
        <p:spPr/>
        <p:txBody>
          <a:bodyPr/>
          <a:lstStyle/>
          <a:p>
            <a:fld id="{98A74722-AF77-4AE4-8C64-86992603AAA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32</a:t>
            </a:fld>
            <a:endParaRPr lang="en-IN"/>
          </a:p>
        </p:txBody>
      </p:sp>
    </p:spTree>
    <p:extLst>
      <p:ext uri="{BB962C8B-B14F-4D97-AF65-F5344CB8AC3E}">
        <p14:creationId xmlns:p14="http://schemas.microsoft.com/office/powerpoint/2010/main" val="3843240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76063"/>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08720"/>
            <a:ext cx="8712968" cy="5760640"/>
          </a:xfrm>
        </p:spPr>
        <p:txBody>
          <a:bodyPr>
            <a:normAutofit fontScale="70000" lnSpcReduction="20000"/>
          </a:bodyPr>
          <a:lstStyle/>
          <a:p>
            <a:pPr marL="693738" indent="-693738" algn="l">
              <a:spcBef>
                <a:spcPts val="600"/>
              </a:spcBef>
              <a:buAutoNum type="arabicPeriod" startAt="31"/>
            </a:pPr>
            <a:r>
              <a:rPr lang="en-IN" sz="3100" b="1" dirty="0"/>
              <a:t>Non-conformities, Errors, and Omissions</a:t>
            </a:r>
          </a:p>
          <a:p>
            <a:pPr marL="693738" indent="-693738" algn="just">
              <a:spcBef>
                <a:spcPts val="600"/>
              </a:spcBef>
            </a:pPr>
            <a:r>
              <a:rPr lang="en-IN" sz="3100" dirty="0"/>
              <a:t>31.1  	</a:t>
            </a:r>
            <a:r>
              <a:rPr lang="en-US" sz="3100" dirty="0"/>
              <a:t>Provided that a Bid is substantially responsive, the </a:t>
            </a:r>
            <a:r>
              <a:rPr lang="en-US" sz="3100" dirty="0">
                <a:solidFill>
                  <a:srgbClr val="FF0000"/>
                </a:solidFill>
              </a:rPr>
              <a:t>Purchaser may waive any non-conformities or omissions in the Bid that do not constitute a material deviation.</a:t>
            </a:r>
          </a:p>
          <a:p>
            <a:pPr marL="693738" lvl="1" indent="-693738" algn="just"/>
            <a:r>
              <a:rPr lang="en-US" sz="3100" dirty="0"/>
              <a:t>31.2 	Provided that a bid is substantially responsive, the </a:t>
            </a:r>
            <a:r>
              <a:rPr lang="en-US" sz="3100" dirty="0">
                <a:solidFill>
                  <a:srgbClr val="FF0000"/>
                </a:solidFill>
              </a:rPr>
              <a:t>Purchaser may request that the Bidder submit the necessary information or documentation, </a:t>
            </a:r>
            <a:r>
              <a:rPr lang="en-US" sz="3100" dirty="0"/>
              <a:t>within a reasonable period of time, </a:t>
            </a:r>
            <a:r>
              <a:rPr lang="en-US" sz="3100" dirty="0">
                <a:solidFill>
                  <a:srgbClr val="FF0000"/>
                </a:solidFill>
              </a:rPr>
              <a:t>to rectify nonmaterial nonconformities or omissions </a:t>
            </a:r>
            <a:r>
              <a:rPr lang="en-US" sz="3100" dirty="0"/>
              <a:t>in the bid related to documentation requirements.  Such </a:t>
            </a:r>
            <a:r>
              <a:rPr lang="en-US" sz="3100" dirty="0">
                <a:solidFill>
                  <a:srgbClr val="FF0000"/>
                </a:solidFill>
              </a:rPr>
              <a:t>omission shall not be related to any aspect of the price of the Bid</a:t>
            </a:r>
            <a:r>
              <a:rPr lang="en-US" sz="3100" dirty="0"/>
              <a:t>.  Failure of the Bidder to comply with the request may result in the rejection of its Bid.</a:t>
            </a:r>
          </a:p>
          <a:p>
            <a:pPr marL="693738" lvl="1" indent="-693738" algn="just"/>
            <a:r>
              <a:rPr lang="en-US" sz="3100" dirty="0"/>
              <a:t>31.3 	</a:t>
            </a:r>
            <a:r>
              <a:rPr lang="en-US" sz="3100" dirty="0">
                <a:solidFill>
                  <a:srgbClr val="FF0000"/>
                </a:solidFill>
              </a:rPr>
              <a:t>Provided that the Bid is substantially responsive, the Purchaser shall correct arithmetical errors </a:t>
            </a:r>
            <a:r>
              <a:rPr lang="en-US" sz="3100" dirty="0"/>
              <a:t>on the following basis:</a:t>
            </a:r>
          </a:p>
          <a:p>
            <a:pPr marL="1260475" lvl="1" indent="-566738" algn="just"/>
            <a:r>
              <a:rPr lang="en-US" sz="3100" dirty="0"/>
              <a:t>(a) 	if there is a discrepancy between the unit price and the line item total that is obtained by multiplying the unit price by the quantity, the unit price shall prevail and the line item total shall be corrected, unless in the opinion of the Purchaser there is an obvious misplacement of the decimal point in the unit price, in which case the line item total as quoted shall govern and the unit price shall be corrected;</a:t>
            </a:r>
          </a:p>
          <a:p>
            <a:pPr marL="693738" lvl="1" indent="-693738" algn="just"/>
            <a:endParaRPr lang="en-US" sz="3100" dirty="0"/>
          </a:p>
          <a:p>
            <a:pPr marL="693738" indent="-693738" algn="l">
              <a:spcBef>
                <a:spcPts val="600"/>
              </a:spcBef>
            </a:pPr>
            <a:endParaRPr lang="en-IN" sz="2600" b="1" dirty="0"/>
          </a:p>
        </p:txBody>
      </p:sp>
      <p:sp>
        <p:nvSpPr>
          <p:cNvPr id="5" name="Date Placeholder 4"/>
          <p:cNvSpPr>
            <a:spLocks noGrp="1"/>
          </p:cNvSpPr>
          <p:nvPr>
            <p:ph type="dt" sz="half" idx="10"/>
          </p:nvPr>
        </p:nvSpPr>
        <p:spPr/>
        <p:txBody>
          <a:bodyPr/>
          <a:lstStyle/>
          <a:p>
            <a:fld id="{7CC6D4E9-60E3-46AE-87C6-45C359A95F3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33</a:t>
            </a:fld>
            <a:endParaRPr lang="en-IN"/>
          </a:p>
        </p:txBody>
      </p:sp>
    </p:spTree>
    <p:extLst>
      <p:ext uri="{BB962C8B-B14F-4D97-AF65-F5344CB8AC3E}">
        <p14:creationId xmlns:p14="http://schemas.microsoft.com/office/powerpoint/2010/main" val="5736840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568952" cy="504056"/>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179512" y="908720"/>
            <a:ext cx="8784976" cy="5760640"/>
          </a:xfrm>
        </p:spPr>
        <p:txBody>
          <a:bodyPr>
            <a:noAutofit/>
          </a:bodyPr>
          <a:lstStyle/>
          <a:p>
            <a:pPr marL="630238" indent="-630238" algn="l">
              <a:spcBef>
                <a:spcPts val="200"/>
              </a:spcBef>
              <a:spcAft>
                <a:spcPts val="200"/>
              </a:spcAft>
              <a:tabLst>
                <a:tab pos="693738" algn="l"/>
              </a:tabLst>
            </a:pPr>
            <a:r>
              <a:rPr lang="en-IN" sz="2200" dirty="0"/>
              <a:t>31.3 – continued</a:t>
            </a:r>
          </a:p>
          <a:p>
            <a:pPr marL="630238" indent="-630238" algn="just">
              <a:spcBef>
                <a:spcPts val="200"/>
              </a:spcBef>
              <a:spcAft>
                <a:spcPts val="200"/>
              </a:spcAft>
              <a:tabLst>
                <a:tab pos="1482725" algn="l"/>
              </a:tabLst>
            </a:pPr>
            <a:r>
              <a:rPr lang="en-IN" sz="2200" dirty="0"/>
              <a:t>(b) 	</a:t>
            </a:r>
            <a:r>
              <a:rPr lang="en-US" sz="2200" dirty="0"/>
              <a:t>if there is an error in a total corresponding to the addition or subtraction of subtotals, the subtotals shall prevail and the total shall be corrected; and</a:t>
            </a:r>
          </a:p>
          <a:p>
            <a:pPr marL="630238" indent="-630238" algn="just">
              <a:spcBef>
                <a:spcPts val="200"/>
              </a:spcBef>
              <a:spcAft>
                <a:spcPts val="200"/>
              </a:spcAft>
            </a:pPr>
            <a:r>
              <a:rPr lang="en-US" sz="2200" dirty="0"/>
              <a:t>(c) 	if there is a discrepancy between words and figures, the amount in words shall prevail, unless the amount expressed in words is related to an arithmetic error, in which case the amount in figures shall prevail subject to (a) and (b) above.</a:t>
            </a:r>
          </a:p>
          <a:p>
            <a:pPr marL="630238" indent="-630238" algn="just">
              <a:spcBef>
                <a:spcPts val="200"/>
              </a:spcBef>
              <a:spcAft>
                <a:spcPts val="200"/>
              </a:spcAft>
            </a:pPr>
            <a:r>
              <a:rPr lang="en-US" sz="2200" dirty="0"/>
              <a:t>31.4	</a:t>
            </a:r>
            <a:r>
              <a:rPr lang="en-US" sz="2200" dirty="0">
                <a:solidFill>
                  <a:srgbClr val="FF0000"/>
                </a:solidFill>
              </a:rPr>
              <a:t>If the Bidder that submitted the lowest evaluated Bid does not accept the correction of errors, its Bid shall be rejected.</a:t>
            </a:r>
          </a:p>
          <a:p>
            <a:pPr marL="630238" indent="-630238" algn="just">
              <a:spcBef>
                <a:spcPts val="200"/>
              </a:spcBef>
              <a:spcAft>
                <a:spcPts val="200"/>
              </a:spcAft>
              <a:buAutoNum type="arabicPeriod" startAt="32"/>
            </a:pPr>
            <a:r>
              <a:rPr lang="en-IN" sz="2200" b="1" dirty="0"/>
              <a:t>Preliminary Examination of Bids</a:t>
            </a:r>
          </a:p>
          <a:p>
            <a:pPr marL="630238" lvl="1" indent="-630238" algn="just">
              <a:spcBef>
                <a:spcPts val="200"/>
              </a:spcBef>
              <a:spcAft>
                <a:spcPts val="200"/>
              </a:spcAft>
            </a:pPr>
            <a:r>
              <a:rPr lang="en-IN" sz="2200" dirty="0"/>
              <a:t>32.1 </a:t>
            </a:r>
            <a:r>
              <a:rPr lang="en-US" sz="2200" dirty="0"/>
              <a:t>The Purchaser </a:t>
            </a:r>
            <a:r>
              <a:rPr lang="en-US" sz="2200" dirty="0">
                <a:solidFill>
                  <a:srgbClr val="FF0000"/>
                </a:solidFill>
              </a:rPr>
              <a:t>shall examine the bids to confirm that all documents and technical documentation requested in ITB Clause 11 have been provided</a:t>
            </a:r>
            <a:r>
              <a:rPr lang="en-US" sz="2200" dirty="0"/>
              <a:t>, and to determine the completeness of each document submitted.</a:t>
            </a:r>
          </a:p>
          <a:p>
            <a:pPr marL="630238" lvl="1" indent="-630238" algn="just">
              <a:spcBef>
                <a:spcPts val="200"/>
              </a:spcBef>
              <a:spcAft>
                <a:spcPts val="200"/>
              </a:spcAft>
            </a:pPr>
            <a:r>
              <a:rPr lang="en-US" sz="2200" dirty="0"/>
              <a:t>32.2	The Purchaser shall confirm that the following documents and information have been provided in the Bid</a:t>
            </a:r>
            <a:r>
              <a:rPr lang="en-US" sz="2200" dirty="0">
                <a:solidFill>
                  <a:srgbClr val="FF0000"/>
                </a:solidFill>
              </a:rPr>
              <a:t>.  If any of these documents or information is missing, the offer shall be rejected</a:t>
            </a:r>
            <a:r>
              <a:rPr lang="en-US" sz="2200" dirty="0"/>
              <a:t>.</a:t>
            </a:r>
          </a:p>
          <a:p>
            <a:pPr marL="1025525" lvl="1" indent="-1025525" algn="just">
              <a:tabLst>
                <a:tab pos="1308100" algn="l"/>
              </a:tabLst>
            </a:pPr>
            <a:r>
              <a:rPr lang="en-US" dirty="0"/>
              <a:t>	</a:t>
            </a:r>
          </a:p>
          <a:p>
            <a:pPr marL="630238" lvl="1" indent="-630238" algn="just"/>
            <a:endParaRPr lang="en-US" dirty="0"/>
          </a:p>
          <a:p>
            <a:pPr marL="630238" indent="-630238" algn="just"/>
            <a:endParaRPr lang="en-IN" sz="2000" b="1" dirty="0"/>
          </a:p>
          <a:p>
            <a:pPr marL="630238" indent="-630238" algn="just"/>
            <a:endParaRPr lang="en-IN" sz="2000" b="1" dirty="0"/>
          </a:p>
          <a:p>
            <a:pPr marL="630238" indent="-630238" algn="just"/>
            <a:endParaRPr lang="en-US" sz="2000" dirty="0"/>
          </a:p>
          <a:p>
            <a:pPr marL="630238" indent="-630238" algn="just"/>
            <a:endParaRPr lang="en-IN" sz="2000" dirty="0"/>
          </a:p>
        </p:txBody>
      </p:sp>
      <p:sp>
        <p:nvSpPr>
          <p:cNvPr id="5" name="Date Placeholder 4"/>
          <p:cNvSpPr>
            <a:spLocks noGrp="1"/>
          </p:cNvSpPr>
          <p:nvPr>
            <p:ph type="dt" sz="half" idx="10"/>
          </p:nvPr>
        </p:nvSpPr>
        <p:spPr/>
        <p:txBody>
          <a:bodyPr/>
          <a:lstStyle/>
          <a:p>
            <a:fld id="{3DEE07BE-8326-4D56-B529-40EB6E9E54C9}"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34</a:t>
            </a:fld>
            <a:endParaRPr lang="en-IN" dirty="0"/>
          </a:p>
        </p:txBody>
      </p:sp>
    </p:spTree>
    <p:extLst>
      <p:ext uri="{BB962C8B-B14F-4D97-AF65-F5344CB8AC3E}">
        <p14:creationId xmlns:p14="http://schemas.microsoft.com/office/powerpoint/2010/main" val="98220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980728"/>
            <a:ext cx="8568952" cy="5616624"/>
          </a:xfrm>
        </p:spPr>
        <p:txBody>
          <a:bodyPr>
            <a:noAutofit/>
          </a:bodyPr>
          <a:lstStyle/>
          <a:p>
            <a:pPr marL="1025525" lvl="1" indent="-395288" algn="just">
              <a:spcBef>
                <a:spcPts val="600"/>
              </a:spcBef>
            </a:pPr>
            <a:r>
              <a:rPr lang="en-US" sz="2100" dirty="0">
                <a:solidFill>
                  <a:srgbClr val="FF0000"/>
                </a:solidFill>
              </a:rPr>
              <a:t>(a) </a:t>
            </a:r>
            <a:r>
              <a:rPr lang="en-US" sz="2100" dirty="0"/>
              <a:t>	 </a:t>
            </a:r>
            <a:r>
              <a:rPr lang="en-US" sz="2100" dirty="0">
                <a:solidFill>
                  <a:srgbClr val="FF0000"/>
                </a:solidFill>
              </a:rPr>
              <a:t>Bid Submission Form</a:t>
            </a:r>
            <a:r>
              <a:rPr lang="en-US" sz="2100" dirty="0"/>
              <a:t>, in accordance with ITB Sub-Clause 12.1;</a:t>
            </a:r>
          </a:p>
          <a:p>
            <a:pPr marL="1082675" lvl="2" indent="-454025" algn="just" defTabSz="173038">
              <a:buAutoNum type="alphaLcParenBoth" startAt="2"/>
            </a:pPr>
            <a:r>
              <a:rPr lang="en-US" sz="2100" dirty="0">
                <a:solidFill>
                  <a:srgbClr val="FF0000"/>
                </a:solidFill>
              </a:rPr>
              <a:t>Price Schedules</a:t>
            </a:r>
            <a:r>
              <a:rPr lang="en-US" sz="2100" dirty="0"/>
              <a:t>, in accordance with ITB Sub-Clause 12.2;</a:t>
            </a:r>
          </a:p>
          <a:p>
            <a:pPr marL="1082675" lvl="2" indent="-454025" algn="just" defTabSz="173038">
              <a:buAutoNum type="alphaLcParenBoth" startAt="2"/>
            </a:pPr>
            <a:r>
              <a:rPr lang="en-US" sz="2100" dirty="0">
                <a:solidFill>
                  <a:srgbClr val="FF0000"/>
                </a:solidFill>
              </a:rPr>
              <a:t>Bid</a:t>
            </a:r>
            <a:r>
              <a:rPr lang="en-US" sz="2100" dirty="0"/>
              <a:t> </a:t>
            </a:r>
            <a:r>
              <a:rPr lang="en-US" sz="2100" dirty="0">
                <a:solidFill>
                  <a:srgbClr val="FF0000"/>
                </a:solidFill>
              </a:rPr>
              <a:t>Security </a:t>
            </a:r>
            <a:r>
              <a:rPr lang="en-US" sz="2100" dirty="0"/>
              <a:t>or Bid Securing Declaration, in accordance with ITB Clause 21, if applicable. </a:t>
            </a:r>
          </a:p>
          <a:p>
            <a:pPr marL="628650" indent="-628650" algn="just" defTabSz="331788">
              <a:buAutoNum type="arabicPeriod" startAt="33"/>
            </a:pPr>
            <a:r>
              <a:rPr lang="en-IN" sz="2100" b="1" dirty="0"/>
              <a:t>Examination of Terms and Conditions; Technical Evaluation</a:t>
            </a:r>
          </a:p>
          <a:p>
            <a:pPr marL="630238" indent="-630238" algn="just" defTabSz="331788"/>
            <a:r>
              <a:rPr lang="en-US" sz="2100" b="1" dirty="0"/>
              <a:t>33.1 	</a:t>
            </a:r>
            <a:r>
              <a:rPr lang="en-US" sz="2100" dirty="0"/>
              <a:t>The Purchaser shall examine the Bid to confirm that all terms and conditions specified in the GCC and the SCC have been </a:t>
            </a:r>
            <a:r>
              <a:rPr lang="en-US" sz="2100" dirty="0">
                <a:solidFill>
                  <a:srgbClr val="FF0000"/>
                </a:solidFill>
              </a:rPr>
              <a:t>accepted by the Bidder without any material deviation or reservation.</a:t>
            </a:r>
          </a:p>
          <a:p>
            <a:pPr marL="630238" indent="-630238" algn="just" defTabSz="331788"/>
            <a:r>
              <a:rPr lang="en-US" sz="2100" dirty="0"/>
              <a:t>33.2 	The Purchaser shall evaluate the technical aspects of the Bid submitted in accordance with ITB Clause 18, to confirm that </a:t>
            </a:r>
            <a:r>
              <a:rPr lang="en-US" sz="2100" dirty="0">
                <a:solidFill>
                  <a:srgbClr val="FF0000"/>
                </a:solidFill>
              </a:rPr>
              <a:t>all requirements </a:t>
            </a:r>
            <a:r>
              <a:rPr lang="en-US" sz="2100" dirty="0"/>
              <a:t>specified in Section VI, Schedule of Requirements of the Bidding Documents </a:t>
            </a:r>
            <a:r>
              <a:rPr lang="en-US" sz="2100" dirty="0">
                <a:solidFill>
                  <a:srgbClr val="FF0000"/>
                </a:solidFill>
              </a:rPr>
              <a:t>have been met without any material deviation or reservation.</a:t>
            </a:r>
          </a:p>
          <a:p>
            <a:pPr marL="630238" indent="-630238" algn="just" defTabSz="331788"/>
            <a:r>
              <a:rPr lang="en-US" sz="2100" dirty="0"/>
              <a:t>33.3 	If, after the examination of the terms and conditions and the technical evaluation, the </a:t>
            </a:r>
            <a:r>
              <a:rPr lang="en-US" sz="2100" dirty="0">
                <a:solidFill>
                  <a:srgbClr val="FF0000"/>
                </a:solidFill>
              </a:rPr>
              <a:t>Purchaser determines that the Bid is not substantially responsive in accordance with ITB Clause 30, it shall reject the Bid</a:t>
            </a:r>
            <a:r>
              <a:rPr lang="en-US" sz="2100" dirty="0"/>
              <a:t>.</a:t>
            </a:r>
            <a:endParaRPr lang="en-US" sz="2100" b="1" dirty="0"/>
          </a:p>
          <a:p>
            <a:pPr marL="627063" indent="-627063" algn="l">
              <a:spcBef>
                <a:spcPts val="600"/>
              </a:spcBef>
            </a:pPr>
            <a:endParaRPr lang="en-IN" sz="2100" b="1" dirty="0"/>
          </a:p>
        </p:txBody>
      </p:sp>
      <p:sp>
        <p:nvSpPr>
          <p:cNvPr id="5" name="Date Placeholder 4"/>
          <p:cNvSpPr>
            <a:spLocks noGrp="1"/>
          </p:cNvSpPr>
          <p:nvPr>
            <p:ph type="dt" sz="half" idx="10"/>
          </p:nvPr>
        </p:nvSpPr>
        <p:spPr/>
        <p:txBody>
          <a:bodyPr/>
          <a:lstStyle/>
          <a:p>
            <a:fld id="{BDF67745-32D4-4829-9988-3082FFE40F9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35</a:t>
            </a:fld>
            <a:endParaRPr lang="en-IN"/>
          </a:p>
        </p:txBody>
      </p:sp>
    </p:spTree>
    <p:extLst>
      <p:ext uri="{BB962C8B-B14F-4D97-AF65-F5344CB8AC3E}">
        <p14:creationId xmlns:p14="http://schemas.microsoft.com/office/powerpoint/2010/main" val="38786375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1196752"/>
            <a:ext cx="8568952" cy="5400600"/>
          </a:xfrm>
        </p:spPr>
        <p:txBody>
          <a:bodyPr>
            <a:normAutofit fontScale="92500" lnSpcReduction="10000"/>
          </a:bodyPr>
          <a:lstStyle/>
          <a:p>
            <a:pPr marL="725488" indent="-725488" algn="l">
              <a:spcBef>
                <a:spcPts val="600"/>
              </a:spcBef>
              <a:buAutoNum type="arabicPeriod" startAt="34"/>
            </a:pPr>
            <a:r>
              <a:rPr lang="en-US" sz="2600" b="1" dirty="0"/>
              <a:t>Conversion to Single Currency</a:t>
            </a:r>
          </a:p>
          <a:p>
            <a:pPr marL="725488" indent="-725488" algn="just" defTabSz="725488">
              <a:spcBef>
                <a:spcPts val="600"/>
              </a:spcBef>
            </a:pPr>
            <a:r>
              <a:rPr lang="en-US" sz="2600" dirty="0"/>
              <a:t>34.1 	For evaluation and comparison purposes, the Purchaser shall </a:t>
            </a:r>
            <a:r>
              <a:rPr lang="en-US" sz="2600" dirty="0">
                <a:solidFill>
                  <a:srgbClr val="FF0000"/>
                </a:solidFill>
              </a:rPr>
              <a:t>convert all bid prices </a:t>
            </a:r>
            <a:r>
              <a:rPr lang="en-US" sz="2600" dirty="0"/>
              <a:t>expressed in amounts in various currencies </a:t>
            </a:r>
            <a:r>
              <a:rPr lang="en-US" sz="2600" dirty="0">
                <a:solidFill>
                  <a:srgbClr val="FF0000"/>
                </a:solidFill>
              </a:rPr>
              <a:t>into an amount in a single currency </a:t>
            </a:r>
            <a:r>
              <a:rPr lang="en-US" sz="2600" b="1" dirty="0"/>
              <a:t>specified in the</a:t>
            </a:r>
            <a:r>
              <a:rPr lang="en-US" sz="2600" dirty="0"/>
              <a:t> </a:t>
            </a:r>
            <a:r>
              <a:rPr lang="en-US" sz="2600" b="1" dirty="0"/>
              <a:t>BDS,</a:t>
            </a:r>
            <a:r>
              <a:rPr lang="en-US" sz="2600" dirty="0"/>
              <a:t> using the selling exchange rates established by the source and on the date </a:t>
            </a:r>
            <a:r>
              <a:rPr lang="en-US" sz="2600" b="1" dirty="0"/>
              <a:t>specified in the</a:t>
            </a:r>
            <a:r>
              <a:rPr lang="en-US" sz="2600" dirty="0"/>
              <a:t> </a:t>
            </a:r>
            <a:r>
              <a:rPr lang="en-US" sz="2600" b="1" dirty="0">
                <a:hlinkClick r:id="rId3" action="ppaction://hlinksldjump"/>
              </a:rPr>
              <a:t>BDS</a:t>
            </a:r>
            <a:r>
              <a:rPr lang="en-US" sz="2600" b="1" dirty="0"/>
              <a:t>.</a:t>
            </a:r>
          </a:p>
          <a:p>
            <a:pPr marL="725488" indent="-725488" algn="l">
              <a:spcBef>
                <a:spcPts val="600"/>
              </a:spcBef>
              <a:buFont typeface="+mj-lt"/>
              <a:buAutoNum type="arabicPeriod" startAt="35"/>
            </a:pPr>
            <a:r>
              <a:rPr lang="en-US" sz="2600" b="1" dirty="0"/>
              <a:t>Domestic Preference</a:t>
            </a:r>
          </a:p>
          <a:p>
            <a:pPr marL="725488" indent="-725488" algn="just" defTabSz="725488">
              <a:spcBef>
                <a:spcPts val="600"/>
              </a:spcBef>
            </a:pPr>
            <a:r>
              <a:rPr lang="en-US" sz="2600" dirty="0"/>
              <a:t>35.1	</a:t>
            </a:r>
            <a:r>
              <a:rPr lang="en-US" sz="2600" dirty="0">
                <a:solidFill>
                  <a:srgbClr val="FF0000"/>
                </a:solidFill>
              </a:rPr>
              <a:t>Domestic preference shall not be a factor in bid evaluation, unless otherwise </a:t>
            </a:r>
            <a:r>
              <a:rPr lang="en-US" sz="2600" b="1" dirty="0">
                <a:solidFill>
                  <a:srgbClr val="FF0000"/>
                </a:solidFill>
              </a:rPr>
              <a:t>specified in the</a:t>
            </a:r>
            <a:r>
              <a:rPr lang="en-US" sz="2600" dirty="0">
                <a:solidFill>
                  <a:srgbClr val="FF0000"/>
                </a:solidFill>
              </a:rPr>
              <a:t> </a:t>
            </a:r>
            <a:r>
              <a:rPr lang="en-US" sz="2600" b="1" dirty="0">
                <a:solidFill>
                  <a:srgbClr val="FF0000"/>
                </a:solidFill>
              </a:rPr>
              <a:t>BDS.</a:t>
            </a:r>
            <a:r>
              <a:rPr lang="en-US" sz="2600" dirty="0">
                <a:solidFill>
                  <a:srgbClr val="FF0000"/>
                </a:solidFill>
              </a:rPr>
              <a:t> </a:t>
            </a:r>
          </a:p>
          <a:p>
            <a:pPr marL="725488" indent="-725488" algn="just" defTabSz="725488">
              <a:spcBef>
                <a:spcPts val="600"/>
              </a:spcBef>
              <a:buFont typeface="+mj-lt"/>
              <a:buAutoNum type="arabicPeriod" startAt="36"/>
            </a:pPr>
            <a:r>
              <a:rPr lang="en-US" sz="2600" b="1" dirty="0"/>
              <a:t>Evaluation of Bids</a:t>
            </a:r>
          </a:p>
          <a:p>
            <a:pPr marL="725488" lvl="1" indent="-725488" algn="just" defTabSz="725488">
              <a:spcBef>
                <a:spcPts val="600"/>
              </a:spcBef>
            </a:pPr>
            <a:r>
              <a:rPr lang="en-US" sz="2600" dirty="0"/>
              <a:t>36.1	The Purchaser </a:t>
            </a:r>
            <a:r>
              <a:rPr lang="en-US" sz="2600" dirty="0">
                <a:solidFill>
                  <a:srgbClr val="FF0000"/>
                </a:solidFill>
              </a:rPr>
              <a:t>shall evaluate each bid </a:t>
            </a:r>
            <a:r>
              <a:rPr lang="en-US" sz="2600" dirty="0"/>
              <a:t>that has been </a:t>
            </a:r>
            <a:r>
              <a:rPr lang="en-US" sz="2600" dirty="0">
                <a:solidFill>
                  <a:srgbClr val="FF0000"/>
                </a:solidFill>
              </a:rPr>
              <a:t>determined</a:t>
            </a:r>
            <a:r>
              <a:rPr lang="en-US" sz="2600" dirty="0"/>
              <a:t>, up to this stage of the evaluation, </a:t>
            </a:r>
            <a:r>
              <a:rPr lang="en-US" sz="2600" dirty="0">
                <a:solidFill>
                  <a:srgbClr val="FF0000"/>
                </a:solidFill>
              </a:rPr>
              <a:t>to be substantially responsive.</a:t>
            </a:r>
          </a:p>
          <a:p>
            <a:pPr marL="725488" lvl="1" indent="-725488" algn="just" defTabSz="725488">
              <a:spcBef>
                <a:spcPts val="600"/>
              </a:spcBef>
            </a:pPr>
            <a:r>
              <a:rPr lang="en-US" sz="2600" dirty="0"/>
              <a:t>36.2	To evaluate a Bid, the </a:t>
            </a:r>
            <a:r>
              <a:rPr lang="en-US" sz="2600" dirty="0">
                <a:solidFill>
                  <a:srgbClr val="FF0000"/>
                </a:solidFill>
              </a:rPr>
              <a:t>Purchaser shall only use all the factors, methodologies and criteria defined in ITB Clause 36</a:t>
            </a:r>
            <a:r>
              <a:rPr lang="en-US" sz="2600" dirty="0"/>
              <a:t>.  No other criteria or methodology shall be permitted.</a:t>
            </a:r>
            <a:endParaRPr lang="en-IN" sz="2600" dirty="0"/>
          </a:p>
          <a:p>
            <a:pPr marL="0" lvl="1" algn="l" defTabSz="725488">
              <a:spcBef>
                <a:spcPts val="600"/>
              </a:spcBef>
            </a:pPr>
            <a:endParaRPr lang="en-IN" dirty="0"/>
          </a:p>
          <a:p>
            <a:pPr algn="l" defTabSz="725488">
              <a:spcBef>
                <a:spcPts val="600"/>
              </a:spcBef>
            </a:pPr>
            <a:endParaRPr lang="en-IN" dirty="0"/>
          </a:p>
        </p:txBody>
      </p:sp>
      <p:sp>
        <p:nvSpPr>
          <p:cNvPr id="5" name="Date Placeholder 4"/>
          <p:cNvSpPr>
            <a:spLocks noGrp="1"/>
          </p:cNvSpPr>
          <p:nvPr>
            <p:ph type="dt" sz="half" idx="10"/>
          </p:nvPr>
        </p:nvSpPr>
        <p:spPr/>
        <p:txBody>
          <a:bodyPr/>
          <a:lstStyle/>
          <a:p>
            <a:fld id="{9093F832-F8C0-4D21-9328-5734A1DF6C2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36</a:t>
            </a:fld>
            <a:endParaRPr lang="en-IN"/>
          </a:p>
        </p:txBody>
      </p:sp>
    </p:spTree>
    <p:extLst>
      <p:ext uri="{BB962C8B-B14F-4D97-AF65-F5344CB8AC3E}">
        <p14:creationId xmlns:p14="http://schemas.microsoft.com/office/powerpoint/2010/main" val="2841203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1196752"/>
            <a:ext cx="8568952" cy="5400600"/>
          </a:xfrm>
        </p:spPr>
        <p:txBody>
          <a:bodyPr>
            <a:normAutofit/>
          </a:bodyPr>
          <a:lstStyle/>
          <a:p>
            <a:pPr marL="914400" lvl="1" indent="-914400" algn="just"/>
            <a:r>
              <a:rPr lang="en-US" sz="2400" dirty="0"/>
              <a:t>36.3	</a:t>
            </a:r>
            <a:r>
              <a:rPr lang="en-US" sz="2400" dirty="0">
                <a:solidFill>
                  <a:srgbClr val="FF0000"/>
                </a:solidFill>
              </a:rPr>
              <a:t>To evaluate a Bid, the Purchaser shall consider the following</a:t>
            </a:r>
            <a:r>
              <a:rPr lang="en-US" sz="2400" dirty="0"/>
              <a:t>:</a:t>
            </a:r>
            <a:endParaRPr lang="en-IN" sz="2400" dirty="0"/>
          </a:p>
          <a:p>
            <a:pPr marL="1528763" lvl="2" indent="-630238" algn="just">
              <a:buAutoNum type="alphaLcParenBoth"/>
            </a:pPr>
            <a:r>
              <a:rPr lang="en-US" dirty="0" smtClean="0">
                <a:solidFill>
                  <a:srgbClr val="FF0000"/>
                </a:solidFill>
              </a:rPr>
              <a:t>evaluation </a:t>
            </a:r>
            <a:r>
              <a:rPr lang="en-US" dirty="0">
                <a:solidFill>
                  <a:srgbClr val="FF0000"/>
                </a:solidFill>
              </a:rPr>
              <a:t>will be done for Items or Lots</a:t>
            </a:r>
            <a:r>
              <a:rPr lang="en-US" dirty="0">
                <a:solidFill>
                  <a:schemeClr val="tx1"/>
                </a:solidFill>
              </a:rPr>
              <a:t>, </a:t>
            </a:r>
            <a:r>
              <a:rPr lang="en-US" b="1" dirty="0">
                <a:solidFill>
                  <a:schemeClr val="tx1"/>
                </a:solidFill>
              </a:rPr>
              <a:t>as specified in the BDS</a:t>
            </a:r>
            <a:r>
              <a:rPr lang="en-US" dirty="0">
                <a:solidFill>
                  <a:schemeClr val="tx1"/>
                </a:solidFill>
              </a:rPr>
              <a:t>; and  the </a:t>
            </a:r>
            <a:r>
              <a:rPr lang="en-US" dirty="0">
                <a:solidFill>
                  <a:srgbClr val="FF0000"/>
                </a:solidFill>
              </a:rPr>
              <a:t>Bid Price </a:t>
            </a:r>
            <a:r>
              <a:rPr lang="en-US" dirty="0">
                <a:solidFill>
                  <a:schemeClr val="tx1"/>
                </a:solidFill>
              </a:rPr>
              <a:t>as quoted in accordance with clause </a:t>
            </a:r>
            <a:r>
              <a:rPr lang="en-US" dirty="0" smtClean="0">
                <a:solidFill>
                  <a:schemeClr val="tx1"/>
                </a:solidFill>
              </a:rPr>
              <a:t>14;</a:t>
            </a:r>
          </a:p>
          <a:p>
            <a:pPr marL="1528763" lvl="2" indent="-630238" algn="just">
              <a:buAutoNum type="alphaLcParenBoth"/>
            </a:pPr>
            <a:r>
              <a:rPr lang="en-US" dirty="0" smtClean="0">
                <a:solidFill>
                  <a:schemeClr val="tx1"/>
                </a:solidFill>
              </a:rPr>
              <a:t>price </a:t>
            </a:r>
            <a:r>
              <a:rPr lang="en-US" dirty="0">
                <a:solidFill>
                  <a:schemeClr val="tx1"/>
                </a:solidFill>
              </a:rPr>
              <a:t>adjustment for </a:t>
            </a:r>
            <a:r>
              <a:rPr lang="en-US" dirty="0">
                <a:solidFill>
                  <a:srgbClr val="FF0000"/>
                </a:solidFill>
              </a:rPr>
              <a:t>correction of arithmetic errors </a:t>
            </a:r>
            <a:r>
              <a:rPr lang="en-US" dirty="0">
                <a:solidFill>
                  <a:schemeClr val="tx1"/>
                </a:solidFill>
              </a:rPr>
              <a:t>in accordance with ITB Sub-Clause </a:t>
            </a:r>
            <a:r>
              <a:rPr lang="en-US" dirty="0" smtClean="0">
                <a:solidFill>
                  <a:schemeClr val="tx1"/>
                </a:solidFill>
              </a:rPr>
              <a:t>31.3;</a:t>
            </a:r>
          </a:p>
          <a:p>
            <a:pPr marL="1528763" lvl="2" indent="-630238" algn="just">
              <a:buAutoNum type="alphaLcParenBoth"/>
            </a:pPr>
            <a:r>
              <a:rPr lang="en-US" dirty="0" smtClean="0">
                <a:solidFill>
                  <a:schemeClr val="tx1"/>
                </a:solidFill>
              </a:rPr>
              <a:t>price </a:t>
            </a:r>
            <a:r>
              <a:rPr lang="en-US" dirty="0">
                <a:solidFill>
                  <a:schemeClr val="tx1"/>
                </a:solidFill>
              </a:rPr>
              <a:t>adjustment due to </a:t>
            </a:r>
            <a:r>
              <a:rPr lang="en-US" dirty="0">
                <a:solidFill>
                  <a:srgbClr val="FF0000"/>
                </a:solidFill>
              </a:rPr>
              <a:t>discounts offered </a:t>
            </a:r>
            <a:r>
              <a:rPr lang="en-US" dirty="0">
                <a:solidFill>
                  <a:schemeClr val="tx1"/>
                </a:solidFill>
              </a:rPr>
              <a:t>in accordance with ITB Sub-Clause </a:t>
            </a:r>
            <a:r>
              <a:rPr lang="en-US" dirty="0" smtClean="0">
                <a:solidFill>
                  <a:schemeClr val="tx1"/>
                </a:solidFill>
              </a:rPr>
              <a:t>14.4;</a:t>
            </a:r>
          </a:p>
          <a:p>
            <a:pPr marL="1528763" lvl="2" indent="-630238" algn="just">
              <a:buAutoNum type="alphaLcParenBoth"/>
            </a:pPr>
            <a:r>
              <a:rPr lang="en-US" dirty="0" smtClean="0">
                <a:solidFill>
                  <a:srgbClr val="FF0000"/>
                </a:solidFill>
              </a:rPr>
              <a:t>adjustments </a:t>
            </a:r>
            <a:r>
              <a:rPr lang="en-US" dirty="0">
                <a:solidFill>
                  <a:srgbClr val="FF0000"/>
                </a:solidFill>
              </a:rPr>
              <a:t>due to the application of the evaluation criteria specified in the BDS </a:t>
            </a:r>
            <a:r>
              <a:rPr lang="en-US" dirty="0">
                <a:solidFill>
                  <a:schemeClr val="tx1"/>
                </a:solidFill>
              </a:rPr>
              <a:t>from amongst those set out in Section III, Evaluation and Qualification </a:t>
            </a:r>
            <a:r>
              <a:rPr lang="en-US" dirty="0" smtClean="0">
                <a:solidFill>
                  <a:schemeClr val="tx1"/>
                </a:solidFill>
              </a:rPr>
              <a:t>Criteria;</a:t>
            </a:r>
          </a:p>
          <a:p>
            <a:pPr marL="1528763" lvl="2" indent="-630238" algn="just">
              <a:buAutoNum type="alphaLcParenBoth"/>
            </a:pPr>
            <a:r>
              <a:rPr lang="en-US" dirty="0" smtClean="0">
                <a:solidFill>
                  <a:schemeClr val="tx1"/>
                </a:solidFill>
              </a:rPr>
              <a:t>adjustments </a:t>
            </a:r>
            <a:r>
              <a:rPr lang="en-US" dirty="0">
                <a:solidFill>
                  <a:schemeClr val="tx1"/>
                </a:solidFill>
              </a:rPr>
              <a:t>due to the </a:t>
            </a:r>
            <a:r>
              <a:rPr lang="en-US" dirty="0">
                <a:solidFill>
                  <a:srgbClr val="FF0000"/>
                </a:solidFill>
              </a:rPr>
              <a:t>application of a margin of preference</a:t>
            </a:r>
            <a:r>
              <a:rPr lang="en-US" dirty="0">
                <a:solidFill>
                  <a:schemeClr val="tx1"/>
                </a:solidFill>
              </a:rPr>
              <a:t>, in accordance with ITB Clause 35 if applicable.</a:t>
            </a:r>
            <a:endParaRPr lang="en-IN" dirty="0">
              <a:solidFill>
                <a:schemeClr val="tx1"/>
              </a:solidFill>
            </a:endParaRPr>
          </a:p>
          <a:p>
            <a:pPr marL="914400" indent="-914400" algn="just">
              <a:spcBef>
                <a:spcPts val="600"/>
              </a:spcBef>
            </a:pPr>
            <a:endParaRPr lang="en-IN" dirty="0"/>
          </a:p>
        </p:txBody>
      </p:sp>
      <p:sp>
        <p:nvSpPr>
          <p:cNvPr id="5" name="Date Placeholder 4"/>
          <p:cNvSpPr>
            <a:spLocks noGrp="1"/>
          </p:cNvSpPr>
          <p:nvPr>
            <p:ph type="dt" sz="half" idx="10"/>
          </p:nvPr>
        </p:nvSpPr>
        <p:spPr/>
        <p:txBody>
          <a:bodyPr/>
          <a:lstStyle/>
          <a:p>
            <a:fld id="{AD79358A-F850-4D71-BC28-EDB7EAD8CDE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37</a:t>
            </a:fld>
            <a:endParaRPr lang="en-IN"/>
          </a:p>
        </p:txBody>
      </p:sp>
    </p:spTree>
    <p:extLst>
      <p:ext uri="{BB962C8B-B14F-4D97-AF65-F5344CB8AC3E}">
        <p14:creationId xmlns:p14="http://schemas.microsoft.com/office/powerpoint/2010/main" val="3575504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864095"/>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1340768"/>
            <a:ext cx="8568952" cy="5256584"/>
          </a:xfrm>
        </p:spPr>
        <p:txBody>
          <a:bodyPr>
            <a:normAutofit lnSpcReduction="10000"/>
          </a:bodyPr>
          <a:lstStyle/>
          <a:p>
            <a:pPr marL="627063" lvl="1" indent="-627063" algn="just">
              <a:spcBef>
                <a:spcPts val="600"/>
              </a:spcBef>
            </a:pPr>
            <a:r>
              <a:rPr lang="en-US" sz="2400" dirty="0"/>
              <a:t>36.4	</a:t>
            </a:r>
            <a:r>
              <a:rPr lang="en-US" sz="2600" dirty="0"/>
              <a:t>The </a:t>
            </a:r>
            <a:r>
              <a:rPr lang="en-US" sz="2600" dirty="0">
                <a:solidFill>
                  <a:srgbClr val="FF0000"/>
                </a:solidFill>
              </a:rPr>
              <a:t>Purchaser’s evaluation of a bid will exclude</a:t>
            </a:r>
            <a:r>
              <a:rPr lang="en-US" sz="2600" dirty="0"/>
              <a:t> and not take into account:</a:t>
            </a:r>
            <a:endParaRPr lang="en-IN" sz="2600" dirty="0"/>
          </a:p>
          <a:p>
            <a:pPr marL="1336675" lvl="1" indent="-706438" algn="just">
              <a:spcBef>
                <a:spcPts val="600"/>
              </a:spcBef>
              <a:buAutoNum type="alphaLcParenBoth"/>
              <a:tabLst>
                <a:tab pos="1339850" algn="l"/>
              </a:tabLst>
            </a:pPr>
            <a:r>
              <a:rPr lang="en-US" sz="2600" dirty="0"/>
              <a:t>In the case of Goods manufactured in the Purchaser’s Country, </a:t>
            </a:r>
            <a:r>
              <a:rPr lang="en-US" sz="2600" dirty="0">
                <a:solidFill>
                  <a:srgbClr val="FF0000"/>
                </a:solidFill>
              </a:rPr>
              <a:t>sales and other similar taxes</a:t>
            </a:r>
            <a:r>
              <a:rPr lang="en-US" sz="2600" dirty="0"/>
              <a:t>, which will be payable on the goods if a contract is awarded to the Bidder;</a:t>
            </a:r>
          </a:p>
          <a:p>
            <a:pPr marL="1336675" lvl="1" indent="-706438" algn="just">
              <a:spcBef>
                <a:spcPts val="600"/>
              </a:spcBef>
              <a:buAutoNum type="alphaLcParenBoth"/>
              <a:tabLst>
                <a:tab pos="1339850" algn="l"/>
              </a:tabLst>
            </a:pPr>
            <a:r>
              <a:rPr lang="en-US" sz="2600" dirty="0"/>
              <a:t>in the case of Goods manufactured outside the Purchaser’s Country, already imported or to be imported, </a:t>
            </a:r>
            <a:r>
              <a:rPr lang="en-US" sz="2600" dirty="0">
                <a:solidFill>
                  <a:srgbClr val="FF0000"/>
                </a:solidFill>
              </a:rPr>
              <a:t>customs duties and other import taxes </a:t>
            </a:r>
            <a:r>
              <a:rPr lang="en-US" sz="2600" dirty="0"/>
              <a:t>levied on the imported Good, </a:t>
            </a:r>
            <a:r>
              <a:rPr lang="en-US" sz="2600" dirty="0">
                <a:solidFill>
                  <a:srgbClr val="FF0000"/>
                </a:solidFill>
              </a:rPr>
              <a:t>sales and other similar  taxes</a:t>
            </a:r>
            <a:r>
              <a:rPr lang="en-US" sz="2600" dirty="0"/>
              <a:t>, which will be payable on the Goods if the contract is awarded to the Bidder;</a:t>
            </a:r>
          </a:p>
          <a:p>
            <a:pPr marL="1336675" lvl="1" indent="-706438" algn="just">
              <a:spcBef>
                <a:spcPts val="600"/>
              </a:spcBef>
              <a:buAutoNum type="alphaLcParenBoth"/>
              <a:tabLst>
                <a:tab pos="1339850" algn="l"/>
              </a:tabLst>
            </a:pPr>
            <a:r>
              <a:rPr lang="en-US" sz="2600" dirty="0"/>
              <a:t>any allowance for price adjustment during the period of execution of the contract, if provided in the bid.</a:t>
            </a:r>
            <a:endParaRPr lang="en-IN" sz="2600" dirty="0"/>
          </a:p>
          <a:p>
            <a:pPr marL="627063" indent="3175" algn="l">
              <a:spcBef>
                <a:spcPts val="600"/>
              </a:spcBef>
            </a:pPr>
            <a:endParaRPr lang="en-IN" dirty="0"/>
          </a:p>
        </p:txBody>
      </p:sp>
      <p:sp>
        <p:nvSpPr>
          <p:cNvPr id="5" name="Date Placeholder 4"/>
          <p:cNvSpPr>
            <a:spLocks noGrp="1"/>
          </p:cNvSpPr>
          <p:nvPr>
            <p:ph type="dt" sz="half" idx="10"/>
          </p:nvPr>
        </p:nvSpPr>
        <p:spPr/>
        <p:txBody>
          <a:bodyPr/>
          <a:lstStyle/>
          <a:p>
            <a:fld id="{252097A9-030C-485C-BCA4-611629675979}"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38</a:t>
            </a:fld>
            <a:endParaRPr lang="en-IN"/>
          </a:p>
        </p:txBody>
      </p:sp>
    </p:spTree>
    <p:extLst>
      <p:ext uri="{BB962C8B-B14F-4D97-AF65-F5344CB8AC3E}">
        <p14:creationId xmlns:p14="http://schemas.microsoft.com/office/powerpoint/2010/main" val="39271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395536" y="1052736"/>
            <a:ext cx="8568952" cy="5544616"/>
          </a:xfrm>
        </p:spPr>
        <p:txBody>
          <a:bodyPr>
            <a:normAutofit/>
          </a:bodyPr>
          <a:lstStyle/>
          <a:p>
            <a:pPr marL="630238" lvl="1" indent="-630238" algn="just" defTabSz="268288">
              <a:lnSpc>
                <a:spcPct val="120000"/>
              </a:lnSpc>
              <a:spcBef>
                <a:spcPts val="1200"/>
              </a:spcBef>
            </a:pPr>
            <a:r>
              <a:rPr lang="en-US" sz="2600" dirty="0"/>
              <a:t>36.5	</a:t>
            </a:r>
            <a:r>
              <a:rPr lang="en-US" dirty="0">
                <a:solidFill>
                  <a:schemeClr val="tx1"/>
                </a:solidFill>
              </a:rPr>
              <a:t>The Purchaser’s evaluation of a bid may require the consideration of other factors, in addition to the Bid Price quoted in accordance with ITB Clause 14.  These factors may be related to the characteristics, performance, and terms and conditions of purchase of the Goods and Related Services.  The effect of the factors selected, if any, shall be expressed in monetary terms to facilitate comparison of bids, unless otherwise specified in Section III, Evaluation and Qualification Criteria.  The factors, methodologies and criteria to be used shall be as specified in ITB 36.3 (d</a:t>
            </a:r>
            <a:r>
              <a:rPr lang="en-US" dirty="0" smtClean="0">
                <a:solidFill>
                  <a:schemeClr val="tx1"/>
                </a:solidFill>
              </a:rPr>
              <a:t>).</a:t>
            </a:r>
          </a:p>
          <a:p>
            <a:pPr marL="630238" lvl="1" indent="-630238" algn="just" defTabSz="268288">
              <a:lnSpc>
                <a:spcPct val="120000"/>
              </a:lnSpc>
              <a:spcBef>
                <a:spcPts val="1200"/>
              </a:spcBef>
            </a:pPr>
            <a:r>
              <a:rPr lang="en-US" dirty="0" smtClean="0">
                <a:solidFill>
                  <a:schemeClr val="tx1"/>
                </a:solidFill>
              </a:rPr>
              <a:t>36.6 	If </a:t>
            </a:r>
            <a:r>
              <a:rPr lang="en-US" dirty="0">
                <a:solidFill>
                  <a:schemeClr val="tx1"/>
                </a:solidFill>
              </a:rPr>
              <a:t>so </a:t>
            </a:r>
            <a:r>
              <a:rPr lang="en-US" b="1" dirty="0">
                <a:solidFill>
                  <a:schemeClr val="tx1"/>
                </a:solidFill>
              </a:rPr>
              <a:t>specified</a:t>
            </a:r>
            <a:r>
              <a:rPr lang="en-US" dirty="0">
                <a:solidFill>
                  <a:schemeClr val="tx1"/>
                </a:solidFill>
              </a:rPr>
              <a:t> </a:t>
            </a:r>
            <a:r>
              <a:rPr lang="en-US" b="1" dirty="0">
                <a:solidFill>
                  <a:schemeClr val="tx1"/>
                </a:solidFill>
              </a:rPr>
              <a:t>in the</a:t>
            </a:r>
            <a:r>
              <a:rPr lang="en-US" dirty="0">
                <a:solidFill>
                  <a:schemeClr val="tx1"/>
                </a:solidFill>
              </a:rPr>
              <a:t> </a:t>
            </a:r>
            <a:r>
              <a:rPr lang="en-US" b="1" dirty="0">
                <a:solidFill>
                  <a:schemeClr val="tx1"/>
                </a:solidFill>
              </a:rPr>
              <a:t>BDS,</a:t>
            </a:r>
            <a:r>
              <a:rPr lang="en-US" dirty="0">
                <a:solidFill>
                  <a:schemeClr val="tx1"/>
                </a:solidFill>
              </a:rPr>
              <a:t> these Bidding Documents shall </a:t>
            </a:r>
            <a:r>
              <a:rPr lang="en-US" dirty="0">
                <a:solidFill>
                  <a:srgbClr val="FF0000"/>
                </a:solidFill>
              </a:rPr>
              <a:t>allow Bidders to quote separate prices for one or more lots</a:t>
            </a:r>
            <a:r>
              <a:rPr lang="en-US" dirty="0">
                <a:solidFill>
                  <a:schemeClr val="tx1"/>
                </a:solidFill>
              </a:rPr>
              <a:t>, and shall allow the Purchaser to </a:t>
            </a:r>
            <a:r>
              <a:rPr lang="en-US" dirty="0">
                <a:solidFill>
                  <a:srgbClr val="FF0000"/>
                </a:solidFill>
              </a:rPr>
              <a:t>award one or multiple lots to more than one Bidder</a:t>
            </a:r>
            <a:r>
              <a:rPr lang="en-US" dirty="0">
                <a:solidFill>
                  <a:schemeClr val="tx1"/>
                </a:solidFill>
              </a:rPr>
              <a:t>. The </a:t>
            </a:r>
            <a:r>
              <a:rPr lang="en-US" dirty="0">
                <a:solidFill>
                  <a:srgbClr val="FF0000"/>
                </a:solidFill>
              </a:rPr>
              <a:t>methodology</a:t>
            </a:r>
            <a:r>
              <a:rPr lang="en-US" dirty="0">
                <a:solidFill>
                  <a:schemeClr val="tx1"/>
                </a:solidFill>
              </a:rPr>
              <a:t> of evaluation to determine the lowest-evaluated lot combinations, is </a:t>
            </a:r>
            <a:r>
              <a:rPr lang="en-US" dirty="0">
                <a:solidFill>
                  <a:srgbClr val="FF0000"/>
                </a:solidFill>
              </a:rPr>
              <a:t>specified in Section III</a:t>
            </a:r>
            <a:r>
              <a:rPr lang="en-US" dirty="0">
                <a:solidFill>
                  <a:schemeClr val="tx1"/>
                </a:solidFill>
              </a:rPr>
              <a:t>, Evaluation and Qualification Criteria.</a:t>
            </a:r>
            <a:endParaRPr lang="en-IN" sz="6000" dirty="0"/>
          </a:p>
        </p:txBody>
      </p:sp>
      <p:sp>
        <p:nvSpPr>
          <p:cNvPr id="5" name="Date Placeholder 4"/>
          <p:cNvSpPr>
            <a:spLocks noGrp="1"/>
          </p:cNvSpPr>
          <p:nvPr>
            <p:ph type="dt" sz="half" idx="10"/>
          </p:nvPr>
        </p:nvSpPr>
        <p:spPr/>
        <p:txBody>
          <a:bodyPr/>
          <a:lstStyle/>
          <a:p>
            <a:fld id="{6E27C33D-C456-4E4C-B5B4-24116FE0F261}"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39</a:t>
            </a:fld>
            <a:endParaRPr lang="en-IN"/>
          </a:p>
        </p:txBody>
      </p:sp>
    </p:spTree>
    <p:extLst>
      <p:ext uri="{BB962C8B-B14F-4D97-AF65-F5344CB8AC3E}">
        <p14:creationId xmlns:p14="http://schemas.microsoft.com/office/powerpoint/2010/main" val="3663722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305800" cy="1143000"/>
          </a:xfrm>
        </p:spPr>
        <p:txBody>
          <a:bodyPr/>
          <a:lstStyle/>
          <a:p>
            <a:pPr eaLnBrk="1" hangingPunct="1">
              <a:defRPr/>
            </a:pPr>
            <a:r>
              <a:rPr lang="en-US" sz="3200" b="1" dirty="0" smtClean="0">
                <a:solidFill>
                  <a:schemeClr val="tx1"/>
                </a:solidFill>
              </a:rPr>
              <a:t>National Competitive Bidding [NCB]</a:t>
            </a:r>
            <a:endParaRPr lang="en-US" sz="3200" dirty="0" smtClean="0">
              <a:solidFill>
                <a:schemeClr val="tx1"/>
              </a:solidFill>
            </a:endParaRPr>
          </a:p>
        </p:txBody>
      </p:sp>
      <p:sp>
        <p:nvSpPr>
          <p:cNvPr id="8195" name="Rectangle 3"/>
          <p:cNvSpPr>
            <a:spLocks noGrp="1" noChangeArrowheads="1"/>
          </p:cNvSpPr>
          <p:nvPr>
            <p:ph idx="1"/>
          </p:nvPr>
        </p:nvSpPr>
        <p:spPr>
          <a:xfrm>
            <a:off x="285750" y="1143000"/>
            <a:ext cx="8477250" cy="5486400"/>
          </a:xfrm>
        </p:spPr>
        <p:txBody>
          <a:bodyPr/>
          <a:lstStyle/>
          <a:p>
            <a:pPr eaLnBrk="1" hangingPunct="1">
              <a:defRPr/>
            </a:pPr>
            <a:r>
              <a:rPr lang="en-US" sz="2400" b="1" dirty="0" smtClean="0"/>
              <a:t>NCB also known as Open Tender is the competitive bidding procedure normally used for public procurement of goods  in the country</a:t>
            </a:r>
            <a:endParaRPr lang="en-US" sz="2400" b="1" dirty="0" smtClean="0">
              <a:solidFill>
                <a:schemeClr val="tx2"/>
              </a:solidFill>
            </a:endParaRPr>
          </a:p>
          <a:p>
            <a:pPr eaLnBrk="1" hangingPunct="1">
              <a:buFont typeface="Arial" charset="0"/>
              <a:buNone/>
              <a:defRPr/>
            </a:pPr>
            <a:endParaRPr lang="en-US" sz="2400" b="1" dirty="0" smtClean="0"/>
          </a:p>
          <a:p>
            <a:pPr eaLnBrk="1" hangingPunct="1">
              <a:defRPr/>
            </a:pPr>
            <a:r>
              <a:rPr lang="en-US" sz="2400" dirty="0" smtClean="0"/>
              <a:t>Competitive bidding advertised nationally for procuring Goods </a:t>
            </a:r>
          </a:p>
          <a:p>
            <a:pPr eaLnBrk="1" hangingPunct="1">
              <a:defRPr/>
            </a:pPr>
            <a:r>
              <a:rPr lang="en-US" sz="2400" dirty="0" smtClean="0"/>
              <a:t>Currency specified is Indian Rupees for bidding, as well as for payment.  Foreign bidders not precluded from participation, but paid only in Indian Rupees.  </a:t>
            </a:r>
          </a:p>
          <a:p>
            <a:pPr eaLnBrk="1" hangingPunct="1">
              <a:buFont typeface="Wingdings" panose="05000000000000000000" pitchFamily="2" charset="2"/>
              <a:buNone/>
              <a:defRPr/>
            </a:pPr>
            <a:endParaRPr lang="en-US" sz="2400" dirty="0" smtClean="0"/>
          </a:p>
          <a:p>
            <a:pPr eaLnBrk="1" hangingPunct="1">
              <a:defRPr/>
            </a:pPr>
            <a:r>
              <a:rPr lang="en-US" sz="2400" dirty="0" smtClean="0"/>
              <a:t>Domestic preference not applicable</a:t>
            </a:r>
          </a:p>
        </p:txBody>
      </p:sp>
      <p:sp>
        <p:nvSpPr>
          <p:cNvPr id="7172" name="Text Box 4"/>
          <p:cNvSpPr txBox="1">
            <a:spLocks noChangeArrowheads="1"/>
          </p:cNvSpPr>
          <p:nvPr/>
        </p:nvSpPr>
        <p:spPr bwMode="auto">
          <a:xfrm>
            <a:off x="8534400" y="6400800"/>
            <a:ext cx="180975" cy="241300"/>
          </a:xfrm>
          <a:prstGeom prst="rect">
            <a:avLst/>
          </a:prstGeom>
          <a:noFill/>
          <a:ln w="12700">
            <a:noFill/>
            <a:miter lim="800000"/>
            <a:headEnd/>
            <a:tailEnd/>
          </a:ln>
          <a:effectLst/>
        </p:spPr>
        <p:txBody>
          <a:bodyPr lIns="90488" tIns="44450" rIns="90488" bIns="4445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spcBef>
                <a:spcPct val="50000"/>
              </a:spcBef>
              <a:buClr>
                <a:schemeClr val="tx2"/>
              </a:buClr>
              <a:buSzPct val="75000"/>
              <a:buFont typeface="Monotype Sorts" pitchFamily="2" charset="2"/>
              <a:buNone/>
            </a:pPr>
            <a:fld id="{EF99400E-A29B-49F3-8607-32311F6A48C2}" type="slidenum">
              <a:rPr lang="en-US" altLang="en-US" sz="1000" b="1">
                <a:effectLst>
                  <a:outerShdw blurRad="38100" dist="38100" dir="2700000" algn="tl">
                    <a:srgbClr val="000000"/>
                  </a:outerShdw>
                </a:effectLst>
                <a:latin typeface="Times New Roman" panose="02020603050405020304" pitchFamily="18" charset="0"/>
                <a:cs typeface="Times New Roman" panose="02020603050405020304" pitchFamily="18" charset="0"/>
              </a:rPr>
              <a:pPr>
                <a:spcBef>
                  <a:spcPct val="50000"/>
                </a:spcBef>
                <a:buClr>
                  <a:schemeClr val="tx2"/>
                </a:buClr>
                <a:buSzPct val="75000"/>
                <a:buFont typeface="Monotype Sorts" pitchFamily="2" charset="2"/>
                <a:buNone/>
              </a:pPr>
              <a:t>4</a:t>
            </a:fld>
            <a:endParaRPr lang="en-US" altLang="en-US" sz="2400" b="1">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195274"/>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9"/>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251520" y="980728"/>
            <a:ext cx="8712968" cy="5616624"/>
          </a:xfrm>
        </p:spPr>
        <p:txBody>
          <a:bodyPr>
            <a:noAutofit/>
          </a:bodyPr>
          <a:lstStyle/>
          <a:p>
            <a:pPr marL="633413" lvl="1" indent="-633413" algn="just" defTabSz="1077913">
              <a:lnSpc>
                <a:spcPct val="80000"/>
              </a:lnSpc>
              <a:spcBef>
                <a:spcPts val="600"/>
              </a:spcBef>
              <a:buClr>
                <a:schemeClr val="tx1"/>
              </a:buClr>
              <a:buSzPct val="100000"/>
              <a:buFont typeface="+mj-lt"/>
              <a:buAutoNum type="arabicPeriod" startAt="37"/>
            </a:pPr>
            <a:r>
              <a:rPr lang="en-US" sz="2400" b="1" dirty="0"/>
              <a:t>Comparison of Bids</a:t>
            </a:r>
            <a:endParaRPr lang="en-US" sz="2400" dirty="0"/>
          </a:p>
          <a:p>
            <a:pPr marL="633413" lvl="1" indent="-633413" algn="just" defTabSz="1077913">
              <a:lnSpc>
                <a:spcPct val="80000"/>
              </a:lnSpc>
              <a:spcBef>
                <a:spcPts val="600"/>
              </a:spcBef>
              <a:buClr>
                <a:srgbClr val="FF0000"/>
              </a:buClr>
              <a:buSzPct val="100000"/>
              <a:buFont typeface="Wingdings" pitchFamily="2" charset="2"/>
              <a:buChar char="v"/>
            </a:pPr>
            <a:r>
              <a:rPr lang="en-US" sz="2400" dirty="0">
                <a:solidFill>
                  <a:srgbClr val="FF0000"/>
                </a:solidFill>
              </a:rPr>
              <a:t>All substantially responsive bids will be compared to determine the lowest-evaluated bid</a:t>
            </a:r>
            <a:r>
              <a:rPr lang="en-US" sz="2400" dirty="0"/>
              <a:t>. </a:t>
            </a:r>
            <a:endParaRPr lang="en-IN" sz="2400" b="1" dirty="0"/>
          </a:p>
          <a:p>
            <a:pPr marL="627063" indent="-627063" algn="l">
              <a:lnSpc>
                <a:spcPct val="80000"/>
              </a:lnSpc>
              <a:spcBef>
                <a:spcPts val="600"/>
              </a:spcBef>
              <a:buAutoNum type="arabicPeriod" startAt="38"/>
            </a:pPr>
            <a:r>
              <a:rPr lang="en-IN" b="1" dirty="0"/>
              <a:t>Post-qualification of the Bidder</a:t>
            </a:r>
          </a:p>
          <a:p>
            <a:pPr marL="627063" lvl="1" indent="-627063" algn="just">
              <a:lnSpc>
                <a:spcPct val="80000"/>
              </a:lnSpc>
              <a:spcBef>
                <a:spcPts val="600"/>
              </a:spcBef>
              <a:buClr>
                <a:srgbClr val="FF0000"/>
              </a:buClr>
              <a:buFont typeface="Wingdings" pitchFamily="2" charset="2"/>
              <a:buChar char="v"/>
            </a:pPr>
            <a:r>
              <a:rPr lang="en-US" sz="2400" dirty="0"/>
              <a:t>The Purchaser will </a:t>
            </a:r>
            <a:r>
              <a:rPr lang="en-US" sz="2400" dirty="0">
                <a:solidFill>
                  <a:srgbClr val="FF0000"/>
                </a:solidFill>
              </a:rPr>
              <a:t>determine whether the lowest evaluated bidder</a:t>
            </a:r>
            <a:r>
              <a:rPr lang="en-US" sz="2400" dirty="0"/>
              <a:t>, that is substantially responsive, </a:t>
            </a:r>
            <a:r>
              <a:rPr lang="en-US" sz="2400" dirty="0">
                <a:solidFill>
                  <a:srgbClr val="FF0000"/>
                </a:solidFill>
              </a:rPr>
              <a:t>is qualified to perform the Contract satisfactorily. </a:t>
            </a:r>
          </a:p>
          <a:p>
            <a:pPr marL="627063" lvl="1" indent="-627063" algn="just">
              <a:lnSpc>
                <a:spcPct val="80000"/>
              </a:lnSpc>
              <a:spcBef>
                <a:spcPts val="600"/>
              </a:spcBef>
              <a:buClr>
                <a:srgbClr val="FF0000"/>
              </a:buClr>
              <a:buFont typeface="Wingdings" pitchFamily="2" charset="2"/>
              <a:buChar char="v"/>
            </a:pPr>
            <a:r>
              <a:rPr lang="en-US" sz="2400" dirty="0"/>
              <a:t>The documentary evidence of the Bidder’s qualifications will be examined to </a:t>
            </a:r>
            <a:r>
              <a:rPr lang="en-US" sz="2400" dirty="0">
                <a:solidFill>
                  <a:srgbClr val="FF0000"/>
                </a:solidFill>
              </a:rPr>
              <a:t>check compliance with the qualification criteria</a:t>
            </a:r>
            <a:r>
              <a:rPr lang="en-US" sz="2400" dirty="0"/>
              <a:t>.</a:t>
            </a:r>
          </a:p>
          <a:p>
            <a:pPr marL="627063" lvl="1" indent="-627063" algn="just">
              <a:lnSpc>
                <a:spcPct val="80000"/>
              </a:lnSpc>
              <a:spcBef>
                <a:spcPts val="600"/>
              </a:spcBef>
              <a:buClr>
                <a:srgbClr val="FF0000"/>
              </a:buClr>
              <a:buFont typeface="Wingdings" pitchFamily="2" charset="2"/>
              <a:buChar char="v"/>
            </a:pPr>
            <a:r>
              <a:rPr lang="en-US" sz="2400" dirty="0">
                <a:solidFill>
                  <a:srgbClr val="FF0000"/>
                </a:solidFill>
              </a:rPr>
              <a:t>If the lowest evaluated bidder meets the qualification criteria, it will qualify for award of Contract</a:t>
            </a:r>
            <a:r>
              <a:rPr lang="en-US" sz="2400" dirty="0"/>
              <a:t>.  </a:t>
            </a:r>
            <a:r>
              <a:rPr lang="en-US" sz="2400" dirty="0">
                <a:solidFill>
                  <a:srgbClr val="FF0000"/>
                </a:solidFill>
              </a:rPr>
              <a:t>A negative determination </a:t>
            </a:r>
            <a:r>
              <a:rPr lang="en-US" sz="2400" dirty="0"/>
              <a:t>shall result in disqualification of the bid, and the Purchaser shall consider the </a:t>
            </a:r>
            <a:r>
              <a:rPr lang="en-US" sz="2400" dirty="0">
                <a:solidFill>
                  <a:srgbClr val="FF0000"/>
                </a:solidFill>
              </a:rPr>
              <a:t>next lowest evaluated bid </a:t>
            </a:r>
            <a:r>
              <a:rPr lang="en-US" sz="2400" dirty="0"/>
              <a:t>to make a similar determination. </a:t>
            </a:r>
            <a:endParaRPr lang="en-IN" sz="2400" dirty="0"/>
          </a:p>
          <a:p>
            <a:pPr marL="627063" indent="-627063" algn="l">
              <a:lnSpc>
                <a:spcPct val="80000"/>
              </a:lnSpc>
              <a:spcBef>
                <a:spcPts val="600"/>
              </a:spcBef>
              <a:buFont typeface="+mj-lt"/>
              <a:buAutoNum type="arabicPeriod" startAt="39"/>
            </a:pPr>
            <a:r>
              <a:rPr lang="en-IN" b="1" dirty="0"/>
              <a:t>Purchaser’s Right to Accept Any Bid, and to Reject Any or All Bids</a:t>
            </a:r>
          </a:p>
          <a:p>
            <a:pPr marL="627063" lvl="1" indent="-627063" algn="just">
              <a:lnSpc>
                <a:spcPct val="80000"/>
              </a:lnSpc>
              <a:spcBef>
                <a:spcPts val="600"/>
              </a:spcBef>
              <a:buClr>
                <a:srgbClr val="FF0000"/>
              </a:buClr>
              <a:buFont typeface="Wingdings" pitchFamily="2" charset="2"/>
              <a:buChar char="v"/>
            </a:pPr>
            <a:r>
              <a:rPr lang="en-US" sz="2400" dirty="0"/>
              <a:t>The Purchaser reserves the right to accept or reject any bid.</a:t>
            </a:r>
            <a:endParaRPr lang="en-IN" sz="2400" dirty="0"/>
          </a:p>
          <a:p>
            <a:pPr marL="0" lvl="1" algn="just">
              <a:buClr>
                <a:srgbClr val="FF0000"/>
              </a:buClr>
            </a:pPr>
            <a:endParaRPr lang="en-IN" sz="2200" dirty="0"/>
          </a:p>
        </p:txBody>
      </p:sp>
      <p:sp>
        <p:nvSpPr>
          <p:cNvPr id="5" name="Date Placeholder 4"/>
          <p:cNvSpPr>
            <a:spLocks noGrp="1"/>
          </p:cNvSpPr>
          <p:nvPr>
            <p:ph type="dt" sz="half" idx="10"/>
          </p:nvPr>
        </p:nvSpPr>
        <p:spPr/>
        <p:txBody>
          <a:bodyPr/>
          <a:lstStyle/>
          <a:p>
            <a:fld id="{EB792439-EB7D-4726-ABBE-F1E648591CB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40</a:t>
            </a:fld>
            <a:endParaRPr lang="en-IN"/>
          </a:p>
        </p:txBody>
      </p:sp>
    </p:spTree>
    <p:extLst>
      <p:ext uri="{BB962C8B-B14F-4D97-AF65-F5344CB8AC3E}">
        <p14:creationId xmlns:p14="http://schemas.microsoft.com/office/powerpoint/2010/main" val="31175817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539552" y="1484784"/>
            <a:ext cx="8352928" cy="4968552"/>
          </a:xfrm>
        </p:spPr>
        <p:txBody>
          <a:bodyPr>
            <a:normAutofit/>
          </a:bodyPr>
          <a:lstStyle/>
          <a:p>
            <a:pPr algn="l" defTabSz="723900"/>
            <a:r>
              <a:rPr lang="en-US" b="1" dirty="0"/>
              <a:t>F.</a:t>
            </a:r>
            <a:r>
              <a:rPr lang="en-US" dirty="0"/>
              <a:t>	</a:t>
            </a:r>
            <a:r>
              <a:rPr lang="en-US" b="1" dirty="0"/>
              <a:t>Award of Contract</a:t>
            </a:r>
            <a:endParaRPr lang="en-IN" b="1" dirty="0"/>
          </a:p>
          <a:p>
            <a:pPr marL="717550" indent="-717550" algn="l">
              <a:buAutoNum type="arabicPeriod" startAt="40"/>
              <a:tabLst>
                <a:tab pos="627063" algn="l"/>
              </a:tabLst>
            </a:pPr>
            <a:r>
              <a:rPr lang="en-US" b="1" dirty="0">
                <a:solidFill>
                  <a:srgbClr val="FF0000"/>
                </a:solidFill>
              </a:rPr>
              <a:t>Award Criteria</a:t>
            </a:r>
          </a:p>
          <a:p>
            <a:pPr marL="717550" indent="-717550" algn="just">
              <a:buClr>
                <a:srgbClr val="FF0000"/>
              </a:buClr>
              <a:buFont typeface="Wingdings" pitchFamily="2" charset="2"/>
              <a:buChar char="v"/>
              <a:tabLst>
                <a:tab pos="627063" algn="l"/>
              </a:tabLst>
            </a:pPr>
            <a:r>
              <a:rPr lang="en-US" dirty="0">
                <a:solidFill>
                  <a:srgbClr val="7030A0"/>
                </a:solidFill>
              </a:rPr>
              <a:t>Purchaser will award the Contract to the Bidder whose offer has been determined to be the </a:t>
            </a:r>
            <a:r>
              <a:rPr lang="en-US" u="sng" dirty="0">
                <a:solidFill>
                  <a:srgbClr val="7030A0"/>
                </a:solidFill>
              </a:rPr>
              <a:t>lowest evaluated </a:t>
            </a:r>
            <a:r>
              <a:rPr lang="en-US" dirty="0">
                <a:solidFill>
                  <a:srgbClr val="7030A0"/>
                </a:solidFill>
              </a:rPr>
              <a:t>bid and is </a:t>
            </a:r>
            <a:r>
              <a:rPr lang="en-US" u="sng" dirty="0">
                <a:solidFill>
                  <a:srgbClr val="7030A0"/>
                </a:solidFill>
              </a:rPr>
              <a:t>substantially responsive </a:t>
            </a:r>
            <a:r>
              <a:rPr lang="en-US" dirty="0">
                <a:solidFill>
                  <a:srgbClr val="7030A0"/>
                </a:solidFill>
              </a:rPr>
              <a:t>and meets the </a:t>
            </a:r>
            <a:r>
              <a:rPr lang="en-US" u="sng" dirty="0">
                <a:solidFill>
                  <a:srgbClr val="7030A0"/>
                </a:solidFill>
              </a:rPr>
              <a:t>qualification requirements</a:t>
            </a:r>
            <a:r>
              <a:rPr lang="en-US" dirty="0">
                <a:solidFill>
                  <a:srgbClr val="7030A0"/>
                </a:solidFill>
              </a:rPr>
              <a:t>.</a:t>
            </a:r>
          </a:p>
          <a:p>
            <a:pPr marL="723900" indent="-723900" algn="l">
              <a:buFont typeface="+mj-lt"/>
              <a:buAutoNum type="arabicPeriod" startAt="41"/>
              <a:tabLst>
                <a:tab pos="627063" algn="l"/>
              </a:tabLst>
            </a:pPr>
            <a:r>
              <a:rPr lang="en-IN" b="1" dirty="0"/>
              <a:t>Purchaser’s Right to Vary Quantities at Time of Award</a:t>
            </a:r>
          </a:p>
          <a:p>
            <a:pPr marL="717550" indent="-717550" algn="just">
              <a:buClr>
                <a:srgbClr val="FF0000"/>
              </a:buClr>
              <a:buFont typeface="Wingdings" pitchFamily="2" charset="2"/>
              <a:buChar char="v"/>
              <a:tabLst>
                <a:tab pos="627063" algn="l"/>
              </a:tabLst>
            </a:pPr>
            <a:r>
              <a:rPr lang="en-US" b="1" dirty="0">
                <a:solidFill>
                  <a:srgbClr val="FF0000"/>
                </a:solidFill>
              </a:rPr>
              <a:t>At the time of award of Contract</a:t>
            </a:r>
            <a:r>
              <a:rPr lang="en-US" dirty="0"/>
              <a:t>, the Purchaser reserves the right to increase or decrease the quantity of Goods within the percentages specified in the </a:t>
            </a:r>
            <a:r>
              <a:rPr lang="en-US" b="1" dirty="0">
                <a:hlinkClick r:id="rId2" action="ppaction://hlinksldjump"/>
              </a:rPr>
              <a:t>BDS</a:t>
            </a:r>
            <a:r>
              <a:rPr lang="en-US" dirty="0"/>
              <a:t>.</a:t>
            </a:r>
          </a:p>
          <a:p>
            <a:pPr marL="723900" indent="-723900" algn="just">
              <a:buFont typeface="+mj-lt"/>
              <a:buAutoNum type="arabicPeriod" startAt="42"/>
              <a:tabLst>
                <a:tab pos="627063" algn="l"/>
              </a:tabLst>
            </a:pPr>
            <a:endParaRPr lang="en-IN" b="1" dirty="0"/>
          </a:p>
          <a:p>
            <a:pPr marL="342900" indent="-342900" algn="just">
              <a:buClr>
                <a:srgbClr val="FF0000"/>
              </a:buClr>
              <a:buFont typeface="Arial" pitchFamily="34" charset="0"/>
              <a:buChar char="•"/>
              <a:tabLst>
                <a:tab pos="627063" algn="l"/>
              </a:tabLst>
            </a:pPr>
            <a:endParaRPr lang="en-IN" dirty="0"/>
          </a:p>
          <a:p>
            <a:pPr marL="723900" indent="-723900" algn="l">
              <a:buFont typeface="Wingdings" pitchFamily="2" charset="2"/>
              <a:buChar char="v"/>
              <a:tabLst>
                <a:tab pos="627063" algn="l"/>
              </a:tabLst>
            </a:pPr>
            <a:endParaRPr lang="en-IN" b="1" dirty="0"/>
          </a:p>
          <a:p>
            <a:pPr algn="l">
              <a:buClr>
                <a:srgbClr val="FF0000"/>
              </a:buClr>
              <a:tabLst>
                <a:tab pos="627063" algn="l"/>
              </a:tabLst>
            </a:pPr>
            <a:endParaRPr lang="en-IN" b="1" dirty="0"/>
          </a:p>
        </p:txBody>
      </p:sp>
      <p:sp>
        <p:nvSpPr>
          <p:cNvPr id="5" name="Date Placeholder 4"/>
          <p:cNvSpPr>
            <a:spLocks noGrp="1"/>
          </p:cNvSpPr>
          <p:nvPr>
            <p:ph type="dt" sz="half" idx="10"/>
          </p:nvPr>
        </p:nvSpPr>
        <p:spPr/>
        <p:txBody>
          <a:bodyPr/>
          <a:lstStyle/>
          <a:p>
            <a:fld id="{5166BE80-360F-4179-9BEA-35A747FC460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41</a:t>
            </a:fld>
            <a:endParaRPr lang="en-IN"/>
          </a:p>
        </p:txBody>
      </p:sp>
    </p:spTree>
    <p:extLst>
      <p:ext uri="{BB962C8B-B14F-4D97-AF65-F5344CB8AC3E}">
        <p14:creationId xmlns:p14="http://schemas.microsoft.com/office/powerpoint/2010/main" val="20442774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9"/>
            <a:ext cx="8568952" cy="648071"/>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539552" y="1124744"/>
            <a:ext cx="8352928" cy="5328592"/>
          </a:xfrm>
        </p:spPr>
        <p:txBody>
          <a:bodyPr>
            <a:normAutofit fontScale="92500" lnSpcReduction="10000"/>
          </a:bodyPr>
          <a:lstStyle/>
          <a:p>
            <a:pPr marL="723900" indent="-723900" algn="l">
              <a:spcBef>
                <a:spcPts val="1200"/>
              </a:spcBef>
              <a:buFont typeface="+mj-lt"/>
              <a:buAutoNum type="arabicPeriod" startAt="42"/>
            </a:pPr>
            <a:r>
              <a:rPr lang="en-US" sz="2600" b="1" dirty="0"/>
              <a:t>Notification of Award</a:t>
            </a:r>
          </a:p>
          <a:p>
            <a:pPr marL="723900" lvl="1" indent="-723900" algn="just">
              <a:spcBef>
                <a:spcPts val="1200"/>
              </a:spcBef>
              <a:buClr>
                <a:srgbClr val="FF0000"/>
              </a:buClr>
              <a:buFont typeface="Wingdings" pitchFamily="2" charset="2"/>
              <a:buChar char="v"/>
            </a:pPr>
            <a:r>
              <a:rPr lang="en-US" sz="2600" dirty="0"/>
              <a:t>Purchaser shall </a:t>
            </a:r>
            <a:r>
              <a:rPr lang="en-US" sz="2600" dirty="0">
                <a:solidFill>
                  <a:srgbClr val="FF0000"/>
                </a:solidFill>
              </a:rPr>
              <a:t>notify acceptance of bid </a:t>
            </a:r>
            <a:r>
              <a:rPr lang="en-US" sz="2600" dirty="0"/>
              <a:t>to the successful Bidder </a:t>
            </a:r>
            <a:r>
              <a:rPr lang="en-US" sz="2600" dirty="0">
                <a:solidFill>
                  <a:srgbClr val="FF0000"/>
                </a:solidFill>
              </a:rPr>
              <a:t>within bid validity</a:t>
            </a:r>
            <a:r>
              <a:rPr lang="en-US" sz="2600" dirty="0"/>
              <a:t>. </a:t>
            </a:r>
          </a:p>
          <a:p>
            <a:pPr marL="723900" lvl="1" indent="-723900" algn="just">
              <a:buClr>
                <a:srgbClr val="FF0000"/>
              </a:buClr>
              <a:buFont typeface="Wingdings" pitchFamily="2" charset="2"/>
              <a:buChar char="v"/>
            </a:pPr>
            <a:r>
              <a:rPr lang="en-US" sz="2600" dirty="0"/>
              <a:t>Notification of award shall constitute a binding Contract.</a:t>
            </a:r>
          </a:p>
          <a:p>
            <a:pPr marL="723900" lvl="1" indent="-723900" algn="just">
              <a:buClr>
                <a:srgbClr val="FF0000"/>
              </a:buClr>
              <a:buFont typeface="Wingdings" pitchFamily="2" charset="2"/>
              <a:buChar char="v"/>
            </a:pPr>
            <a:r>
              <a:rPr lang="en-US" sz="2600" dirty="0">
                <a:solidFill>
                  <a:srgbClr val="FF0000"/>
                </a:solidFill>
              </a:rPr>
              <a:t>Publish in UNDB online details of bid acceptance</a:t>
            </a:r>
            <a:r>
              <a:rPr lang="en-US" sz="2600" dirty="0"/>
              <a:t>.</a:t>
            </a:r>
          </a:p>
          <a:p>
            <a:pPr marL="723900" lvl="1" indent="-723900" algn="just">
              <a:buClr>
                <a:srgbClr val="FF0000"/>
              </a:buClr>
              <a:buFont typeface="Wingdings" pitchFamily="2" charset="2"/>
              <a:buChar char="v"/>
            </a:pPr>
            <a:r>
              <a:rPr lang="en-US" sz="2600" dirty="0"/>
              <a:t>An unsuccessful bidders may </a:t>
            </a:r>
            <a:r>
              <a:rPr lang="en-US" sz="2600" dirty="0">
                <a:solidFill>
                  <a:srgbClr val="FF0000"/>
                </a:solidFill>
              </a:rPr>
              <a:t>request Purchaser for a debriefing.</a:t>
            </a:r>
            <a:r>
              <a:rPr lang="en-US" sz="2600" dirty="0"/>
              <a:t> Purchaser to respond promptly in writing. </a:t>
            </a:r>
          </a:p>
          <a:p>
            <a:pPr marL="723900" lvl="1" indent="-723900" algn="just">
              <a:buClr>
                <a:srgbClr val="FF0000"/>
              </a:buClr>
              <a:buFont typeface="Wingdings" pitchFamily="2" charset="2"/>
              <a:buChar char="v"/>
            </a:pPr>
            <a:r>
              <a:rPr lang="en-US" sz="2600" dirty="0">
                <a:solidFill>
                  <a:srgbClr val="FF0000"/>
                </a:solidFill>
              </a:rPr>
              <a:t>After the successful Bidder signs the Contract and furnishes performance security</a:t>
            </a:r>
            <a:r>
              <a:rPr lang="en-US" sz="2600" dirty="0"/>
              <a:t>, Purchaser will promptly </a:t>
            </a:r>
            <a:r>
              <a:rPr lang="en-US" sz="2600" dirty="0">
                <a:solidFill>
                  <a:srgbClr val="FF0000"/>
                </a:solidFill>
              </a:rPr>
              <a:t>notify each unsuccessful Bidder and will discharge its bid security</a:t>
            </a:r>
            <a:r>
              <a:rPr lang="en-US" sz="2600" dirty="0"/>
              <a:t>.</a:t>
            </a:r>
          </a:p>
          <a:p>
            <a:pPr marL="723900" lvl="1" indent="-723900" algn="just">
              <a:spcBef>
                <a:spcPts val="1200"/>
              </a:spcBef>
              <a:buFont typeface="+mj-lt"/>
              <a:buAutoNum type="arabicPeriod" startAt="43"/>
            </a:pPr>
            <a:r>
              <a:rPr lang="en-IN" sz="2600" b="1" dirty="0"/>
              <a:t>Signing of Contract</a:t>
            </a:r>
          </a:p>
          <a:p>
            <a:pPr marL="723900" lvl="1" indent="-723900" algn="just">
              <a:spcBef>
                <a:spcPts val="1200"/>
              </a:spcBef>
              <a:buClr>
                <a:srgbClr val="FF0000"/>
              </a:buClr>
              <a:buFont typeface="Wingdings" pitchFamily="2" charset="2"/>
              <a:buChar char="v"/>
            </a:pPr>
            <a:r>
              <a:rPr lang="en-US" sz="2600" dirty="0"/>
              <a:t>Purchaser shall send the successful Bidder the Contract Agreement complete with Special Conditions of Contract. </a:t>
            </a:r>
          </a:p>
          <a:p>
            <a:pPr marL="723900" lvl="1" indent="-723900" algn="just">
              <a:buClr>
                <a:srgbClr val="FF0000"/>
              </a:buClr>
              <a:buFont typeface="Wingdings" pitchFamily="2" charset="2"/>
              <a:buChar char="v"/>
            </a:pPr>
            <a:r>
              <a:rPr lang="en-US" sz="2600" dirty="0"/>
              <a:t>Within 28 days of receipt, the successful Bidder shall sign and return the Agreement to the Purchaser.</a:t>
            </a:r>
          </a:p>
          <a:p>
            <a:pPr marL="723900" lvl="1" indent="-723900" algn="just">
              <a:buClr>
                <a:srgbClr val="FF0000"/>
              </a:buClr>
              <a:buFont typeface="Wingdings" pitchFamily="2" charset="2"/>
              <a:buChar char="v"/>
            </a:pPr>
            <a:endParaRPr lang="en-IN" dirty="0"/>
          </a:p>
          <a:p>
            <a:pPr marL="723900" lvl="1" indent="-723900" algn="just">
              <a:buFont typeface="Wingdings" pitchFamily="2" charset="2"/>
              <a:buChar char="v"/>
            </a:pPr>
            <a:endParaRPr lang="en-IN" sz="2400" b="1" dirty="0"/>
          </a:p>
          <a:p>
            <a:pPr marL="0" lvl="1" algn="just">
              <a:buClr>
                <a:srgbClr val="FF0000"/>
              </a:buClr>
            </a:pPr>
            <a:endParaRPr lang="en-IN" sz="2400" dirty="0"/>
          </a:p>
          <a:p>
            <a:pPr marL="723900" lvl="1" indent="-723900" algn="l">
              <a:buClr>
                <a:srgbClr val="FF0000"/>
              </a:buClr>
              <a:buFont typeface="Wingdings" pitchFamily="2" charset="2"/>
              <a:buChar char="v"/>
            </a:pPr>
            <a:endParaRPr lang="en-IN" sz="2400" dirty="0"/>
          </a:p>
        </p:txBody>
      </p:sp>
      <p:sp>
        <p:nvSpPr>
          <p:cNvPr id="5" name="Date Placeholder 4"/>
          <p:cNvSpPr>
            <a:spLocks noGrp="1"/>
          </p:cNvSpPr>
          <p:nvPr>
            <p:ph type="dt" sz="half" idx="10"/>
          </p:nvPr>
        </p:nvSpPr>
        <p:spPr/>
        <p:txBody>
          <a:bodyPr/>
          <a:lstStyle/>
          <a:p>
            <a:fld id="{030B8B90-72EC-410F-BB65-9C749FF59AE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42</a:t>
            </a:fld>
            <a:endParaRPr lang="en-IN"/>
          </a:p>
        </p:txBody>
      </p:sp>
    </p:spTree>
    <p:extLst>
      <p:ext uri="{BB962C8B-B14F-4D97-AF65-F5344CB8AC3E}">
        <p14:creationId xmlns:p14="http://schemas.microsoft.com/office/powerpoint/2010/main" val="2416226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b="1" dirty="0" smtClean="0">
                <a:solidFill>
                  <a:srgbClr val="008000"/>
                </a:solidFill>
              </a:rPr>
              <a:t/>
            </a:r>
            <a:br>
              <a:rPr lang="en-US" b="1" dirty="0" smtClean="0">
                <a:solidFill>
                  <a:srgbClr val="008000"/>
                </a:solidFill>
              </a:rPr>
            </a:br>
            <a:r>
              <a:rPr lang="en-US" sz="4000" b="1" dirty="0">
                <a:solidFill>
                  <a:srgbClr val="008000"/>
                </a:solidFill>
              </a:rPr>
              <a:t>SECTION I. INSTRUCTIONS TO BIDDERS (ITB)</a:t>
            </a:r>
            <a:endParaRPr lang="en-IN" b="1" dirty="0">
              <a:solidFill>
                <a:srgbClr val="008000"/>
              </a:solidFill>
            </a:endParaRPr>
          </a:p>
        </p:txBody>
      </p:sp>
      <p:sp>
        <p:nvSpPr>
          <p:cNvPr id="3" name="Subtitle 2"/>
          <p:cNvSpPr>
            <a:spLocks noGrp="1"/>
          </p:cNvSpPr>
          <p:nvPr>
            <p:ph type="subTitle" idx="1"/>
          </p:nvPr>
        </p:nvSpPr>
        <p:spPr>
          <a:xfrm>
            <a:off x="539552" y="1484784"/>
            <a:ext cx="8352928" cy="4968552"/>
          </a:xfrm>
        </p:spPr>
        <p:txBody>
          <a:bodyPr>
            <a:normAutofit/>
          </a:bodyPr>
          <a:lstStyle/>
          <a:p>
            <a:pPr marL="620713" indent="-620713" algn="l">
              <a:spcBef>
                <a:spcPts val="1200"/>
              </a:spcBef>
              <a:buFont typeface="+mj-lt"/>
              <a:buAutoNum type="arabicPeriod" startAt="44"/>
            </a:pPr>
            <a:r>
              <a:rPr lang="en-IN" b="1" dirty="0"/>
              <a:t>Performance Security</a:t>
            </a:r>
          </a:p>
          <a:p>
            <a:pPr marL="620713" indent="-620713" algn="just">
              <a:spcBef>
                <a:spcPts val="1200"/>
              </a:spcBef>
              <a:buClr>
                <a:srgbClr val="FF0000"/>
              </a:buClr>
              <a:buFont typeface="Wingdings" pitchFamily="2" charset="2"/>
              <a:buChar char="v"/>
            </a:pPr>
            <a:r>
              <a:rPr lang="en-US" dirty="0">
                <a:solidFill>
                  <a:srgbClr val="FF0000"/>
                </a:solidFill>
              </a:rPr>
              <a:t>Within twenty eight (28) days of the receipt of notification </a:t>
            </a:r>
            <a:r>
              <a:rPr lang="en-US" dirty="0"/>
              <a:t>of award from the Purchaser, the </a:t>
            </a:r>
            <a:r>
              <a:rPr lang="en-US" dirty="0">
                <a:solidFill>
                  <a:srgbClr val="FF0000"/>
                </a:solidFill>
              </a:rPr>
              <a:t>successful Bidder</a:t>
            </a:r>
            <a:r>
              <a:rPr lang="en-US" dirty="0"/>
              <a:t>, if required, </a:t>
            </a:r>
            <a:r>
              <a:rPr lang="en-US" dirty="0">
                <a:solidFill>
                  <a:srgbClr val="FF0000"/>
                </a:solidFill>
              </a:rPr>
              <a:t>shall furnish the Performance Security</a:t>
            </a:r>
            <a:r>
              <a:rPr lang="en-US" dirty="0"/>
              <a:t>. </a:t>
            </a:r>
          </a:p>
          <a:p>
            <a:pPr marL="620713" indent="-620713" algn="just">
              <a:buClr>
                <a:srgbClr val="FF0000"/>
              </a:buClr>
              <a:buFont typeface="Wingdings" pitchFamily="2" charset="2"/>
              <a:buChar char="v"/>
            </a:pPr>
            <a:r>
              <a:rPr lang="en-US" dirty="0">
                <a:solidFill>
                  <a:srgbClr val="FF0000"/>
                </a:solidFill>
              </a:rPr>
              <a:t>In case of failure</a:t>
            </a:r>
            <a:r>
              <a:rPr lang="en-US" dirty="0"/>
              <a:t> of the successful Bidder to submit the Performance Security or sign the Contract, </a:t>
            </a:r>
            <a:r>
              <a:rPr lang="en-US" dirty="0">
                <a:solidFill>
                  <a:srgbClr val="FF0000"/>
                </a:solidFill>
              </a:rPr>
              <a:t>Purchaser will cancel the award and forfeit the Bid Security </a:t>
            </a:r>
            <a:r>
              <a:rPr lang="en-US" dirty="0"/>
              <a:t>or execute the Bid-Securing Declaration.</a:t>
            </a:r>
          </a:p>
          <a:p>
            <a:pPr marL="620713" indent="-620713" algn="just">
              <a:buClr>
                <a:srgbClr val="FF0000"/>
              </a:buClr>
              <a:buFont typeface="Wingdings" pitchFamily="2" charset="2"/>
              <a:buChar char="v"/>
            </a:pPr>
            <a:r>
              <a:rPr lang="en-US" dirty="0"/>
              <a:t>In that event </a:t>
            </a:r>
            <a:r>
              <a:rPr lang="en-US" dirty="0">
                <a:solidFill>
                  <a:srgbClr val="FF0000"/>
                </a:solidFill>
              </a:rPr>
              <a:t>Purchaser may award the Contract to the next lowest evaluated Bidder</a:t>
            </a:r>
            <a:r>
              <a:rPr lang="en-US" dirty="0"/>
              <a:t>, whose offer is substantially responsive and meets qualification requirements. </a:t>
            </a:r>
            <a:endParaRPr lang="en-IN" dirty="0"/>
          </a:p>
        </p:txBody>
      </p:sp>
      <p:sp>
        <p:nvSpPr>
          <p:cNvPr id="5" name="Date Placeholder 4"/>
          <p:cNvSpPr>
            <a:spLocks noGrp="1"/>
          </p:cNvSpPr>
          <p:nvPr>
            <p:ph type="dt" sz="half" idx="10"/>
          </p:nvPr>
        </p:nvSpPr>
        <p:spPr/>
        <p:txBody>
          <a:bodyPr/>
          <a:lstStyle/>
          <a:p>
            <a:fld id="{785DBA23-EB03-4FD4-8FF1-B2D9DC4B5A92}"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43</a:t>
            </a:fld>
            <a:endParaRPr lang="en-IN"/>
          </a:p>
        </p:txBody>
      </p:sp>
    </p:spTree>
    <p:extLst>
      <p:ext uri="{BB962C8B-B14F-4D97-AF65-F5344CB8AC3E}">
        <p14:creationId xmlns:p14="http://schemas.microsoft.com/office/powerpoint/2010/main" val="36721527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5"/>
            <a:ext cx="8568952" cy="792087"/>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251520" y="1628800"/>
            <a:ext cx="8712968" cy="4824536"/>
          </a:xfrm>
        </p:spPr>
        <p:txBody>
          <a:bodyPr>
            <a:normAutofit/>
          </a:bodyPr>
          <a:lstStyle/>
          <a:p>
            <a:pPr marL="723900" indent="-723900" algn="just">
              <a:spcBef>
                <a:spcPts val="1800"/>
              </a:spcBef>
              <a:buClr>
                <a:srgbClr val="00B050"/>
              </a:buClr>
              <a:buFont typeface="Wingdings" pitchFamily="2" charset="2"/>
              <a:buChar char="v"/>
            </a:pPr>
            <a:r>
              <a:rPr lang="en-US" dirty="0"/>
              <a:t>Various ITB clauses advise the bidder to refer to the BDS for further details. </a:t>
            </a:r>
          </a:p>
          <a:p>
            <a:pPr marL="723900" indent="-723900" algn="just">
              <a:spcBef>
                <a:spcPts val="1800"/>
              </a:spcBef>
              <a:buClr>
                <a:srgbClr val="00B050"/>
              </a:buClr>
              <a:buFont typeface="Wingdings" pitchFamily="2" charset="2"/>
              <a:buChar char="v"/>
            </a:pPr>
            <a:r>
              <a:rPr lang="en-US" dirty="0"/>
              <a:t>The Implementing Agency is, therefore, required to provide package specific data in this section (BDS) for the goods to be procured. </a:t>
            </a:r>
          </a:p>
          <a:p>
            <a:pPr marL="723900" indent="-723900" algn="just">
              <a:spcBef>
                <a:spcPts val="1800"/>
              </a:spcBef>
              <a:buClr>
                <a:srgbClr val="00B050"/>
              </a:buClr>
              <a:buFont typeface="Wingdings" pitchFamily="2" charset="2"/>
              <a:buChar char="v"/>
            </a:pPr>
            <a:r>
              <a:rPr lang="en-US" i="1" dirty="0"/>
              <a:t>Bank’s SBD provide necessary guidance to the Implementing Agency in the BDS for completing the required details through notes in italics for each of the relevant ITB Clauses.</a:t>
            </a:r>
          </a:p>
          <a:p>
            <a:pPr marL="723900" indent="-723900" algn="just">
              <a:spcBef>
                <a:spcPts val="1800"/>
              </a:spcBef>
              <a:buClr>
                <a:srgbClr val="00B050"/>
              </a:buClr>
              <a:buFont typeface="Wingdings" pitchFamily="2" charset="2"/>
              <a:buChar char="v"/>
            </a:pPr>
            <a:r>
              <a:rPr lang="en-US" b="1" dirty="0"/>
              <a:t>BDS section as provided in the SBD is reproduced in the slides that follow.</a:t>
            </a:r>
            <a:endParaRPr lang="en-IN" b="1" dirty="0"/>
          </a:p>
          <a:p>
            <a:pPr marL="723900" indent="-723900" algn="l">
              <a:buClr>
                <a:srgbClr val="00B050"/>
              </a:buClr>
            </a:pPr>
            <a:r>
              <a:rPr lang="en-US" b="1" dirty="0">
                <a:solidFill>
                  <a:srgbClr val="FF0000"/>
                </a:solidFill>
              </a:rPr>
              <a:t>Link </a:t>
            </a:r>
            <a:r>
              <a:rPr lang="en-US" b="1" dirty="0">
                <a:solidFill>
                  <a:srgbClr val="FF0000"/>
                </a:solidFill>
                <a:sym typeface="Wingdings" pitchFamily="2" charset="2"/>
              </a:rPr>
              <a:t> </a:t>
            </a:r>
            <a:r>
              <a:rPr lang="en-US" dirty="0">
                <a:sym typeface="Wingdings" pitchFamily="2" charset="2"/>
                <a:hlinkClick r:id="rId2" action="ppaction://hlinkfile"/>
              </a:rPr>
              <a:t>BDS for illustration</a:t>
            </a:r>
            <a:r>
              <a:rPr lang="en-US" dirty="0">
                <a:sym typeface="Wingdings" pitchFamily="2" charset="2"/>
              </a:rPr>
              <a:t> (from the Bidding Document of a Project)</a:t>
            </a:r>
            <a:endParaRPr lang="en-IN" dirty="0"/>
          </a:p>
        </p:txBody>
      </p:sp>
      <p:sp>
        <p:nvSpPr>
          <p:cNvPr id="5" name="Date Placeholder 4"/>
          <p:cNvSpPr>
            <a:spLocks noGrp="1"/>
          </p:cNvSpPr>
          <p:nvPr>
            <p:ph type="dt" sz="half" idx="10"/>
          </p:nvPr>
        </p:nvSpPr>
        <p:spPr/>
        <p:txBody>
          <a:bodyPr/>
          <a:lstStyle/>
          <a:p>
            <a:fld id="{DA6044D2-D0E7-4B96-826E-3AA985F1FD1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44</a:t>
            </a:fld>
            <a:endParaRPr lang="en-IN"/>
          </a:p>
        </p:txBody>
      </p:sp>
    </p:spTree>
    <p:extLst>
      <p:ext uri="{BB962C8B-B14F-4D97-AF65-F5344CB8AC3E}">
        <p14:creationId xmlns:p14="http://schemas.microsoft.com/office/powerpoint/2010/main" val="8666686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49"/>
            <a:ext cx="8568952" cy="792088"/>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539552" y="908720"/>
            <a:ext cx="8352928" cy="5544616"/>
          </a:xfrm>
        </p:spPr>
        <p:txBody>
          <a:bodyPr>
            <a:normAutofit/>
          </a:bodyPr>
          <a:lstStyle/>
          <a:p>
            <a:pPr algn="just">
              <a:lnSpc>
                <a:spcPct val="80000"/>
              </a:lnSpc>
            </a:pPr>
            <a:r>
              <a:rPr lang="en-US" sz="2000" dirty="0"/>
              <a:t>The following specific data for the goods to be procured shall complement, supplement, or amend the provisions in the Instructions to Bidders (ITB).  Whenever there is a conflict, the provisions herein shall prevail over those in ITB.</a:t>
            </a:r>
          </a:p>
          <a:p>
            <a:pPr algn="just">
              <a:lnSpc>
                <a:spcPct val="80000"/>
              </a:lnSpc>
            </a:pPr>
            <a:r>
              <a:rPr lang="en-US" sz="2000" dirty="0"/>
              <a:t> </a:t>
            </a:r>
            <a:r>
              <a:rPr lang="en-US" sz="2000" i="1" dirty="0"/>
              <a:t>[Instructions for completing the Bid Data Sheet are provided, as needed, in the notes in italics mentioned for the relevant ITB Clauses.]</a:t>
            </a:r>
            <a:endParaRPr lang="en-US" sz="2000" dirty="0"/>
          </a:p>
          <a:p>
            <a:pPr marL="723900" indent="-723900" algn="l">
              <a:buClr>
                <a:srgbClr val="00B050"/>
              </a:buClr>
            </a:pPr>
            <a:endParaRPr lang="en-IN" dirty="0"/>
          </a:p>
        </p:txBody>
      </p:sp>
      <p:sp>
        <p:nvSpPr>
          <p:cNvPr id="6" name="Date Placeholder 5"/>
          <p:cNvSpPr>
            <a:spLocks noGrp="1"/>
          </p:cNvSpPr>
          <p:nvPr>
            <p:ph type="dt" sz="half" idx="10"/>
          </p:nvPr>
        </p:nvSpPr>
        <p:spPr/>
        <p:txBody>
          <a:bodyPr/>
          <a:lstStyle/>
          <a:p>
            <a:fld id="{D5AD6145-F853-4A85-8067-70D3F1C8A87A}"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45</a:t>
            </a:fld>
            <a:endParaRPr lang="en-IN"/>
          </a:p>
        </p:txBody>
      </p:sp>
      <p:graphicFrame>
        <p:nvGraphicFramePr>
          <p:cNvPr id="5" name="Table 4"/>
          <p:cNvGraphicFramePr>
            <a:graphicFrameLocks noGrp="1"/>
          </p:cNvGraphicFramePr>
          <p:nvPr>
            <p:extLst/>
          </p:nvPr>
        </p:nvGraphicFramePr>
        <p:xfrm>
          <a:off x="611560" y="2612687"/>
          <a:ext cx="8064896" cy="3500966"/>
        </p:xfrm>
        <a:graphic>
          <a:graphicData uri="http://schemas.openxmlformats.org/drawingml/2006/table">
            <a:tbl>
              <a:tblPr firstRow="1" bandRow="1"/>
              <a:tblGrid>
                <a:gridCol w="1368152"/>
                <a:gridCol w="6696744"/>
              </a:tblGrid>
              <a:tr h="590818">
                <a:tc>
                  <a:txBody>
                    <a:bodyPr/>
                    <a:lstStyle/>
                    <a:p>
                      <a:pPr marL="0" marR="0">
                        <a:spcBef>
                          <a:spcPts val="600"/>
                        </a:spcBef>
                        <a:spcAft>
                          <a:spcPts val="0"/>
                        </a:spcAft>
                      </a:pPr>
                      <a:r>
                        <a:rPr lang="en-US" sz="2000" b="1" dirty="0">
                          <a:latin typeface="+mn-lt"/>
                        </a:rPr>
                        <a:t>ITB Clause Reference</a:t>
                      </a:r>
                      <a:endParaRPr lang="en-US" sz="2000" b="1" dirty="0">
                        <a:latin typeface="+mn-lt"/>
                        <a:ea typeface="Times New Roman"/>
                      </a:endParaRPr>
                    </a:p>
                  </a:txBody>
                  <a:tcPr marL="68580" marR="68580" marT="0" marB="0"/>
                </a:tc>
                <a:tc>
                  <a:txBody>
                    <a:bodyPr/>
                    <a:lstStyle/>
                    <a:p>
                      <a:pPr marL="0" marR="0" algn="ctr">
                        <a:spcBef>
                          <a:spcPts val="600"/>
                        </a:spcBef>
                        <a:spcAft>
                          <a:spcPts val="600"/>
                        </a:spcAft>
                      </a:pPr>
                      <a:r>
                        <a:rPr lang="en-US" sz="2000" b="1" dirty="0">
                          <a:latin typeface="+mn-lt"/>
                        </a:rPr>
                        <a:t>A. General</a:t>
                      </a:r>
                      <a:endParaRPr lang="en-US" sz="2000" b="1" dirty="0">
                        <a:latin typeface="+mn-lt"/>
                        <a:ea typeface="Times New Roman"/>
                      </a:endParaRPr>
                    </a:p>
                  </a:txBody>
                  <a:tcPr marL="68580" marR="68580" marT="0" marB="0"/>
                </a:tc>
              </a:tr>
              <a:tr h="297782">
                <a:tc>
                  <a:txBody>
                    <a:bodyPr/>
                    <a:lstStyle/>
                    <a:p>
                      <a:pPr marL="0" marR="0">
                        <a:spcBef>
                          <a:spcPts val="600"/>
                        </a:spcBef>
                        <a:spcAft>
                          <a:spcPts val="0"/>
                        </a:spcAft>
                      </a:pPr>
                      <a:r>
                        <a:rPr lang="en-US" sz="2000" b="1" dirty="0">
                          <a:latin typeface="+mn-lt"/>
                          <a:hlinkClick r:id="" action="ppaction://hlinkfile"/>
                        </a:rPr>
                        <a:t>ITB 1.1</a:t>
                      </a:r>
                      <a:endParaRPr lang="en-US" sz="2000" b="1" dirty="0">
                        <a:latin typeface="+mn-lt"/>
                        <a:ea typeface="Times New Roman"/>
                      </a:endParaRPr>
                    </a:p>
                  </a:txBody>
                  <a:tcPr marL="68580" marR="68580" marT="0" marB="0"/>
                </a:tc>
                <a:tc>
                  <a:txBody>
                    <a:bodyPr/>
                    <a:lstStyle/>
                    <a:p>
                      <a:pPr marL="0" marR="0" algn="just">
                        <a:spcBef>
                          <a:spcPts val="600"/>
                        </a:spcBef>
                        <a:spcAft>
                          <a:spcPts val="600"/>
                        </a:spcAft>
                        <a:tabLst>
                          <a:tab pos="4617720" algn="r"/>
                        </a:tabLst>
                      </a:pPr>
                      <a:r>
                        <a:rPr lang="en-US" sz="2000" dirty="0">
                          <a:latin typeface="+mn-lt"/>
                        </a:rPr>
                        <a:t>The Purchaser is: [insert complete name]</a:t>
                      </a:r>
                      <a:endParaRPr lang="en-US" sz="2000" dirty="0">
                        <a:latin typeface="+mn-lt"/>
                        <a:ea typeface="Times New Roman"/>
                      </a:endParaRPr>
                    </a:p>
                  </a:txBody>
                  <a:tcPr marL="68580" marR="68580" marT="0" marB="0"/>
                </a:tc>
              </a:tr>
              <a:tr h="1624749">
                <a:tc>
                  <a:txBody>
                    <a:bodyPr/>
                    <a:lstStyle/>
                    <a:p>
                      <a:pPr marL="0" marR="0">
                        <a:spcBef>
                          <a:spcPts val="600"/>
                        </a:spcBef>
                        <a:spcAft>
                          <a:spcPts val="0"/>
                        </a:spcAft>
                      </a:pPr>
                      <a:r>
                        <a:rPr lang="en-US" sz="2000" b="1" dirty="0">
                          <a:latin typeface="+mn-lt"/>
                          <a:ea typeface="Times New Roman"/>
                          <a:hlinkClick r:id="" action="ppaction://hlinkfile"/>
                        </a:rPr>
                        <a:t>ITB 1.1</a:t>
                      </a:r>
                      <a:endParaRPr lang="en-US" sz="2000" dirty="0">
                        <a:latin typeface="+mn-lt"/>
                        <a:ea typeface="Times New Roman"/>
                      </a:endParaRPr>
                    </a:p>
                  </a:txBody>
                  <a:tcPr marL="68580" marR="68580" marT="0" marB="0"/>
                </a:tc>
                <a:tc>
                  <a:txBody>
                    <a:bodyPr/>
                    <a:lstStyle/>
                    <a:p>
                      <a:pPr marL="0" marR="0" algn="just">
                        <a:spcBef>
                          <a:spcPts val="600"/>
                        </a:spcBef>
                        <a:spcAft>
                          <a:spcPts val="600"/>
                        </a:spcAft>
                        <a:tabLst>
                          <a:tab pos="4617720" algn="r"/>
                        </a:tabLst>
                      </a:pPr>
                      <a:r>
                        <a:rPr lang="en-US" sz="2000" dirty="0">
                          <a:latin typeface="+mn-lt"/>
                          <a:ea typeface="Times New Roman"/>
                        </a:rPr>
                        <a:t>The name and identification number of the ICB are: </a:t>
                      </a:r>
                      <a:r>
                        <a:rPr lang="en-US" sz="2000" i="1" dirty="0">
                          <a:latin typeface="+mn-lt"/>
                          <a:ea typeface="Times New Roman"/>
                        </a:rPr>
                        <a:t>[insert name and identification number]</a:t>
                      </a:r>
                      <a:endParaRPr lang="en-US" sz="2000" dirty="0">
                        <a:latin typeface="+mn-lt"/>
                        <a:ea typeface="Times New Roman"/>
                      </a:endParaRPr>
                    </a:p>
                    <a:p>
                      <a:pPr marL="0" marR="0" algn="just">
                        <a:spcBef>
                          <a:spcPts val="600"/>
                        </a:spcBef>
                        <a:spcAft>
                          <a:spcPts val="600"/>
                        </a:spcAft>
                        <a:tabLst>
                          <a:tab pos="4617720" algn="r"/>
                        </a:tabLst>
                      </a:pPr>
                      <a:r>
                        <a:rPr lang="en-US" sz="2000" dirty="0">
                          <a:latin typeface="+mn-lt"/>
                          <a:ea typeface="Times New Roman"/>
                        </a:rPr>
                        <a:t>The number, identification and names of the lots comprising this ICB are: </a:t>
                      </a:r>
                      <a:r>
                        <a:rPr lang="en-US" sz="2000" i="1" dirty="0">
                          <a:latin typeface="+mn-lt"/>
                          <a:ea typeface="Times New Roman"/>
                        </a:rPr>
                        <a:t>[insert number; list the lots and related Goods]</a:t>
                      </a:r>
                      <a:r>
                        <a:rPr lang="en-US" sz="2000" u="sng" dirty="0">
                          <a:latin typeface="+mn-lt"/>
                          <a:ea typeface="Times New Roman"/>
                        </a:rPr>
                        <a:t> </a:t>
                      </a:r>
                      <a:endParaRPr lang="en-US" sz="2000" dirty="0">
                        <a:latin typeface="+mn-lt"/>
                        <a:ea typeface="Times New Roman"/>
                      </a:endParaRPr>
                    </a:p>
                  </a:txBody>
                  <a:tcPr marL="68580" marR="68580" marT="0" marB="0"/>
                </a:tc>
              </a:tr>
              <a:tr h="590818">
                <a:tc>
                  <a:txBody>
                    <a:bodyPr/>
                    <a:lstStyle/>
                    <a:p>
                      <a:pPr marL="0" marR="0">
                        <a:spcBef>
                          <a:spcPts val="600"/>
                        </a:spcBef>
                        <a:spcAft>
                          <a:spcPts val="0"/>
                        </a:spcAft>
                      </a:pPr>
                      <a:r>
                        <a:rPr lang="en-US" sz="2000" b="1" dirty="0">
                          <a:latin typeface="+mn-lt"/>
                          <a:ea typeface="Times New Roman"/>
                          <a:hlinkClick r:id="" action="ppaction://hlinkfile"/>
                        </a:rPr>
                        <a:t>ITB 2.1</a:t>
                      </a:r>
                      <a:endParaRPr lang="en-US" sz="2000" dirty="0">
                        <a:latin typeface="+mn-lt"/>
                        <a:ea typeface="Times New Roman"/>
                      </a:endParaRPr>
                    </a:p>
                  </a:txBody>
                  <a:tcPr marL="68580" marR="68580" marT="0" marB="0"/>
                </a:tc>
                <a:tc>
                  <a:txBody>
                    <a:bodyPr/>
                    <a:lstStyle/>
                    <a:p>
                      <a:pPr marL="0" marR="0" algn="just">
                        <a:spcBef>
                          <a:spcPts val="600"/>
                        </a:spcBef>
                        <a:spcAft>
                          <a:spcPts val="600"/>
                        </a:spcAft>
                        <a:tabLst>
                          <a:tab pos="4617720" algn="r"/>
                        </a:tabLst>
                      </a:pPr>
                      <a:r>
                        <a:rPr lang="en-US" sz="2000" dirty="0">
                          <a:latin typeface="+mn-lt"/>
                          <a:ea typeface="Times New Roman"/>
                        </a:rPr>
                        <a:t>The Borrower is: </a:t>
                      </a:r>
                      <a:r>
                        <a:rPr lang="en-US" sz="2000" i="1" dirty="0">
                          <a:latin typeface="+mn-lt"/>
                          <a:ea typeface="Times New Roman"/>
                        </a:rPr>
                        <a:t>[insert the name of Borrower, as indicated in the Loan Agreement of the Project]</a:t>
                      </a:r>
                      <a:r>
                        <a:rPr lang="en-US" sz="2000" dirty="0">
                          <a:latin typeface="+mn-lt"/>
                          <a:ea typeface="Times New Roman"/>
                        </a:rPr>
                        <a:t> </a:t>
                      </a:r>
                    </a:p>
                  </a:txBody>
                  <a:tcPr marL="68580" marR="68580" marT="0" marB="0"/>
                </a:tc>
              </a:tr>
              <a:tr h="352217">
                <a:tc>
                  <a:txBody>
                    <a:bodyPr/>
                    <a:lstStyle/>
                    <a:p>
                      <a:pPr marL="0" marR="0">
                        <a:spcBef>
                          <a:spcPts val="600"/>
                        </a:spcBef>
                        <a:spcAft>
                          <a:spcPts val="0"/>
                        </a:spcAft>
                      </a:pPr>
                      <a:r>
                        <a:rPr lang="en-US" sz="2000" b="1" dirty="0">
                          <a:latin typeface="+mn-lt"/>
                          <a:ea typeface="Times New Roman"/>
                          <a:hlinkClick r:id="" action="ppaction://hlinkfile"/>
                        </a:rPr>
                        <a:t>ITB 2.1</a:t>
                      </a:r>
                      <a:endParaRPr lang="en-US" sz="2000" dirty="0">
                        <a:latin typeface="+mn-lt"/>
                        <a:ea typeface="Times New Roman"/>
                      </a:endParaRPr>
                    </a:p>
                  </a:txBody>
                  <a:tcPr marL="68580" marR="68580" marT="0" marB="0"/>
                </a:tc>
                <a:tc>
                  <a:txBody>
                    <a:bodyPr/>
                    <a:lstStyle/>
                    <a:p>
                      <a:pPr marL="0" marR="0" algn="just">
                        <a:spcBef>
                          <a:spcPts val="600"/>
                        </a:spcBef>
                        <a:spcAft>
                          <a:spcPts val="600"/>
                        </a:spcAft>
                        <a:tabLst>
                          <a:tab pos="4983480" algn="r"/>
                        </a:tabLst>
                      </a:pPr>
                      <a:r>
                        <a:rPr lang="en-US" sz="2000" dirty="0">
                          <a:latin typeface="+mn-lt"/>
                          <a:ea typeface="Times New Roman"/>
                        </a:rPr>
                        <a:t>The name of the Project is: </a:t>
                      </a:r>
                      <a:r>
                        <a:rPr lang="en-US" sz="2000" i="1" dirty="0">
                          <a:latin typeface="+mn-lt"/>
                          <a:ea typeface="Times New Roman"/>
                        </a:rPr>
                        <a:t>[insert the name of the Project</a:t>
                      </a:r>
                      <a:r>
                        <a:rPr lang="en-US" sz="2000" i="1" dirty="0" smtClean="0">
                          <a:latin typeface="+mn-lt"/>
                          <a:ea typeface="Times New Roman"/>
                        </a:rPr>
                        <a:t>]</a:t>
                      </a:r>
                      <a:endParaRPr lang="en-US" sz="2000" dirty="0">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575731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76063"/>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395536" y="908720"/>
            <a:ext cx="8496944" cy="5544616"/>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3F390C67-8FE7-4342-9295-ED5165F1824B}"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46</a:t>
            </a:fld>
            <a:endParaRPr lang="en-IN"/>
          </a:p>
        </p:txBody>
      </p:sp>
      <p:graphicFrame>
        <p:nvGraphicFramePr>
          <p:cNvPr id="5" name="Table 4"/>
          <p:cNvGraphicFramePr>
            <a:graphicFrameLocks noGrp="1"/>
          </p:cNvGraphicFramePr>
          <p:nvPr/>
        </p:nvGraphicFramePr>
        <p:xfrm>
          <a:off x="467544" y="1412775"/>
          <a:ext cx="8496944" cy="4776332"/>
        </p:xfrm>
        <a:graphic>
          <a:graphicData uri="http://schemas.openxmlformats.org/drawingml/2006/table">
            <a:tbl>
              <a:tblPr firstRow="1" bandRow="1"/>
              <a:tblGrid>
                <a:gridCol w="1368152"/>
                <a:gridCol w="7128792"/>
              </a:tblGrid>
              <a:tr h="629351">
                <a:tc>
                  <a:txBody>
                    <a:bodyPr/>
                    <a:lstStyle/>
                    <a:p>
                      <a:pPr marL="0" marR="0">
                        <a:spcBef>
                          <a:spcPts val="600"/>
                        </a:spcBef>
                        <a:spcAft>
                          <a:spcPts val="0"/>
                        </a:spcAft>
                      </a:pPr>
                      <a:r>
                        <a:rPr lang="en-US" sz="2000" b="1" dirty="0">
                          <a:latin typeface="+mn-lt"/>
                          <a:ea typeface="Times New Roman"/>
                        </a:rPr>
                        <a:t>ITB </a:t>
                      </a:r>
                      <a:r>
                        <a:rPr lang="en-US" sz="2000" b="1" dirty="0">
                          <a:latin typeface="+mn-lt"/>
                          <a:ea typeface="Times New Roman"/>
                          <a:hlinkClick r:id="" action="ppaction://hlinkfile"/>
                        </a:rPr>
                        <a:t>4.3-4.4</a:t>
                      </a:r>
                      <a:endParaRPr lang="en-US" sz="2000" dirty="0">
                        <a:latin typeface="+mn-lt"/>
                        <a:ea typeface="Times New Roman"/>
                      </a:endParaRPr>
                    </a:p>
                  </a:txBody>
                  <a:tcPr marL="68580" marR="68580" marT="0" marB="0"/>
                </a:tc>
                <a:tc>
                  <a:txBody>
                    <a:bodyPr/>
                    <a:lstStyle/>
                    <a:p>
                      <a:pPr marL="0" marR="0">
                        <a:spcBef>
                          <a:spcPts val="600"/>
                        </a:spcBef>
                        <a:spcAft>
                          <a:spcPts val="600"/>
                        </a:spcAft>
                        <a:tabLst>
                          <a:tab pos="4606290" algn="r"/>
                        </a:tabLst>
                      </a:pPr>
                      <a:r>
                        <a:rPr lang="en-US" sz="2000" dirty="0">
                          <a:latin typeface="+mn-lt"/>
                          <a:ea typeface="Times New Roman"/>
                        </a:rPr>
                        <a:t>A list of debarred firms  is available at </a:t>
                      </a:r>
                      <a:r>
                        <a:rPr lang="en-US" sz="2000" dirty="0" smtClean="0">
                          <a:latin typeface="+mn-lt"/>
                          <a:ea typeface="Times New Roman"/>
                        </a:rPr>
                        <a:t> http</a:t>
                      </a:r>
                      <a:r>
                        <a:rPr lang="en-US" sz="2000" dirty="0">
                          <a:latin typeface="+mn-lt"/>
                          <a:ea typeface="Times New Roman"/>
                        </a:rPr>
                        <a:t>://www.worldbank.org/debarr</a:t>
                      </a:r>
                    </a:p>
                  </a:txBody>
                  <a:tcPr marL="68580" marR="68580" marT="0" marB="0"/>
                </a:tc>
              </a:tr>
              <a:tr h="295862">
                <a:tc>
                  <a:txBody>
                    <a:bodyPr/>
                    <a:lstStyle/>
                    <a:p>
                      <a:pPr marL="0" marR="0">
                        <a:spcBef>
                          <a:spcPts val="600"/>
                        </a:spcBef>
                        <a:spcAft>
                          <a:spcPts val="0"/>
                        </a:spcAft>
                      </a:pPr>
                      <a:endParaRPr lang="en-US" sz="2000" dirty="0">
                        <a:latin typeface="+mn-lt"/>
                        <a:ea typeface="Times New Roman"/>
                      </a:endParaRPr>
                    </a:p>
                  </a:txBody>
                  <a:tcPr marL="68580" marR="68580" marT="0" marB="0"/>
                </a:tc>
                <a:tc>
                  <a:txBody>
                    <a:bodyPr/>
                    <a:lstStyle/>
                    <a:p>
                      <a:pPr marL="0" marR="0" algn="ctr">
                        <a:spcBef>
                          <a:spcPts val="600"/>
                        </a:spcBef>
                        <a:spcAft>
                          <a:spcPts val="600"/>
                        </a:spcAft>
                      </a:pPr>
                      <a:r>
                        <a:rPr lang="en-US" sz="2000" b="1" dirty="0">
                          <a:latin typeface="+mn-lt"/>
                          <a:ea typeface="Times New Roman"/>
                        </a:rPr>
                        <a:t>B. Contents of Bidding Documents</a:t>
                      </a:r>
                      <a:endParaRPr lang="en-US" sz="2000" dirty="0">
                        <a:latin typeface="+mn-lt"/>
                        <a:ea typeface="Times New Roman"/>
                      </a:endParaRPr>
                    </a:p>
                  </a:txBody>
                  <a:tcPr marL="68580" marR="68580" marT="0" marB="0"/>
                </a:tc>
              </a:tr>
              <a:tr h="3842181">
                <a:tc>
                  <a:txBody>
                    <a:bodyPr/>
                    <a:lstStyle/>
                    <a:p>
                      <a:pPr marL="0" marR="0">
                        <a:spcBef>
                          <a:spcPts val="600"/>
                        </a:spcBef>
                        <a:spcAft>
                          <a:spcPts val="0"/>
                        </a:spcAft>
                      </a:pPr>
                      <a:r>
                        <a:rPr lang="en-US" sz="2000" b="1" dirty="0">
                          <a:latin typeface="+mn-lt"/>
                          <a:ea typeface="Times New Roman"/>
                          <a:hlinkClick r:id="" action="ppaction://hlinkfile"/>
                        </a:rPr>
                        <a:t>ITB 7.1</a:t>
                      </a:r>
                      <a:endParaRPr lang="en-US" sz="2000" dirty="0">
                        <a:latin typeface="+mn-lt"/>
                        <a:ea typeface="Times New Roman"/>
                      </a:endParaRPr>
                    </a:p>
                  </a:txBody>
                  <a:tcPr marL="68580" marR="68580" marT="0" marB="0"/>
                </a:tc>
                <a:tc>
                  <a:txBody>
                    <a:bodyPr/>
                    <a:lstStyle/>
                    <a:p>
                      <a:pPr marL="0" marR="0" algn="just">
                        <a:lnSpc>
                          <a:spcPct val="80000"/>
                        </a:lnSpc>
                        <a:spcBef>
                          <a:spcPts val="0"/>
                        </a:spcBef>
                        <a:spcAft>
                          <a:spcPts val="600"/>
                        </a:spcAft>
                        <a:tabLst>
                          <a:tab pos="4606290" algn="r"/>
                        </a:tabLst>
                      </a:pPr>
                      <a:r>
                        <a:rPr lang="en-US" sz="2000" dirty="0">
                          <a:latin typeface="+mn-lt"/>
                          <a:ea typeface="Times New Roman"/>
                        </a:rPr>
                        <a:t>For </a:t>
                      </a:r>
                      <a:r>
                        <a:rPr lang="en-US" sz="2000" b="1" u="sng" dirty="0">
                          <a:latin typeface="+mn-lt"/>
                          <a:ea typeface="Times New Roman"/>
                        </a:rPr>
                        <a:t>Clarification of bid purposes</a:t>
                      </a:r>
                      <a:r>
                        <a:rPr lang="en-US" sz="2000" dirty="0">
                          <a:latin typeface="+mn-lt"/>
                          <a:ea typeface="Times New Roman"/>
                        </a:rPr>
                        <a:t> only, the Purchaser’s address is:</a:t>
                      </a:r>
                    </a:p>
                    <a:p>
                      <a:pPr marL="0" marR="0" algn="just">
                        <a:lnSpc>
                          <a:spcPct val="80000"/>
                        </a:lnSpc>
                        <a:spcBef>
                          <a:spcPts val="0"/>
                        </a:spcBef>
                        <a:spcAft>
                          <a:spcPts val="600"/>
                        </a:spcAft>
                        <a:tabLst>
                          <a:tab pos="4606290" algn="r"/>
                        </a:tabLst>
                      </a:pPr>
                      <a:r>
                        <a:rPr lang="en-US" sz="2000" dirty="0">
                          <a:latin typeface="+mn-lt"/>
                          <a:ea typeface="Times New Roman"/>
                        </a:rPr>
                        <a:t>Attention: </a:t>
                      </a:r>
                      <a:r>
                        <a:rPr lang="en-US" sz="2000" i="1" dirty="0">
                          <a:latin typeface="+mn-lt"/>
                          <a:ea typeface="Times New Roman"/>
                        </a:rPr>
                        <a:t>[insert name and room number of Project Officer]</a:t>
                      </a:r>
                      <a:r>
                        <a:rPr lang="en-US" sz="2000" dirty="0">
                          <a:latin typeface="+mn-lt"/>
                          <a:ea typeface="Times New Roman"/>
                        </a:rPr>
                        <a:t>Address: </a:t>
                      </a:r>
                      <a:r>
                        <a:rPr lang="en-US" sz="2000" i="1" dirty="0">
                          <a:latin typeface="+mn-lt"/>
                          <a:ea typeface="Times New Roman"/>
                        </a:rPr>
                        <a:t>[insert street name and number]</a:t>
                      </a:r>
                      <a:r>
                        <a:rPr lang="en-US" sz="2000" dirty="0">
                          <a:latin typeface="+mn-lt"/>
                          <a:ea typeface="Times New Roman"/>
                        </a:rPr>
                        <a:t>  </a:t>
                      </a:r>
                    </a:p>
                    <a:p>
                      <a:pPr marL="0" marR="0" algn="just">
                        <a:lnSpc>
                          <a:spcPct val="80000"/>
                        </a:lnSpc>
                        <a:spcBef>
                          <a:spcPts val="0"/>
                        </a:spcBef>
                        <a:spcAft>
                          <a:spcPts val="600"/>
                        </a:spcAft>
                        <a:tabLst>
                          <a:tab pos="4606290" algn="r"/>
                        </a:tabLst>
                      </a:pPr>
                      <a:r>
                        <a:rPr lang="en-US" sz="2000" i="1" dirty="0">
                          <a:latin typeface="+mn-lt"/>
                          <a:ea typeface="Times New Roman"/>
                        </a:rPr>
                        <a:t>[insert floor and room number, if applicable]</a:t>
                      </a:r>
                      <a:endParaRPr lang="en-US" sz="2000" dirty="0">
                        <a:latin typeface="+mn-lt"/>
                        <a:ea typeface="Times New Roman"/>
                      </a:endParaRPr>
                    </a:p>
                    <a:p>
                      <a:pPr marL="0" marR="0" algn="just">
                        <a:lnSpc>
                          <a:spcPct val="80000"/>
                        </a:lnSpc>
                        <a:spcBef>
                          <a:spcPts val="0"/>
                        </a:spcBef>
                        <a:spcAft>
                          <a:spcPts val="600"/>
                        </a:spcAft>
                        <a:tabLst>
                          <a:tab pos="4606290" algn="r"/>
                        </a:tabLst>
                      </a:pPr>
                      <a:r>
                        <a:rPr lang="en-US" sz="2000" dirty="0">
                          <a:latin typeface="+mn-lt"/>
                          <a:ea typeface="Times New Roman"/>
                        </a:rPr>
                        <a:t>City: </a:t>
                      </a:r>
                      <a:r>
                        <a:rPr lang="en-US" sz="2000" i="1" dirty="0">
                          <a:latin typeface="+mn-lt"/>
                          <a:ea typeface="Times New Roman"/>
                        </a:rPr>
                        <a:t>[insert name of city or town]</a:t>
                      </a:r>
                      <a:endParaRPr lang="en-US" sz="2000" dirty="0">
                        <a:latin typeface="+mn-lt"/>
                        <a:ea typeface="Times New Roman"/>
                      </a:endParaRPr>
                    </a:p>
                    <a:p>
                      <a:pPr marL="0" marR="0" algn="just">
                        <a:lnSpc>
                          <a:spcPct val="80000"/>
                        </a:lnSpc>
                        <a:spcBef>
                          <a:spcPts val="0"/>
                        </a:spcBef>
                        <a:spcAft>
                          <a:spcPts val="600"/>
                        </a:spcAft>
                        <a:tabLst>
                          <a:tab pos="4606290" algn="r"/>
                        </a:tabLst>
                      </a:pPr>
                      <a:r>
                        <a:rPr lang="en-US" sz="2000" dirty="0">
                          <a:latin typeface="+mn-lt"/>
                          <a:ea typeface="Times New Roman"/>
                        </a:rPr>
                        <a:t>ZIP Code: </a:t>
                      </a:r>
                      <a:r>
                        <a:rPr lang="en-US" sz="2000" i="1" dirty="0">
                          <a:latin typeface="+mn-lt"/>
                          <a:ea typeface="Times New Roman"/>
                        </a:rPr>
                        <a:t>[insert postal (ZIP) code, if applicable]</a:t>
                      </a:r>
                      <a:endParaRPr lang="en-US" sz="2000" dirty="0">
                        <a:latin typeface="+mn-lt"/>
                        <a:ea typeface="Times New Roman"/>
                      </a:endParaRPr>
                    </a:p>
                    <a:p>
                      <a:pPr marL="0" marR="0" algn="just">
                        <a:lnSpc>
                          <a:spcPct val="80000"/>
                        </a:lnSpc>
                        <a:spcBef>
                          <a:spcPts val="0"/>
                        </a:spcBef>
                        <a:spcAft>
                          <a:spcPts val="600"/>
                        </a:spcAft>
                        <a:tabLst>
                          <a:tab pos="4606290" algn="r"/>
                        </a:tabLst>
                      </a:pPr>
                      <a:r>
                        <a:rPr lang="en-US" sz="2000" dirty="0">
                          <a:latin typeface="+mn-lt"/>
                          <a:ea typeface="Times New Roman"/>
                        </a:rPr>
                        <a:t>Country: </a:t>
                      </a:r>
                      <a:r>
                        <a:rPr lang="en-US" sz="2000" i="1" dirty="0">
                          <a:latin typeface="+mn-lt"/>
                          <a:ea typeface="Times New Roman"/>
                        </a:rPr>
                        <a:t>[insert name of country]</a:t>
                      </a:r>
                      <a:r>
                        <a:rPr lang="en-US" sz="2000" u="sng" dirty="0">
                          <a:latin typeface="+mn-lt"/>
                          <a:ea typeface="Times New Roman"/>
                        </a:rPr>
                        <a:t>]</a:t>
                      </a:r>
                      <a:endParaRPr lang="en-US" sz="2000" dirty="0">
                        <a:latin typeface="+mn-lt"/>
                        <a:ea typeface="Times New Roman"/>
                      </a:endParaRPr>
                    </a:p>
                    <a:p>
                      <a:pPr marL="0" marR="0" algn="just">
                        <a:lnSpc>
                          <a:spcPct val="80000"/>
                        </a:lnSpc>
                        <a:spcBef>
                          <a:spcPts val="0"/>
                        </a:spcBef>
                        <a:spcAft>
                          <a:spcPts val="600"/>
                        </a:spcAft>
                        <a:tabLst>
                          <a:tab pos="4606290" algn="r"/>
                        </a:tabLst>
                      </a:pPr>
                      <a:r>
                        <a:rPr lang="en-US" sz="2000" dirty="0">
                          <a:latin typeface="+mn-lt"/>
                          <a:ea typeface="Times New Roman"/>
                        </a:rPr>
                        <a:t>Telephone: </a:t>
                      </a:r>
                      <a:r>
                        <a:rPr lang="en-US" sz="2000" i="1" dirty="0">
                          <a:latin typeface="+mn-lt"/>
                          <a:ea typeface="Times New Roman"/>
                        </a:rPr>
                        <a:t>[insert telephone number</a:t>
                      </a:r>
                      <a:r>
                        <a:rPr lang="en-US" sz="2000" b="1" dirty="0">
                          <a:latin typeface="+mn-lt"/>
                          <a:ea typeface="Times New Roman"/>
                        </a:rPr>
                        <a:t> </a:t>
                      </a:r>
                      <a:r>
                        <a:rPr lang="en-US" sz="2000" i="1" dirty="0">
                          <a:latin typeface="+mn-lt"/>
                          <a:ea typeface="Times New Roman"/>
                        </a:rPr>
                        <a:t>including country and city codes]</a:t>
                      </a:r>
                      <a:endParaRPr lang="en-US" sz="2000" dirty="0">
                        <a:latin typeface="+mn-lt"/>
                        <a:ea typeface="Times New Roman"/>
                      </a:endParaRPr>
                    </a:p>
                    <a:p>
                      <a:pPr marL="0" marR="0" algn="just">
                        <a:lnSpc>
                          <a:spcPct val="80000"/>
                        </a:lnSpc>
                        <a:spcBef>
                          <a:spcPts val="0"/>
                        </a:spcBef>
                        <a:spcAft>
                          <a:spcPts val="600"/>
                        </a:spcAft>
                        <a:tabLst>
                          <a:tab pos="4606290" algn="r"/>
                        </a:tabLst>
                      </a:pPr>
                      <a:r>
                        <a:rPr lang="en-US" sz="2000" dirty="0">
                          <a:latin typeface="+mn-lt"/>
                          <a:ea typeface="Times New Roman"/>
                        </a:rPr>
                        <a:t>Facsimile number: </a:t>
                      </a:r>
                      <a:r>
                        <a:rPr lang="en-US" sz="2000" i="1" dirty="0">
                          <a:latin typeface="+mn-lt"/>
                          <a:ea typeface="Times New Roman"/>
                        </a:rPr>
                        <a:t>[insert fax number</a:t>
                      </a:r>
                      <a:r>
                        <a:rPr lang="en-US" sz="2000" b="1" dirty="0">
                          <a:latin typeface="+mn-lt"/>
                          <a:ea typeface="Times New Roman"/>
                        </a:rPr>
                        <a:t> </a:t>
                      </a:r>
                      <a:r>
                        <a:rPr lang="en-US" sz="2000" i="1" dirty="0">
                          <a:latin typeface="+mn-lt"/>
                          <a:ea typeface="Times New Roman"/>
                        </a:rPr>
                        <a:t>including country and city codes]</a:t>
                      </a:r>
                      <a:endParaRPr lang="en-US" sz="2000" dirty="0">
                        <a:latin typeface="+mn-lt"/>
                        <a:ea typeface="Times New Roman"/>
                      </a:endParaRPr>
                    </a:p>
                    <a:p>
                      <a:pPr marL="0" marR="0" algn="just">
                        <a:spcBef>
                          <a:spcPts val="0"/>
                        </a:spcBef>
                        <a:spcAft>
                          <a:spcPts val="600"/>
                        </a:spcAft>
                        <a:tabLst>
                          <a:tab pos="4606290" algn="r"/>
                        </a:tabLst>
                      </a:pPr>
                      <a:r>
                        <a:rPr lang="en-US" sz="2000" dirty="0">
                          <a:latin typeface="+mn-lt"/>
                          <a:ea typeface="Times New Roman"/>
                        </a:rPr>
                        <a:t>Electronic mail address: </a:t>
                      </a:r>
                      <a:r>
                        <a:rPr lang="en-US" sz="2000" i="1" dirty="0">
                          <a:latin typeface="+mn-lt"/>
                          <a:ea typeface="Times New Roman"/>
                        </a:rPr>
                        <a:t>[insert e-mail address of Project Officer]</a:t>
                      </a:r>
                      <a:endParaRPr lang="en-US" sz="2000" dirty="0">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25474548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76063"/>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395536" y="908720"/>
            <a:ext cx="8496944" cy="5544616"/>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0A8B8F9B-2F9E-426E-8CC0-C9737BA3338B}"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47</a:t>
            </a:fld>
            <a:endParaRPr lang="en-IN"/>
          </a:p>
        </p:txBody>
      </p:sp>
      <p:graphicFrame>
        <p:nvGraphicFramePr>
          <p:cNvPr id="5" name="Table 4"/>
          <p:cNvGraphicFramePr>
            <a:graphicFrameLocks noGrp="1"/>
          </p:cNvGraphicFramePr>
          <p:nvPr/>
        </p:nvGraphicFramePr>
        <p:xfrm>
          <a:off x="323528" y="1412776"/>
          <a:ext cx="8424936" cy="5038974"/>
        </p:xfrm>
        <a:graphic>
          <a:graphicData uri="http://schemas.openxmlformats.org/drawingml/2006/table">
            <a:tbl>
              <a:tblPr firstRow="1" bandRow="1"/>
              <a:tblGrid>
                <a:gridCol w="1070966"/>
                <a:gridCol w="7353970"/>
              </a:tblGrid>
              <a:tr h="432049">
                <a:tc>
                  <a:txBody>
                    <a:bodyPr/>
                    <a:lstStyle/>
                    <a:p>
                      <a:pPr marL="0" marR="0">
                        <a:spcBef>
                          <a:spcPts val="600"/>
                        </a:spcBef>
                        <a:spcAft>
                          <a:spcPts val="0"/>
                        </a:spcAft>
                      </a:pPr>
                      <a:endParaRPr lang="en-US" sz="2000" dirty="0">
                        <a:latin typeface="Times New Roman"/>
                        <a:ea typeface="Times New Roman"/>
                      </a:endParaRPr>
                    </a:p>
                  </a:txBody>
                  <a:tcPr marL="68580" marR="68580" marT="0" marB="0"/>
                </a:tc>
                <a:tc>
                  <a:txBody>
                    <a:bodyPr/>
                    <a:lstStyle/>
                    <a:p>
                      <a:pPr marL="0" marR="0" algn="ctr">
                        <a:spcBef>
                          <a:spcPts val="600"/>
                        </a:spcBef>
                        <a:spcAft>
                          <a:spcPts val="600"/>
                        </a:spcAft>
                      </a:pPr>
                      <a:r>
                        <a:rPr lang="en-US" sz="2000" b="1" dirty="0">
                          <a:latin typeface="Calibri"/>
                          <a:ea typeface="Times New Roman"/>
                        </a:rPr>
                        <a:t>C. Preparation of Bids</a:t>
                      </a:r>
                      <a:endParaRPr lang="en-US" sz="2000" dirty="0">
                        <a:latin typeface="Times New Roman"/>
                        <a:ea typeface="Times New Roman"/>
                      </a:endParaRPr>
                    </a:p>
                  </a:txBody>
                  <a:tcPr marL="68580" marR="68580" marT="0" marB="0"/>
                </a:tc>
              </a:tr>
              <a:tr h="3809390">
                <a:tc>
                  <a:txBody>
                    <a:bodyPr/>
                    <a:lstStyle/>
                    <a:p>
                      <a:pPr marL="0" marR="0">
                        <a:spcBef>
                          <a:spcPts val="600"/>
                        </a:spcBef>
                        <a:spcAft>
                          <a:spcPts val="0"/>
                        </a:spcAft>
                      </a:pPr>
                      <a:r>
                        <a:rPr lang="en-US" sz="2000" b="1" dirty="0">
                          <a:latin typeface="Calibri"/>
                          <a:ea typeface="Times New Roman"/>
                          <a:hlinkClick r:id="" action="ppaction://hlinkfile"/>
                        </a:rPr>
                        <a:t>ITB 10.1</a:t>
                      </a:r>
                      <a:endParaRPr lang="en-US" sz="2000" dirty="0">
                        <a:latin typeface="Times New Roman"/>
                        <a:ea typeface="Times New Roman"/>
                      </a:endParaRPr>
                    </a:p>
                  </a:txBody>
                  <a:tcPr marL="68580" marR="68580" marT="0" marB="0"/>
                </a:tc>
                <a:tc>
                  <a:txBody>
                    <a:bodyPr/>
                    <a:lstStyle/>
                    <a:p>
                      <a:pPr marL="0" marR="0" algn="just">
                        <a:lnSpc>
                          <a:spcPct val="80000"/>
                        </a:lnSpc>
                        <a:spcBef>
                          <a:spcPts val="600"/>
                        </a:spcBef>
                        <a:spcAft>
                          <a:spcPts val="600"/>
                        </a:spcAft>
                        <a:tabLst>
                          <a:tab pos="4606290" algn="r"/>
                        </a:tabLst>
                      </a:pPr>
                      <a:r>
                        <a:rPr lang="en-US" sz="2000" dirty="0">
                          <a:latin typeface="Calibri"/>
                          <a:ea typeface="Times New Roman"/>
                        </a:rPr>
                        <a:t>The language of the bid is: </a:t>
                      </a:r>
                      <a:r>
                        <a:rPr lang="en-US" sz="2000" i="1" dirty="0">
                          <a:latin typeface="Calibri"/>
                          <a:ea typeface="Times New Roman"/>
                        </a:rPr>
                        <a:t>[Insert “English” or” Spanish” or “French”]. </a:t>
                      </a:r>
                      <a:endParaRPr lang="en-US" sz="2000" dirty="0">
                        <a:latin typeface="Times New Roman"/>
                        <a:ea typeface="Times New Roman"/>
                      </a:endParaRPr>
                    </a:p>
                    <a:p>
                      <a:pPr marL="0" marR="0" algn="just">
                        <a:lnSpc>
                          <a:spcPct val="80000"/>
                        </a:lnSpc>
                        <a:spcBef>
                          <a:spcPts val="600"/>
                        </a:spcBef>
                        <a:spcAft>
                          <a:spcPts val="600"/>
                        </a:spcAft>
                      </a:pPr>
                      <a:r>
                        <a:rPr lang="en-US" sz="2000" i="1" dirty="0">
                          <a:solidFill>
                            <a:srgbClr val="000000"/>
                          </a:solidFill>
                          <a:latin typeface="Calibri"/>
                          <a:ea typeface="Times New Roman"/>
                        </a:rPr>
                        <a:t>[In Countries that the Bank has agreed with the Borrower that in addition to one internationally used language, bids may be also issued in the language of the Borrower's country (or the language used nation-wide in the Borrower's country for commercial transactions), the following text shall be added:</a:t>
                      </a:r>
                      <a:endParaRPr lang="en-US" sz="2000" dirty="0">
                        <a:latin typeface="Times New Roman"/>
                        <a:ea typeface="Times New Roman"/>
                      </a:endParaRPr>
                    </a:p>
                    <a:p>
                      <a:pPr marL="0" marR="0" algn="just">
                        <a:lnSpc>
                          <a:spcPct val="80000"/>
                        </a:lnSpc>
                        <a:spcBef>
                          <a:spcPts val="600"/>
                        </a:spcBef>
                        <a:spcAft>
                          <a:spcPts val="600"/>
                        </a:spcAft>
                      </a:pPr>
                      <a:r>
                        <a:rPr lang="en-US" sz="2000" i="1" dirty="0">
                          <a:solidFill>
                            <a:srgbClr val="000000"/>
                          </a:solidFill>
                          <a:latin typeface="Calibri"/>
                          <a:ea typeface="Times New Roman"/>
                        </a:rPr>
                        <a:t>“In addition to the above indicated language, these Bidding Documents have been issued in [insert the language of the Borrower's country or the language used nation-wide in the Borrower's Country for commercial transactions].  </a:t>
                      </a:r>
                      <a:endParaRPr lang="en-US" sz="2000" dirty="0">
                        <a:latin typeface="Times New Roman"/>
                        <a:ea typeface="Times New Roman"/>
                      </a:endParaRPr>
                    </a:p>
                    <a:p>
                      <a:pPr marL="0" marR="0" algn="just">
                        <a:lnSpc>
                          <a:spcPct val="80000"/>
                        </a:lnSpc>
                        <a:spcBef>
                          <a:spcPts val="600"/>
                        </a:spcBef>
                        <a:spcAft>
                          <a:spcPts val="600"/>
                        </a:spcAft>
                      </a:pPr>
                      <a:r>
                        <a:rPr lang="en-US" sz="2000" i="1" dirty="0">
                          <a:solidFill>
                            <a:srgbClr val="000000"/>
                          </a:solidFill>
                          <a:latin typeface="Calibri"/>
                          <a:ea typeface="Times New Roman"/>
                        </a:rPr>
                        <a:t>Bidders are permitted, at their choice, to submit their bids in one of the two languages above indicated.  Bidders shall not submit bids in more than one language. The Contract to be signed with the winning Bidder shall be written in the language in which the Bid was submitted, which will be the language that shall govern the contractual relations between the Purchaser and the winning Bidder. A Bidder shall not sign a translated version of its Contract”].</a:t>
                      </a:r>
                      <a:endParaRPr lang="en-US" sz="2000" dirty="0">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2492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764704"/>
            <a:ext cx="8712968" cy="5904656"/>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5DEBB185-522E-4DA1-B76C-04A1332A842B}"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48</a:t>
            </a:fld>
            <a:endParaRPr lang="en-IN"/>
          </a:p>
        </p:txBody>
      </p:sp>
      <p:graphicFrame>
        <p:nvGraphicFramePr>
          <p:cNvPr id="5" name="Table 4"/>
          <p:cNvGraphicFramePr>
            <a:graphicFrameLocks noGrp="1"/>
          </p:cNvGraphicFramePr>
          <p:nvPr/>
        </p:nvGraphicFramePr>
        <p:xfrm>
          <a:off x="323528" y="1140545"/>
          <a:ext cx="8424936" cy="5122450"/>
        </p:xfrm>
        <a:graphic>
          <a:graphicData uri="http://schemas.openxmlformats.org/drawingml/2006/table">
            <a:tbl>
              <a:tblPr firstRow="1" bandRow="1"/>
              <a:tblGrid>
                <a:gridCol w="1070966"/>
                <a:gridCol w="7353970"/>
              </a:tblGrid>
              <a:tr h="583917">
                <a:tc>
                  <a:txBody>
                    <a:bodyPr/>
                    <a:lstStyle/>
                    <a:p>
                      <a:pPr marL="0" marR="0">
                        <a:spcBef>
                          <a:spcPts val="600"/>
                        </a:spcBef>
                        <a:spcAft>
                          <a:spcPts val="0"/>
                        </a:spcAft>
                      </a:pPr>
                      <a:r>
                        <a:rPr lang="en-US" sz="2000" b="1" dirty="0">
                          <a:latin typeface="+mn-lt"/>
                          <a:ea typeface="Times New Roman"/>
                          <a:hlinkClick r:id="" action="ppaction://hlinkfile"/>
                        </a:rPr>
                        <a:t>ITB 11.1 (h)</a:t>
                      </a:r>
                      <a:endParaRPr lang="en-US" sz="2000" dirty="0">
                        <a:latin typeface="+mn-lt"/>
                        <a:ea typeface="Times New Roman"/>
                      </a:endParaRPr>
                    </a:p>
                  </a:txBody>
                  <a:tcPr marL="68580" marR="68580" marT="0" marB="0"/>
                </a:tc>
                <a:tc>
                  <a:txBody>
                    <a:bodyPr/>
                    <a:lstStyle/>
                    <a:p>
                      <a:pPr marL="0" marR="0">
                        <a:spcBef>
                          <a:spcPts val="600"/>
                        </a:spcBef>
                        <a:spcAft>
                          <a:spcPts val="600"/>
                        </a:spcAft>
                        <a:tabLst>
                          <a:tab pos="4606290" algn="r"/>
                        </a:tabLst>
                      </a:pPr>
                      <a:r>
                        <a:rPr lang="en-US" sz="2000" dirty="0">
                          <a:latin typeface="+mn-lt"/>
                          <a:ea typeface="Times New Roman"/>
                        </a:rPr>
                        <a:t>The Bidder shall submit the following additional documents in its bid: </a:t>
                      </a:r>
                      <a:r>
                        <a:rPr lang="en-US" sz="2000" i="1" dirty="0">
                          <a:latin typeface="+mn-lt"/>
                          <a:ea typeface="Times New Roman"/>
                        </a:rPr>
                        <a:t>[insert list of documents, if any]</a:t>
                      </a:r>
                      <a:endParaRPr lang="en-US" sz="2000" dirty="0">
                        <a:latin typeface="+mn-lt"/>
                        <a:ea typeface="Times New Roman"/>
                      </a:endParaRPr>
                    </a:p>
                  </a:txBody>
                  <a:tcPr marL="68580" marR="68580" marT="0" marB="0"/>
                </a:tc>
              </a:tr>
              <a:tr h="4512850">
                <a:tc>
                  <a:txBody>
                    <a:bodyPr/>
                    <a:lstStyle/>
                    <a:p>
                      <a:pPr marL="0" marR="0">
                        <a:spcBef>
                          <a:spcPts val="600"/>
                        </a:spcBef>
                        <a:spcAft>
                          <a:spcPts val="0"/>
                        </a:spcAft>
                      </a:pPr>
                      <a:r>
                        <a:rPr lang="en-US" sz="2000" b="1" dirty="0">
                          <a:latin typeface="+mn-lt"/>
                          <a:ea typeface="Times New Roman"/>
                          <a:hlinkClick r:id="" action="ppaction://hlinkfile"/>
                        </a:rPr>
                        <a:t>ITB 13.1</a:t>
                      </a:r>
                      <a:endParaRPr lang="en-US" sz="2000" dirty="0">
                        <a:latin typeface="+mn-lt"/>
                        <a:ea typeface="Times New Roman"/>
                      </a:endParaRPr>
                    </a:p>
                  </a:txBody>
                  <a:tcPr marL="68580" marR="68580" marT="0" marB="0"/>
                </a:tc>
                <a:tc>
                  <a:txBody>
                    <a:bodyPr/>
                    <a:lstStyle/>
                    <a:p>
                      <a:pPr marL="0" marR="0">
                        <a:spcBef>
                          <a:spcPts val="0"/>
                        </a:spcBef>
                        <a:spcAft>
                          <a:spcPts val="0"/>
                        </a:spcAft>
                      </a:pPr>
                      <a:r>
                        <a:rPr lang="en-US" sz="2000" dirty="0">
                          <a:latin typeface="+mn-lt"/>
                          <a:ea typeface="Times New Roman"/>
                        </a:rPr>
                        <a:t>Alternative Bids </a:t>
                      </a:r>
                      <a:r>
                        <a:rPr lang="en-US" sz="2000" i="1" dirty="0">
                          <a:latin typeface="+mn-lt"/>
                          <a:ea typeface="Times New Roman"/>
                        </a:rPr>
                        <a:t>[insert “shall be” or “shall not be”]</a:t>
                      </a:r>
                      <a:r>
                        <a:rPr lang="en-US" sz="2000" dirty="0">
                          <a:latin typeface="+mn-lt"/>
                          <a:ea typeface="Times New Roman"/>
                        </a:rPr>
                        <a:t> considered.  </a:t>
                      </a:r>
                    </a:p>
                    <a:p>
                      <a:pPr marL="0" marR="0">
                        <a:spcBef>
                          <a:spcPts val="0"/>
                        </a:spcBef>
                        <a:spcAft>
                          <a:spcPts val="0"/>
                        </a:spcAft>
                        <a:tabLst>
                          <a:tab pos="6035040" algn="r"/>
                        </a:tabLst>
                      </a:pPr>
                      <a:r>
                        <a:rPr lang="en-US" sz="2000" i="1" dirty="0">
                          <a:latin typeface="+mn-lt"/>
                          <a:ea typeface="Times New Roman"/>
                        </a:rPr>
                        <a:t>[If alternatives shall be considered, insert:</a:t>
                      </a:r>
                      <a:endParaRPr lang="en-US" sz="2000" dirty="0">
                        <a:latin typeface="+mn-lt"/>
                        <a:ea typeface="Times New Roman"/>
                      </a:endParaRPr>
                    </a:p>
                    <a:p>
                      <a:pPr marL="0" marR="0">
                        <a:spcBef>
                          <a:spcPts val="0"/>
                        </a:spcBef>
                        <a:spcAft>
                          <a:spcPts val="0"/>
                        </a:spcAft>
                      </a:pPr>
                      <a:r>
                        <a:rPr lang="en-US" sz="2000" i="1" dirty="0">
                          <a:latin typeface="+mn-lt"/>
                          <a:ea typeface="Times New Roman"/>
                        </a:rPr>
                        <a:t>“A bidder may submit an alternative bid only with a bid for the base case. The Purchaser shall</a:t>
                      </a:r>
                      <a:r>
                        <a:rPr lang="en-US" sz="2000" dirty="0">
                          <a:latin typeface="+mn-lt"/>
                          <a:ea typeface="Times New Roman"/>
                        </a:rPr>
                        <a:t> </a:t>
                      </a:r>
                      <a:r>
                        <a:rPr lang="en-US" sz="2000" i="1" dirty="0">
                          <a:latin typeface="+mn-lt"/>
                          <a:ea typeface="Times New Roman"/>
                        </a:rPr>
                        <a:t>only consider the alternative bids offered by the Bidder whose bid for the base case was determined to be the lowest-evaluated bid.” </a:t>
                      </a:r>
                      <a:endParaRPr lang="en-US" sz="2000" dirty="0">
                        <a:latin typeface="+mn-lt"/>
                        <a:ea typeface="Times New Roman"/>
                      </a:endParaRPr>
                    </a:p>
                    <a:p>
                      <a:pPr marL="0" marR="0">
                        <a:spcBef>
                          <a:spcPts val="0"/>
                        </a:spcBef>
                        <a:spcAft>
                          <a:spcPts val="0"/>
                        </a:spcAft>
                      </a:pPr>
                      <a:r>
                        <a:rPr lang="en-US" sz="2000" b="1" dirty="0">
                          <a:latin typeface="+mn-lt"/>
                          <a:ea typeface="Times New Roman"/>
                        </a:rPr>
                        <a:t>or </a:t>
                      </a:r>
                      <a:endParaRPr lang="en-US" sz="2000" dirty="0">
                        <a:latin typeface="+mn-lt"/>
                        <a:ea typeface="Times New Roman"/>
                      </a:endParaRPr>
                    </a:p>
                    <a:p>
                      <a:pPr marL="0" marR="0" indent="11430">
                        <a:spcBef>
                          <a:spcPts val="0"/>
                        </a:spcBef>
                        <a:spcAft>
                          <a:spcPts val="0"/>
                        </a:spcAft>
                      </a:pPr>
                      <a:r>
                        <a:rPr lang="en-US" sz="2000" spc="-20" dirty="0">
                          <a:latin typeface="+mn-lt"/>
                          <a:ea typeface="Times New Roman"/>
                        </a:rPr>
                        <a:t>“</a:t>
                      </a:r>
                      <a:r>
                        <a:rPr lang="en-US" sz="2000" i="1" spc="-20" dirty="0">
                          <a:latin typeface="+mn-lt"/>
                          <a:ea typeface="Times New Roman"/>
                        </a:rPr>
                        <a:t>A bidder may submit an alternative bid with or without a bid for the base case.</a:t>
                      </a:r>
                      <a:r>
                        <a:rPr lang="en-US" sz="2000" spc="-20" dirty="0">
                          <a:latin typeface="+mn-lt"/>
                          <a:ea typeface="Times New Roman"/>
                        </a:rPr>
                        <a:t> T</a:t>
                      </a:r>
                      <a:r>
                        <a:rPr lang="en-US" sz="2000" i="1" spc="-20" dirty="0">
                          <a:latin typeface="+mn-lt"/>
                          <a:ea typeface="Times New Roman"/>
                        </a:rPr>
                        <a:t>he Purchaser shall consider bids offered for alternatives as specified in the Technical Specifications of Section VI, Schedule of Requirements   All bids received, for the base case, as well as alternative bids meeting the specified requirements, shall be evaluated on their own merits in accordance with the same procedures, as specified in the ITB 36.”]</a:t>
                      </a:r>
                      <a:endParaRPr lang="en-US" sz="2000" dirty="0">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27811382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764704"/>
            <a:ext cx="8784976" cy="5904656"/>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5920EEF7-9ADA-4690-9D93-17AD54DCCC65}"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49</a:t>
            </a:fld>
            <a:endParaRPr lang="en-IN"/>
          </a:p>
        </p:txBody>
      </p:sp>
      <p:graphicFrame>
        <p:nvGraphicFramePr>
          <p:cNvPr id="5" name="Table 4"/>
          <p:cNvGraphicFramePr>
            <a:graphicFrameLocks noGrp="1"/>
          </p:cNvGraphicFramePr>
          <p:nvPr/>
        </p:nvGraphicFramePr>
        <p:xfrm>
          <a:off x="323528" y="1174639"/>
          <a:ext cx="8568952" cy="5205371"/>
        </p:xfrm>
        <a:graphic>
          <a:graphicData uri="http://schemas.openxmlformats.org/drawingml/2006/table">
            <a:tbl>
              <a:tblPr firstRow="1" bandRow="1"/>
              <a:tblGrid>
                <a:gridCol w="1684495"/>
                <a:gridCol w="6884457"/>
              </a:tblGrid>
              <a:tr h="535246">
                <a:tc>
                  <a:txBody>
                    <a:bodyPr/>
                    <a:lstStyle/>
                    <a:p>
                      <a:pPr marL="0" marR="0">
                        <a:spcBef>
                          <a:spcPts val="600"/>
                        </a:spcBef>
                        <a:spcAft>
                          <a:spcPts val="0"/>
                        </a:spcAft>
                      </a:pPr>
                      <a:r>
                        <a:rPr lang="en-US" sz="2000" b="1" dirty="0">
                          <a:latin typeface="+mn-lt"/>
                          <a:ea typeface="Times New Roman"/>
                          <a:hlinkClick r:id="" action="ppaction://hlinkfile"/>
                        </a:rPr>
                        <a:t>ITB 14.5</a:t>
                      </a:r>
                      <a:endParaRPr lang="en-US" sz="2000" dirty="0">
                        <a:latin typeface="+mn-lt"/>
                        <a:ea typeface="Times New Roman"/>
                      </a:endParaRPr>
                    </a:p>
                  </a:txBody>
                  <a:tcPr marL="68580" marR="68580" marT="0" marB="0"/>
                </a:tc>
                <a:tc>
                  <a:txBody>
                    <a:bodyPr/>
                    <a:lstStyle/>
                    <a:p>
                      <a:pPr marL="0" marR="0">
                        <a:lnSpc>
                          <a:spcPct val="90000"/>
                        </a:lnSpc>
                        <a:spcBef>
                          <a:spcPts val="600"/>
                        </a:spcBef>
                        <a:spcAft>
                          <a:spcPts val="600"/>
                        </a:spcAft>
                        <a:tabLst>
                          <a:tab pos="4606290" algn="r"/>
                        </a:tabLst>
                      </a:pPr>
                      <a:r>
                        <a:rPr lang="en-US" sz="2000" dirty="0">
                          <a:latin typeface="+mn-lt"/>
                          <a:ea typeface="Times New Roman"/>
                        </a:rPr>
                        <a:t>The </a:t>
                      </a:r>
                      <a:r>
                        <a:rPr lang="en-US" sz="2000" dirty="0" err="1">
                          <a:latin typeface="+mn-lt"/>
                          <a:ea typeface="Times New Roman"/>
                        </a:rPr>
                        <a:t>Incoterms</a:t>
                      </a:r>
                      <a:r>
                        <a:rPr lang="en-US" sz="2000" dirty="0">
                          <a:latin typeface="+mn-lt"/>
                          <a:ea typeface="Times New Roman"/>
                        </a:rPr>
                        <a:t> edition is: </a:t>
                      </a:r>
                      <a:r>
                        <a:rPr lang="en-US" sz="2000" i="1" dirty="0">
                          <a:latin typeface="+mn-lt"/>
                          <a:ea typeface="Times New Roman"/>
                        </a:rPr>
                        <a:t>[insert year of edition i.e.</a:t>
                      </a:r>
                      <a:r>
                        <a:rPr lang="en-US" sz="2000" b="1" dirty="0">
                          <a:latin typeface="+mn-lt"/>
                          <a:ea typeface="Times New Roman"/>
                        </a:rPr>
                        <a:t> </a:t>
                      </a:r>
                      <a:r>
                        <a:rPr lang="en-US" sz="2000" i="1" dirty="0">
                          <a:latin typeface="+mn-lt"/>
                          <a:ea typeface="Times New Roman"/>
                        </a:rPr>
                        <a:t>“</a:t>
                      </a:r>
                      <a:r>
                        <a:rPr lang="en-US" sz="2000" i="1" dirty="0" err="1">
                          <a:latin typeface="+mn-lt"/>
                          <a:ea typeface="Times New Roman"/>
                        </a:rPr>
                        <a:t>Incoterms</a:t>
                      </a:r>
                      <a:r>
                        <a:rPr lang="en-US" sz="2000" i="1" dirty="0">
                          <a:latin typeface="+mn-lt"/>
                          <a:ea typeface="Times New Roman"/>
                        </a:rPr>
                        <a:t> 1990” or “</a:t>
                      </a:r>
                      <a:r>
                        <a:rPr lang="en-US" sz="2000" i="1" dirty="0" err="1">
                          <a:latin typeface="+mn-lt"/>
                          <a:ea typeface="Times New Roman"/>
                        </a:rPr>
                        <a:t>Incoterms</a:t>
                      </a:r>
                      <a:r>
                        <a:rPr lang="en-US" sz="2000" i="1" dirty="0">
                          <a:latin typeface="+mn-lt"/>
                          <a:ea typeface="Times New Roman"/>
                        </a:rPr>
                        <a:t> 2000”]. </a:t>
                      </a:r>
                      <a:endParaRPr lang="en-US" sz="2000" dirty="0">
                        <a:latin typeface="+mn-lt"/>
                        <a:ea typeface="Times New Roman"/>
                      </a:endParaRPr>
                    </a:p>
                  </a:txBody>
                  <a:tcPr marL="68580" marR="68580" marT="0" marB="0"/>
                </a:tc>
              </a:tr>
              <a:tr h="594718">
                <a:tc>
                  <a:txBody>
                    <a:bodyPr/>
                    <a:lstStyle/>
                    <a:p>
                      <a:pPr marL="0" marR="0">
                        <a:spcBef>
                          <a:spcPts val="600"/>
                        </a:spcBef>
                        <a:spcAft>
                          <a:spcPts val="400"/>
                        </a:spcAft>
                      </a:pPr>
                      <a:r>
                        <a:rPr lang="en-US" sz="2000" b="1" dirty="0">
                          <a:latin typeface="+mn-lt"/>
                          <a:ea typeface="Times New Roman"/>
                          <a:hlinkClick r:id="" action="ppaction://hlinkfile"/>
                        </a:rPr>
                        <a:t>ITB 14.6 (b) (</a:t>
                      </a:r>
                      <a:r>
                        <a:rPr lang="en-US" sz="2000" b="1" dirty="0" err="1">
                          <a:latin typeface="+mn-lt"/>
                          <a:ea typeface="Times New Roman"/>
                          <a:hlinkClick r:id="" action="ppaction://hlinkfile"/>
                        </a:rPr>
                        <a:t>i</a:t>
                      </a:r>
                      <a:r>
                        <a:rPr lang="en-US" sz="2000" b="1" dirty="0">
                          <a:latin typeface="+mn-lt"/>
                          <a:ea typeface="Times New Roman"/>
                          <a:hlinkClick r:id="" action="ppaction://hlinkfile"/>
                        </a:rPr>
                        <a:t>) and (c) (iii)</a:t>
                      </a:r>
                      <a:endParaRPr lang="en-US" sz="2000" dirty="0">
                        <a:latin typeface="+mn-lt"/>
                        <a:ea typeface="Times New Roman"/>
                      </a:endParaRPr>
                    </a:p>
                  </a:txBody>
                  <a:tcPr marL="68580" marR="68580" marT="0" marB="0"/>
                </a:tc>
                <a:tc>
                  <a:txBody>
                    <a:bodyPr/>
                    <a:lstStyle/>
                    <a:p>
                      <a:pPr marL="0" marR="0" algn="l">
                        <a:lnSpc>
                          <a:spcPct val="90000"/>
                        </a:lnSpc>
                        <a:spcBef>
                          <a:spcPts val="600"/>
                        </a:spcBef>
                        <a:spcAft>
                          <a:spcPts val="600"/>
                        </a:spcAft>
                        <a:tabLst>
                          <a:tab pos="4606290" algn="r"/>
                        </a:tabLst>
                      </a:pPr>
                      <a:r>
                        <a:rPr lang="en-US" sz="2000" dirty="0">
                          <a:latin typeface="+mn-lt"/>
                          <a:ea typeface="Times New Roman"/>
                          <a:cs typeface="Times New Roman"/>
                        </a:rPr>
                        <a:t>Place of Destination: </a:t>
                      </a:r>
                      <a:r>
                        <a:rPr lang="en-US" sz="2000" i="1" dirty="0">
                          <a:latin typeface="+mn-lt"/>
                          <a:ea typeface="Times New Roman"/>
                          <a:cs typeface="Times New Roman"/>
                        </a:rPr>
                        <a:t>[insert named Place of destination as per </a:t>
                      </a:r>
                      <a:r>
                        <a:rPr lang="en-US" sz="2000" i="1" dirty="0" err="1">
                          <a:latin typeface="+mn-lt"/>
                          <a:ea typeface="Times New Roman"/>
                          <a:cs typeface="Times New Roman"/>
                        </a:rPr>
                        <a:t>Incoterm</a:t>
                      </a:r>
                      <a:r>
                        <a:rPr lang="en-US" sz="2000" i="1" dirty="0">
                          <a:latin typeface="+mn-lt"/>
                          <a:ea typeface="Times New Roman"/>
                          <a:cs typeface="Times New Roman"/>
                        </a:rPr>
                        <a:t> used]</a:t>
                      </a:r>
                      <a:r>
                        <a:rPr lang="en-US" sz="2000" dirty="0">
                          <a:latin typeface="+mn-lt"/>
                          <a:ea typeface="Times New Roman"/>
                          <a:cs typeface="Times New Roman"/>
                        </a:rPr>
                        <a:t> </a:t>
                      </a:r>
                    </a:p>
                  </a:txBody>
                  <a:tcPr marL="68580" marR="68580" marT="0" marB="0"/>
                </a:tc>
              </a:tr>
              <a:tr h="892077">
                <a:tc>
                  <a:txBody>
                    <a:bodyPr/>
                    <a:lstStyle/>
                    <a:p>
                      <a:pPr marL="0" marR="0">
                        <a:spcBef>
                          <a:spcPts val="600"/>
                        </a:spcBef>
                        <a:spcAft>
                          <a:spcPts val="400"/>
                        </a:spcAft>
                      </a:pPr>
                      <a:r>
                        <a:rPr lang="en-US" sz="2000" b="1" dirty="0">
                          <a:latin typeface="+mn-lt"/>
                          <a:ea typeface="Times New Roman"/>
                          <a:hlinkClick r:id="" action="ppaction://hlinkfile"/>
                        </a:rPr>
                        <a:t>ITB 14.6 (a) (iii);(b)(ii) and (c)(v)</a:t>
                      </a:r>
                      <a:endParaRPr lang="en-US" sz="2000" dirty="0">
                        <a:latin typeface="+mn-lt"/>
                        <a:ea typeface="Times New Roman"/>
                      </a:endParaRPr>
                    </a:p>
                  </a:txBody>
                  <a:tcPr marL="68580" marR="68580" marT="0" marB="0"/>
                </a:tc>
                <a:tc>
                  <a:txBody>
                    <a:bodyPr/>
                    <a:lstStyle/>
                    <a:p>
                      <a:pPr marL="0" marR="0" algn="l">
                        <a:lnSpc>
                          <a:spcPct val="90000"/>
                        </a:lnSpc>
                        <a:spcBef>
                          <a:spcPts val="600"/>
                        </a:spcBef>
                        <a:spcAft>
                          <a:spcPts val="600"/>
                        </a:spcAft>
                        <a:tabLst>
                          <a:tab pos="4606290" algn="r"/>
                        </a:tabLst>
                      </a:pPr>
                      <a:r>
                        <a:rPr lang="en-US" sz="2000" dirty="0">
                          <a:latin typeface="+mn-lt"/>
                          <a:ea typeface="Times New Roman"/>
                          <a:cs typeface="Times New Roman"/>
                        </a:rPr>
                        <a:t>“Final destination (Project Site)”: </a:t>
                      </a:r>
                      <a:r>
                        <a:rPr lang="en-US" sz="2000" i="1" dirty="0">
                          <a:latin typeface="+mn-lt"/>
                          <a:ea typeface="Times New Roman"/>
                          <a:cs typeface="Times New Roman"/>
                        </a:rPr>
                        <a:t>[insert name of location where the Goods are to be actually used]</a:t>
                      </a:r>
                      <a:r>
                        <a:rPr lang="en-US" sz="2000" dirty="0">
                          <a:latin typeface="+mn-lt"/>
                          <a:ea typeface="Times New Roman"/>
                          <a:cs typeface="Times New Roman"/>
                        </a:rPr>
                        <a:t>  </a:t>
                      </a:r>
                    </a:p>
                  </a:txBody>
                  <a:tcPr marL="68580" marR="68580" marT="0" marB="0"/>
                </a:tc>
              </a:tr>
              <a:tr h="802870">
                <a:tc>
                  <a:txBody>
                    <a:bodyPr/>
                    <a:lstStyle/>
                    <a:p>
                      <a:pPr marL="0" marR="0">
                        <a:spcBef>
                          <a:spcPts val="600"/>
                        </a:spcBef>
                        <a:spcAft>
                          <a:spcPts val="0"/>
                        </a:spcAft>
                      </a:pPr>
                      <a:r>
                        <a:rPr lang="en-US" sz="2000" b="1" dirty="0">
                          <a:latin typeface="+mn-lt"/>
                          <a:ea typeface="Times New Roman"/>
                          <a:hlinkClick r:id="" action="ppaction://hlinkfile"/>
                        </a:rPr>
                        <a:t>ITB 14.6 (b) (iii)</a:t>
                      </a:r>
                      <a:endParaRPr lang="en-US" sz="2000" dirty="0">
                        <a:latin typeface="+mn-lt"/>
                        <a:ea typeface="Times New Roman"/>
                      </a:endParaRPr>
                    </a:p>
                  </a:txBody>
                  <a:tcPr marL="68580" marR="68580" marT="0" marB="0"/>
                </a:tc>
                <a:tc>
                  <a:txBody>
                    <a:bodyPr/>
                    <a:lstStyle/>
                    <a:p>
                      <a:pPr marL="0" marR="0">
                        <a:lnSpc>
                          <a:spcPct val="90000"/>
                        </a:lnSpc>
                        <a:spcBef>
                          <a:spcPts val="600"/>
                        </a:spcBef>
                        <a:spcAft>
                          <a:spcPts val="600"/>
                        </a:spcAft>
                        <a:tabLst>
                          <a:tab pos="4606290" algn="r"/>
                        </a:tabLst>
                      </a:pPr>
                      <a:r>
                        <a:rPr lang="en-US" sz="2000" dirty="0">
                          <a:latin typeface="+mn-lt"/>
                          <a:ea typeface="Times New Roman"/>
                        </a:rPr>
                        <a:t>In addition to the CIP price specified in ITB 14.6 (b)(</a:t>
                      </a:r>
                      <a:r>
                        <a:rPr lang="en-US" sz="2000" dirty="0" err="1">
                          <a:latin typeface="+mn-lt"/>
                          <a:ea typeface="Times New Roman"/>
                        </a:rPr>
                        <a:t>i</a:t>
                      </a:r>
                      <a:r>
                        <a:rPr lang="en-US" sz="2000" dirty="0">
                          <a:latin typeface="+mn-lt"/>
                          <a:ea typeface="Times New Roman"/>
                        </a:rPr>
                        <a:t>), the price of the Goods manufactured outside the Purchaser’s Country shall be quoted: </a:t>
                      </a:r>
                      <a:r>
                        <a:rPr lang="en-US" sz="2000" i="1" dirty="0">
                          <a:latin typeface="+mn-lt"/>
                          <a:ea typeface="Times New Roman"/>
                        </a:rPr>
                        <a:t>[insert appropriate </a:t>
                      </a:r>
                      <a:r>
                        <a:rPr lang="en-US" sz="2000" i="1" dirty="0" err="1">
                          <a:latin typeface="+mn-lt"/>
                          <a:ea typeface="Times New Roman"/>
                        </a:rPr>
                        <a:t>Incoterm</a:t>
                      </a:r>
                      <a:r>
                        <a:rPr lang="en-US" sz="2000" i="1" dirty="0">
                          <a:latin typeface="+mn-lt"/>
                          <a:ea typeface="Times New Roman"/>
                        </a:rPr>
                        <a:t>, other than CIP]</a:t>
                      </a:r>
                      <a:r>
                        <a:rPr lang="en-US" sz="2000" dirty="0">
                          <a:latin typeface="+mn-lt"/>
                          <a:ea typeface="Times New Roman"/>
                        </a:rPr>
                        <a:t> </a:t>
                      </a:r>
                    </a:p>
                  </a:txBody>
                  <a:tcPr marL="68580" marR="68580" marT="0" marB="0"/>
                </a:tc>
              </a:tr>
              <a:tr h="849669">
                <a:tc>
                  <a:txBody>
                    <a:bodyPr/>
                    <a:lstStyle/>
                    <a:p>
                      <a:pPr marL="0" marR="0">
                        <a:spcBef>
                          <a:spcPts val="600"/>
                        </a:spcBef>
                        <a:spcAft>
                          <a:spcPts val="0"/>
                        </a:spcAft>
                      </a:pPr>
                      <a:r>
                        <a:rPr lang="en-US" sz="2000" b="1" dirty="0">
                          <a:latin typeface="+mn-lt"/>
                          <a:ea typeface="Times New Roman"/>
                          <a:hlinkClick r:id="" action="ppaction://hlinkfile"/>
                        </a:rPr>
                        <a:t>ITB 14.7</a:t>
                      </a:r>
                      <a:endParaRPr lang="en-US" sz="2000" dirty="0">
                        <a:latin typeface="+mn-lt"/>
                        <a:ea typeface="Times New Roman"/>
                      </a:endParaRPr>
                    </a:p>
                  </a:txBody>
                  <a:tcPr marL="65405" marR="65405" marT="0" marB="0"/>
                </a:tc>
                <a:tc>
                  <a:txBody>
                    <a:bodyPr/>
                    <a:lstStyle/>
                    <a:p>
                      <a:pPr marL="0" marR="0">
                        <a:lnSpc>
                          <a:spcPct val="90000"/>
                        </a:lnSpc>
                        <a:spcBef>
                          <a:spcPts val="600"/>
                        </a:spcBef>
                        <a:spcAft>
                          <a:spcPts val="600"/>
                        </a:spcAft>
                        <a:tabLst>
                          <a:tab pos="4606290" algn="r"/>
                        </a:tabLst>
                      </a:pPr>
                      <a:r>
                        <a:rPr lang="en-US" sz="2000" dirty="0">
                          <a:latin typeface="+mn-lt"/>
                          <a:ea typeface="Times New Roman"/>
                        </a:rPr>
                        <a:t>The prices quoted by the Bidder </a:t>
                      </a:r>
                      <a:r>
                        <a:rPr lang="en-US" sz="2000" i="1" dirty="0">
                          <a:latin typeface="+mn-lt"/>
                          <a:ea typeface="Times New Roman"/>
                        </a:rPr>
                        <a:t>[insert “shall “or “shall not”]</a:t>
                      </a:r>
                      <a:r>
                        <a:rPr lang="en-US" sz="2000" dirty="0">
                          <a:latin typeface="+mn-lt"/>
                          <a:ea typeface="Times New Roman"/>
                        </a:rPr>
                        <a:t> be adjustable. If prices shall be adjustable, the methodology is specified in Section III Evaluation and Qualification Criteria.</a:t>
                      </a:r>
                    </a:p>
                  </a:txBody>
                  <a:tcPr marL="65405" marR="65405" marT="0" marB="0"/>
                </a:tc>
              </a:tr>
              <a:tr h="1460102">
                <a:tc>
                  <a:txBody>
                    <a:bodyPr/>
                    <a:lstStyle/>
                    <a:p>
                      <a:pPr marL="0" marR="0" algn="l" defTabSz="914400" rtl="0" eaLnBrk="1" latinLnBrk="0" hangingPunct="1">
                        <a:spcBef>
                          <a:spcPts val="600"/>
                        </a:spcBef>
                        <a:spcAft>
                          <a:spcPts val="0"/>
                        </a:spcAft>
                      </a:pPr>
                      <a:r>
                        <a:rPr lang="en-US" sz="2000" b="1" kern="1200" dirty="0">
                          <a:solidFill>
                            <a:schemeClr val="tx1"/>
                          </a:solidFill>
                          <a:latin typeface="+mn-lt"/>
                          <a:ea typeface="Times New Roman"/>
                          <a:cs typeface="+mn-cs"/>
                          <a:hlinkClick r:id="" action="ppaction://hlinkfile"/>
                        </a:rPr>
                        <a:t>ITB 14.8</a:t>
                      </a:r>
                      <a:endParaRPr lang="en-US" sz="2000" b="1" kern="1200" dirty="0">
                        <a:solidFill>
                          <a:schemeClr val="tx1"/>
                        </a:solidFill>
                        <a:latin typeface="+mn-lt"/>
                        <a:ea typeface="Times New Roman"/>
                        <a:cs typeface="+mn-cs"/>
                      </a:endParaRPr>
                    </a:p>
                  </a:txBody>
                  <a:tcPr marL="65405" marR="65405" marT="0" marB="0"/>
                </a:tc>
                <a:tc>
                  <a:txBody>
                    <a:bodyPr/>
                    <a:lstStyle/>
                    <a:p>
                      <a:pPr marL="0" marR="0" algn="l" defTabSz="914400" rtl="0" eaLnBrk="1" latinLnBrk="0" hangingPunct="1">
                        <a:lnSpc>
                          <a:spcPct val="90000"/>
                        </a:lnSpc>
                        <a:spcBef>
                          <a:spcPts val="0"/>
                        </a:spcBef>
                        <a:spcAft>
                          <a:spcPts val="0"/>
                        </a:spcAft>
                        <a:tabLst>
                          <a:tab pos="4606290" algn="r"/>
                        </a:tabLst>
                      </a:pPr>
                      <a:r>
                        <a:rPr lang="en-US" sz="2000" kern="1200" dirty="0">
                          <a:solidFill>
                            <a:schemeClr val="tx1"/>
                          </a:solidFill>
                          <a:latin typeface="+mn-lt"/>
                          <a:ea typeface="Times New Roman"/>
                          <a:cs typeface="+mn-cs"/>
                        </a:rPr>
                        <a:t>Prices quoted for each lot shall correspond at least to [insert figure] % of the items specified for each lot.</a:t>
                      </a:r>
                    </a:p>
                    <a:p>
                      <a:pPr marL="0" marR="0" algn="l" defTabSz="914400" rtl="0" eaLnBrk="1" latinLnBrk="0" hangingPunct="1">
                        <a:lnSpc>
                          <a:spcPct val="90000"/>
                        </a:lnSpc>
                        <a:spcBef>
                          <a:spcPts val="0"/>
                        </a:spcBef>
                        <a:spcAft>
                          <a:spcPts val="0"/>
                        </a:spcAft>
                        <a:tabLst>
                          <a:tab pos="4606290" algn="r"/>
                        </a:tabLst>
                      </a:pPr>
                      <a:r>
                        <a:rPr lang="en-US" sz="2000" kern="1200" dirty="0">
                          <a:solidFill>
                            <a:schemeClr val="tx1"/>
                          </a:solidFill>
                          <a:latin typeface="+mn-lt"/>
                          <a:ea typeface="Times New Roman"/>
                          <a:cs typeface="+mn-cs"/>
                        </a:rPr>
                        <a:t>Prices quoted for each item of a lot shall correspond at least to [insert figure] percent of the quantities specified for this item of a lot.</a:t>
                      </a:r>
                    </a:p>
                  </a:txBody>
                  <a:tcPr marL="65405" marR="65405" marT="0" marB="0"/>
                </a:tc>
              </a:tr>
            </a:tbl>
          </a:graphicData>
        </a:graphic>
      </p:graphicFrame>
    </p:spTree>
    <p:extLst>
      <p:ext uri="{BB962C8B-B14F-4D97-AF65-F5344CB8AC3E}">
        <p14:creationId xmlns:p14="http://schemas.microsoft.com/office/powerpoint/2010/main" val="2316520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765175"/>
          </a:xfrm>
        </p:spPr>
        <p:txBody>
          <a:bodyPr rtlCol="0">
            <a:normAutofit fontScale="90000"/>
          </a:bodyPr>
          <a:lstStyle/>
          <a:p>
            <a:pPr eaLnBrk="1" fontAlgn="auto" hangingPunct="1">
              <a:spcAft>
                <a:spcPts val="0"/>
              </a:spcAft>
              <a:defRPr/>
            </a:pPr>
            <a:r>
              <a:rPr lang="en-US" sz="3200" b="1" u="sng" dirty="0" smtClean="0">
                <a:solidFill>
                  <a:schemeClr val="tx1"/>
                </a:solidFill>
              </a:rPr>
              <a:t>NCB </a:t>
            </a:r>
            <a:r>
              <a:rPr lang="en-US" sz="3200" b="1" u="sng" dirty="0" smtClean="0">
                <a:solidFill>
                  <a:schemeClr val="tx1"/>
                </a:solidFill>
              </a:rPr>
              <a:t>Conditions </a:t>
            </a:r>
            <a:r>
              <a:rPr lang="en-US" sz="3200" b="1" u="sng" dirty="0" smtClean="0">
                <a:solidFill>
                  <a:schemeClr val="tx1"/>
                </a:solidFill>
              </a:rPr>
              <a:t/>
            </a:r>
            <a:br>
              <a:rPr lang="en-US" sz="3200" b="1" u="sng" dirty="0" smtClean="0">
                <a:solidFill>
                  <a:schemeClr val="tx1"/>
                </a:solidFill>
              </a:rPr>
            </a:br>
            <a:endParaRPr lang="en-US" sz="3200" b="1" u="sng" dirty="0" smtClean="0">
              <a:solidFill>
                <a:schemeClr val="tx1"/>
              </a:solidFill>
            </a:endParaRPr>
          </a:p>
        </p:txBody>
      </p:sp>
      <p:sp>
        <p:nvSpPr>
          <p:cNvPr id="9219" name="Content Placeholder 2"/>
          <p:cNvSpPr>
            <a:spLocks noGrp="1"/>
          </p:cNvSpPr>
          <p:nvPr>
            <p:ph idx="1"/>
          </p:nvPr>
        </p:nvSpPr>
        <p:spPr>
          <a:xfrm>
            <a:off x="152400" y="631825"/>
            <a:ext cx="8763000" cy="5921375"/>
          </a:xfrm>
        </p:spPr>
        <p:txBody>
          <a:bodyPr/>
          <a:lstStyle/>
          <a:p>
            <a:pPr eaLnBrk="1" hangingPunct="1">
              <a:lnSpc>
                <a:spcPct val="90000"/>
              </a:lnSpc>
              <a:defRPr/>
            </a:pPr>
            <a:r>
              <a:rPr lang="en-US" sz="2000" b="1" dirty="0" smtClean="0"/>
              <a:t>Use of Standard Bidding Document agreed with </a:t>
            </a:r>
            <a:r>
              <a:rPr lang="en-US" sz="2000" b="1" dirty="0" err="1" smtClean="0"/>
              <a:t>GoI</a:t>
            </a:r>
            <a:r>
              <a:rPr lang="en-US" sz="2000" b="1" dirty="0" smtClean="0"/>
              <a:t>- Bank Task Force</a:t>
            </a:r>
          </a:p>
          <a:p>
            <a:pPr eaLnBrk="1" hangingPunct="1">
              <a:defRPr/>
            </a:pPr>
            <a:r>
              <a:rPr lang="en-US" sz="2000" b="1" dirty="0" smtClean="0"/>
              <a:t>Publication of IFB in newspapers of wide circulation (usually one English + one Hindi)</a:t>
            </a:r>
          </a:p>
          <a:p>
            <a:pPr eaLnBrk="1" hangingPunct="1">
              <a:lnSpc>
                <a:spcPct val="90000"/>
              </a:lnSpc>
              <a:defRPr/>
            </a:pPr>
            <a:r>
              <a:rPr lang="en-US" sz="2000" b="1" dirty="0" smtClean="0"/>
              <a:t>Bidding period minimum 4 weeks from start of sale of bidding documents</a:t>
            </a:r>
          </a:p>
          <a:p>
            <a:pPr eaLnBrk="1" hangingPunct="1">
              <a:defRPr/>
            </a:pPr>
            <a:r>
              <a:rPr lang="en-US" sz="2000" b="1" dirty="0" smtClean="0"/>
              <a:t>No special preference will be accorded to any bidder either for price or for other terms and conditions</a:t>
            </a:r>
          </a:p>
          <a:p>
            <a:pPr eaLnBrk="1" hangingPunct="1">
              <a:defRPr/>
            </a:pPr>
            <a:r>
              <a:rPr lang="en-US" sz="2000" b="1" dirty="0" smtClean="0"/>
              <a:t>Extension of bid validity allowed only with the prior concurrence of the World Bank for prior review cases</a:t>
            </a:r>
          </a:p>
          <a:p>
            <a:pPr eaLnBrk="1" hangingPunct="1">
              <a:defRPr/>
            </a:pPr>
            <a:r>
              <a:rPr lang="en-US" sz="2000" b="1" dirty="0" smtClean="0">
                <a:solidFill>
                  <a:srgbClr val="FF0000"/>
                </a:solidFill>
              </a:rPr>
              <a:t>Re-bidding only with prior concurrence of the World Bank for prior review cases</a:t>
            </a:r>
          </a:p>
          <a:p>
            <a:pPr eaLnBrk="1" hangingPunct="1">
              <a:defRPr/>
            </a:pPr>
            <a:r>
              <a:rPr lang="en-US" sz="2000" b="1" dirty="0" smtClean="0">
                <a:solidFill>
                  <a:srgbClr val="FF0000"/>
                </a:solidFill>
              </a:rPr>
              <a:t>Rate contracts by DGS&amp;D not be acceptable as a substitute for NCB procedures.</a:t>
            </a:r>
            <a:r>
              <a:rPr lang="en-US" sz="2000" b="1" dirty="0" smtClean="0"/>
              <a:t> </a:t>
            </a:r>
          </a:p>
          <a:p>
            <a:pPr eaLnBrk="1" hangingPunct="1">
              <a:defRPr/>
            </a:pPr>
            <a:r>
              <a:rPr lang="en-US" sz="2000" b="1" dirty="0" smtClean="0"/>
              <a:t>Two or three envelope system will not be used.</a:t>
            </a:r>
          </a:p>
          <a:p>
            <a:pPr eaLnBrk="1" hangingPunct="1">
              <a:defRPr/>
            </a:pPr>
            <a:r>
              <a:rPr lang="en-US" sz="2000" b="1" dirty="0" smtClean="0"/>
              <a:t>World Bank’s right to audit accounts and records of bidders, suppliers and contractors will be included in the bidding documents</a:t>
            </a:r>
          </a:p>
          <a:p>
            <a:pPr eaLnBrk="1" hangingPunct="1">
              <a:defRPr/>
            </a:pPr>
            <a:r>
              <a:rPr lang="en-US" sz="2000" b="1" dirty="0" smtClean="0"/>
              <a:t>No Negotiations allowed </a:t>
            </a:r>
          </a:p>
          <a:p>
            <a:pPr eaLnBrk="1" hangingPunct="1">
              <a:defRPr/>
            </a:pPr>
            <a:endParaRPr lang="en-US" dirty="0" smtClean="0"/>
          </a:p>
        </p:txBody>
      </p:sp>
    </p:spTree>
    <p:extLst>
      <p:ext uri="{BB962C8B-B14F-4D97-AF65-F5344CB8AC3E}">
        <p14:creationId xmlns:p14="http://schemas.microsoft.com/office/powerpoint/2010/main" val="2719801434"/>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764704"/>
            <a:ext cx="8784976" cy="5904656"/>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B2E9E50F-CE8C-4230-B4E2-51F3B84AEF86}"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50</a:t>
            </a:fld>
            <a:endParaRPr lang="en-IN"/>
          </a:p>
        </p:txBody>
      </p:sp>
      <p:graphicFrame>
        <p:nvGraphicFramePr>
          <p:cNvPr id="5" name="Table 4"/>
          <p:cNvGraphicFramePr>
            <a:graphicFrameLocks noGrp="1"/>
          </p:cNvGraphicFramePr>
          <p:nvPr>
            <p:extLst/>
          </p:nvPr>
        </p:nvGraphicFramePr>
        <p:xfrm>
          <a:off x="323528" y="1174637"/>
          <a:ext cx="8568952" cy="5062676"/>
        </p:xfrm>
        <a:graphic>
          <a:graphicData uri="http://schemas.openxmlformats.org/drawingml/2006/table">
            <a:tbl>
              <a:tblPr firstRow="1" bandRow="1"/>
              <a:tblGrid>
                <a:gridCol w="1368152"/>
                <a:gridCol w="7200800"/>
              </a:tblGrid>
              <a:tr h="963788">
                <a:tc>
                  <a:txBody>
                    <a:bodyPr/>
                    <a:lstStyle/>
                    <a:p>
                      <a:pPr>
                        <a:spcBef>
                          <a:spcPts val="600"/>
                        </a:spcBef>
                        <a:spcAft>
                          <a:spcPts val="0"/>
                        </a:spcAft>
                      </a:pPr>
                      <a:r>
                        <a:rPr lang="en-US" sz="2000" b="1" dirty="0">
                          <a:effectLst/>
                          <a:latin typeface="+mn-lt"/>
                          <a:ea typeface="Times New Roman"/>
                          <a:hlinkClick r:id="" action="ppaction://hlinkfile"/>
                        </a:rPr>
                        <a:t>ITB 15.1 </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The Bidder </a:t>
                      </a:r>
                      <a:r>
                        <a:rPr lang="en-US" sz="2000" i="1" dirty="0">
                          <a:effectLst/>
                          <a:latin typeface="+mn-lt"/>
                          <a:ea typeface="Times New Roman"/>
                        </a:rPr>
                        <a:t>[insert “is” or “is not”’] </a:t>
                      </a:r>
                      <a:r>
                        <a:rPr lang="en-US" sz="2000" dirty="0">
                          <a:effectLst/>
                          <a:latin typeface="+mn-lt"/>
                          <a:ea typeface="Times New Roman"/>
                        </a:rPr>
                        <a:t>required to quote in the currency of the Purchaser’s Country the portion of the bid price that corresponds to expenditures incurred in that currency. </a:t>
                      </a:r>
                      <a:endParaRPr lang="en-IN" sz="2000" dirty="0">
                        <a:effectLst/>
                        <a:latin typeface="+mn-lt"/>
                        <a:ea typeface="Times New Roman"/>
                      </a:endParaRPr>
                    </a:p>
                  </a:txBody>
                  <a:tcPr marL="65405" marR="65405" marT="0" marB="0"/>
                </a:tc>
              </a:tr>
              <a:tr h="642526">
                <a:tc>
                  <a:txBody>
                    <a:bodyPr/>
                    <a:lstStyle/>
                    <a:p>
                      <a:pPr>
                        <a:spcBef>
                          <a:spcPts val="600"/>
                        </a:spcBef>
                        <a:spcAft>
                          <a:spcPts val="0"/>
                        </a:spcAft>
                      </a:pPr>
                      <a:r>
                        <a:rPr lang="en-US" sz="2000" b="1" dirty="0">
                          <a:effectLst/>
                          <a:latin typeface="+mn-lt"/>
                          <a:ea typeface="Times New Roman"/>
                          <a:hlinkClick r:id="" action="ppaction://hlinkfile"/>
                        </a:rPr>
                        <a:t>ITB 18.3</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Period of time the Goods are expected to be functioning (for the purpose of spare parts): </a:t>
                      </a:r>
                      <a:r>
                        <a:rPr lang="en-US" sz="2000" i="1" dirty="0">
                          <a:effectLst/>
                          <a:latin typeface="+mn-lt"/>
                          <a:ea typeface="Times New Roman"/>
                        </a:rPr>
                        <a:t>[insert duration ]</a:t>
                      </a:r>
                      <a:r>
                        <a:rPr lang="en-US" sz="2000" dirty="0">
                          <a:effectLst/>
                          <a:latin typeface="+mn-lt"/>
                          <a:ea typeface="Times New Roman"/>
                        </a:rPr>
                        <a:t> </a:t>
                      </a:r>
                      <a:endParaRPr lang="en-IN" sz="2000" dirty="0">
                        <a:effectLst/>
                        <a:latin typeface="+mn-lt"/>
                        <a:ea typeface="Times New Roman"/>
                      </a:endParaRPr>
                    </a:p>
                  </a:txBody>
                  <a:tcPr marL="65405" marR="65405" marT="0" marB="0"/>
                </a:tc>
              </a:tr>
              <a:tr h="642526">
                <a:tc>
                  <a:txBody>
                    <a:bodyPr/>
                    <a:lstStyle/>
                    <a:p>
                      <a:pPr>
                        <a:spcBef>
                          <a:spcPts val="600"/>
                        </a:spcBef>
                        <a:spcAft>
                          <a:spcPts val="0"/>
                        </a:spcAft>
                      </a:pPr>
                      <a:r>
                        <a:rPr lang="en-US" sz="2000" b="1" dirty="0">
                          <a:effectLst/>
                          <a:latin typeface="+mn-lt"/>
                          <a:ea typeface="Times New Roman"/>
                          <a:hlinkClick r:id="" action="ppaction://hlinkfile"/>
                        </a:rPr>
                        <a:t>ITB 19.1 (a)</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Manufacturer’s authorization is: </a:t>
                      </a:r>
                      <a:r>
                        <a:rPr lang="en-US" sz="2000" i="1" dirty="0">
                          <a:effectLst/>
                          <a:latin typeface="+mn-lt"/>
                          <a:ea typeface="Times New Roman"/>
                        </a:rPr>
                        <a:t>[insert “required” or “not required”]</a:t>
                      </a:r>
                      <a:endParaRPr lang="en-IN" sz="2000" dirty="0">
                        <a:effectLst/>
                        <a:latin typeface="+mn-lt"/>
                        <a:ea typeface="Times New Roman"/>
                      </a:endParaRPr>
                    </a:p>
                  </a:txBody>
                  <a:tcPr marL="65405" marR="65405" marT="0" marB="0"/>
                </a:tc>
              </a:tr>
              <a:tr h="430875">
                <a:tc>
                  <a:txBody>
                    <a:bodyPr/>
                    <a:lstStyle/>
                    <a:p>
                      <a:pPr>
                        <a:spcBef>
                          <a:spcPts val="600"/>
                        </a:spcBef>
                        <a:spcAft>
                          <a:spcPts val="600"/>
                        </a:spcAft>
                      </a:pPr>
                      <a:r>
                        <a:rPr lang="en-US" sz="2000" b="1" dirty="0">
                          <a:effectLst/>
                          <a:latin typeface="+mn-lt"/>
                          <a:ea typeface="Times New Roman"/>
                          <a:hlinkClick r:id="" action="ppaction://hlinkfile"/>
                        </a:rPr>
                        <a:t>ITB 19.1 (b)</a:t>
                      </a:r>
                      <a:endParaRPr lang="en-IN" sz="2000" b="1"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After sales service is: </a:t>
                      </a:r>
                      <a:r>
                        <a:rPr lang="en-US" sz="2000" i="1" dirty="0">
                          <a:effectLst/>
                          <a:latin typeface="+mn-lt"/>
                          <a:ea typeface="Times New Roman"/>
                        </a:rPr>
                        <a:t>[insert “required” or “not required”]</a:t>
                      </a:r>
                      <a:endParaRPr lang="en-IN" sz="2000" dirty="0">
                        <a:effectLst/>
                        <a:latin typeface="+mn-lt"/>
                        <a:ea typeface="Times New Roman"/>
                      </a:endParaRPr>
                    </a:p>
                  </a:txBody>
                  <a:tcPr marL="65405" marR="65405" marT="0" marB="0"/>
                </a:tc>
              </a:tr>
              <a:tr h="455384">
                <a:tc>
                  <a:txBody>
                    <a:bodyPr/>
                    <a:lstStyle/>
                    <a:p>
                      <a:pPr>
                        <a:spcBef>
                          <a:spcPts val="600"/>
                        </a:spcBef>
                        <a:spcAft>
                          <a:spcPts val="0"/>
                        </a:spcAft>
                      </a:pPr>
                      <a:r>
                        <a:rPr lang="en-US" sz="2000" b="1" dirty="0">
                          <a:effectLst/>
                          <a:latin typeface="+mn-lt"/>
                          <a:ea typeface="Times New Roman"/>
                          <a:hlinkClick r:id="" action="ppaction://hlinkfile"/>
                        </a:rPr>
                        <a:t>ITB 20.1</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cs typeface="Times New Roman"/>
                        </a:rPr>
                        <a:t>The bid validity period shall be </a:t>
                      </a:r>
                      <a:r>
                        <a:rPr lang="en-US" sz="2000" i="1" dirty="0">
                          <a:effectLst/>
                          <a:latin typeface="+mn-lt"/>
                          <a:ea typeface="Times New Roman"/>
                          <a:cs typeface="Times New Roman"/>
                        </a:rPr>
                        <a:t>[insert number]</a:t>
                      </a:r>
                      <a:r>
                        <a:rPr lang="en-US" sz="2000" dirty="0">
                          <a:effectLst/>
                          <a:latin typeface="+mn-lt"/>
                          <a:ea typeface="Times New Roman"/>
                          <a:cs typeface="Times New Roman"/>
                        </a:rPr>
                        <a:t> days.</a:t>
                      </a:r>
                      <a:endParaRPr lang="en-IN" sz="2000" dirty="0">
                        <a:effectLst/>
                        <a:latin typeface="+mn-lt"/>
                        <a:ea typeface="Times New Roman"/>
                        <a:cs typeface="Times New Roman"/>
                      </a:endParaRPr>
                    </a:p>
                  </a:txBody>
                  <a:tcPr marL="65405" marR="65405" marT="0" marB="0"/>
                </a:tc>
              </a:tr>
              <a:tr h="1927577">
                <a:tc>
                  <a:txBody>
                    <a:bodyPr/>
                    <a:lstStyle/>
                    <a:p>
                      <a:pPr>
                        <a:spcBef>
                          <a:spcPts val="600"/>
                        </a:spcBef>
                        <a:spcAft>
                          <a:spcPts val="0"/>
                        </a:spcAft>
                      </a:pPr>
                      <a:r>
                        <a:rPr lang="en-US" sz="2000" b="1" dirty="0">
                          <a:effectLst/>
                          <a:latin typeface="+mn-lt"/>
                          <a:ea typeface="Times New Roman"/>
                          <a:hlinkClick r:id="" action="ppaction://hlinkfile"/>
                        </a:rPr>
                        <a:t>ITB 21.1</a:t>
                      </a:r>
                      <a:endParaRPr lang="en-IN" sz="2000" dirty="0">
                        <a:effectLst/>
                        <a:latin typeface="+mn-lt"/>
                        <a:ea typeface="Times New Roman"/>
                      </a:endParaRPr>
                    </a:p>
                    <a:p>
                      <a:pPr>
                        <a:spcBef>
                          <a:spcPts val="600"/>
                        </a:spcBef>
                        <a:spcAft>
                          <a:spcPts val="0"/>
                        </a:spcAft>
                      </a:pPr>
                      <a:r>
                        <a:rPr lang="en-US" sz="2000" b="1" dirty="0">
                          <a:effectLst/>
                          <a:latin typeface="+mn-lt"/>
                          <a:ea typeface="Times New Roman"/>
                        </a:rPr>
                        <a:t> </a:t>
                      </a:r>
                      <a:endParaRPr lang="en-IN" sz="2000" dirty="0">
                        <a:effectLst/>
                        <a:latin typeface="+mn-lt"/>
                        <a:ea typeface="Times New Roman"/>
                      </a:endParaRPr>
                    </a:p>
                  </a:txBody>
                  <a:tcPr marL="65405" marR="65405" marT="0" marB="0"/>
                </a:tc>
                <a:tc>
                  <a:txBody>
                    <a:bodyPr/>
                    <a:lstStyle/>
                    <a:p>
                      <a:pPr>
                        <a:spcBef>
                          <a:spcPts val="0"/>
                        </a:spcBef>
                        <a:spcAft>
                          <a:spcPts val="0"/>
                        </a:spcAft>
                        <a:tabLst>
                          <a:tab pos="4606290" algn="r"/>
                        </a:tabLst>
                      </a:pPr>
                      <a:r>
                        <a:rPr lang="en-US" sz="2000" i="1" dirty="0">
                          <a:effectLst/>
                          <a:latin typeface="+mn-lt"/>
                          <a:ea typeface="Times New Roman"/>
                        </a:rPr>
                        <a:t>[insert one of the following options:</a:t>
                      </a:r>
                      <a:endParaRPr lang="en-IN" sz="2000" dirty="0">
                        <a:effectLst/>
                        <a:latin typeface="+mn-lt"/>
                        <a:ea typeface="Times New Roman"/>
                      </a:endParaRPr>
                    </a:p>
                    <a:p>
                      <a:pPr marL="811213" lvl="2" indent="-781050" algn="just">
                        <a:spcBef>
                          <a:spcPts val="0"/>
                        </a:spcBef>
                        <a:spcAft>
                          <a:spcPts val="0"/>
                        </a:spcAft>
                        <a:buFont typeface="+mj-lt"/>
                        <a:buAutoNum type="alphaLcParenBoth"/>
                        <a:tabLst>
                          <a:tab pos="731520" algn="l"/>
                          <a:tab pos="4606290" algn="r"/>
                        </a:tabLst>
                      </a:pPr>
                      <a:r>
                        <a:rPr lang="en-US" sz="2000" dirty="0">
                          <a:effectLst/>
                          <a:latin typeface="+mn-lt"/>
                          <a:ea typeface="Times New Roman"/>
                        </a:rPr>
                        <a:t>No Bid Security is required; or</a:t>
                      </a:r>
                      <a:endParaRPr lang="en-IN" sz="2000" dirty="0">
                        <a:effectLst/>
                        <a:latin typeface="+mn-lt"/>
                        <a:ea typeface="Times New Roman"/>
                      </a:endParaRPr>
                    </a:p>
                    <a:p>
                      <a:pPr marL="811213" lvl="2" indent="-781050" algn="just">
                        <a:spcBef>
                          <a:spcPts val="0"/>
                        </a:spcBef>
                        <a:spcAft>
                          <a:spcPts val="0"/>
                        </a:spcAft>
                        <a:buFont typeface="+mj-lt"/>
                        <a:buAutoNum type="alphaLcParenBoth"/>
                        <a:tabLst>
                          <a:tab pos="731520" algn="l"/>
                          <a:tab pos="4606290" algn="r"/>
                        </a:tabLst>
                      </a:pPr>
                      <a:r>
                        <a:rPr lang="en-US" sz="2000" dirty="0">
                          <a:effectLst/>
                          <a:latin typeface="+mn-lt"/>
                          <a:ea typeface="Times New Roman"/>
                        </a:rPr>
                        <a:t>Bid shall include a Bid Security (issued by bank or surety) included in Section IV Bidding Forms; or </a:t>
                      </a:r>
                      <a:endParaRPr lang="en-IN" sz="2000" dirty="0">
                        <a:effectLst/>
                        <a:latin typeface="+mn-lt"/>
                        <a:ea typeface="Times New Roman"/>
                      </a:endParaRPr>
                    </a:p>
                    <a:p>
                      <a:pPr marL="811213" lvl="2" indent="-781050" algn="just">
                        <a:spcBef>
                          <a:spcPts val="0"/>
                        </a:spcBef>
                        <a:spcAft>
                          <a:spcPts val="0"/>
                        </a:spcAft>
                        <a:buFont typeface="+mj-lt"/>
                        <a:buAutoNum type="alphaLcParenBoth"/>
                        <a:tabLst>
                          <a:tab pos="731520" algn="l"/>
                          <a:tab pos="4606290" algn="r"/>
                        </a:tabLst>
                      </a:pPr>
                      <a:r>
                        <a:rPr lang="en-US" sz="2000" dirty="0">
                          <a:effectLst/>
                          <a:latin typeface="+mn-lt"/>
                          <a:ea typeface="Times New Roman"/>
                        </a:rPr>
                        <a:t>Bid shall include “Bid Securing Declaration” using the form included in Section IV Bidding Forms. </a:t>
                      </a:r>
                      <a:r>
                        <a:rPr lang="en-US" sz="2000" i="1" dirty="0">
                          <a:effectLst/>
                          <a:latin typeface="+mn-lt"/>
                          <a:ea typeface="Times New Roman"/>
                        </a:rPr>
                        <a:t>]</a:t>
                      </a:r>
                      <a:endParaRPr lang="en-IN" sz="2000" dirty="0">
                        <a:effectLst/>
                        <a:latin typeface="+mn-lt"/>
                        <a:ea typeface="Times New Roman"/>
                      </a:endParaRPr>
                    </a:p>
                  </a:txBody>
                  <a:tcPr marL="65405" marR="65405" marT="0" marB="0"/>
                </a:tc>
              </a:tr>
            </a:tbl>
          </a:graphicData>
        </a:graphic>
      </p:graphicFrame>
    </p:spTree>
    <p:extLst>
      <p:ext uri="{BB962C8B-B14F-4D97-AF65-F5344CB8AC3E}">
        <p14:creationId xmlns:p14="http://schemas.microsoft.com/office/powerpoint/2010/main" val="28207580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836712"/>
            <a:ext cx="8784976" cy="5832648"/>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B295A2E1-B4FB-4EAA-B9CE-D761BE91FB6C}"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51</a:t>
            </a:fld>
            <a:endParaRPr lang="en-IN"/>
          </a:p>
        </p:txBody>
      </p:sp>
      <p:graphicFrame>
        <p:nvGraphicFramePr>
          <p:cNvPr id="5" name="Table 4"/>
          <p:cNvGraphicFramePr>
            <a:graphicFrameLocks noGrp="1"/>
          </p:cNvGraphicFramePr>
          <p:nvPr>
            <p:extLst/>
          </p:nvPr>
        </p:nvGraphicFramePr>
        <p:xfrm>
          <a:off x="323528" y="1413230"/>
          <a:ext cx="8568952" cy="4968101"/>
        </p:xfrm>
        <a:graphic>
          <a:graphicData uri="http://schemas.openxmlformats.org/drawingml/2006/table">
            <a:tbl>
              <a:tblPr firstRow="1" bandRow="1"/>
              <a:tblGrid>
                <a:gridCol w="1440160"/>
                <a:gridCol w="7128792"/>
              </a:tblGrid>
              <a:tr h="506840">
                <a:tc>
                  <a:txBody>
                    <a:bodyPr/>
                    <a:lstStyle/>
                    <a:p>
                      <a:pPr algn="just">
                        <a:spcBef>
                          <a:spcPts val="600"/>
                        </a:spcBef>
                        <a:spcAft>
                          <a:spcPts val="0"/>
                        </a:spcAft>
                      </a:pPr>
                      <a:r>
                        <a:rPr lang="en-US" sz="2000" b="1" dirty="0">
                          <a:effectLst/>
                          <a:latin typeface="+mn-lt"/>
                          <a:ea typeface="Times New Roman"/>
                          <a:hlinkClick r:id="" action="ppaction://hlinkfile"/>
                        </a:rPr>
                        <a:t>ITB 21.2</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100" dirty="0">
                          <a:effectLst/>
                          <a:latin typeface="+mn-lt"/>
                          <a:ea typeface="Times New Roman"/>
                        </a:rPr>
                        <a:t>The amount of the Bid Security shall be: </a:t>
                      </a:r>
                      <a:r>
                        <a:rPr lang="en-US" sz="2100" i="1" dirty="0">
                          <a:effectLst/>
                          <a:latin typeface="+mn-lt"/>
                          <a:ea typeface="Times New Roman"/>
                        </a:rPr>
                        <a:t>[insert amount]</a:t>
                      </a:r>
                      <a:endParaRPr lang="en-IN" sz="2100" dirty="0">
                        <a:effectLst/>
                        <a:latin typeface="+mn-lt"/>
                        <a:ea typeface="Times New Roman"/>
                      </a:endParaRPr>
                    </a:p>
                  </a:txBody>
                  <a:tcPr marL="65405" marR="65405" marT="0" marB="0"/>
                </a:tc>
              </a:tr>
              <a:tr h="1345776">
                <a:tc>
                  <a:txBody>
                    <a:bodyPr/>
                    <a:lstStyle/>
                    <a:p>
                      <a:pPr algn="just">
                        <a:spcBef>
                          <a:spcPts val="600"/>
                        </a:spcBef>
                        <a:spcAft>
                          <a:spcPts val="0"/>
                        </a:spcAft>
                      </a:pPr>
                      <a:r>
                        <a:rPr lang="en-US" sz="2000" b="1" dirty="0">
                          <a:effectLst/>
                          <a:latin typeface="+mn-lt"/>
                          <a:ea typeface="Times New Roman"/>
                          <a:hlinkClick r:id="" action="ppaction://hlinkfile"/>
                        </a:rPr>
                        <a:t>ITB 21.7</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100" dirty="0">
                          <a:effectLst/>
                          <a:latin typeface="+mn-lt"/>
                          <a:ea typeface="Times New Roman"/>
                        </a:rPr>
                        <a:t>If the Bidder incurs any of the actions prescribed in subparagraphs (a) or (b) of this provision, the Borrower will declare the Bidder ineligible to be awarded contracts by the Purchaser for a period of ______ years.</a:t>
                      </a:r>
                      <a:endParaRPr lang="en-IN" sz="2100" dirty="0">
                        <a:effectLst/>
                        <a:latin typeface="+mn-lt"/>
                        <a:ea typeface="Times New Roman"/>
                      </a:endParaRPr>
                    </a:p>
                  </a:txBody>
                  <a:tcPr marL="65405" marR="65405" marT="0" marB="0"/>
                </a:tc>
              </a:tr>
              <a:tr h="672888">
                <a:tc>
                  <a:txBody>
                    <a:bodyPr/>
                    <a:lstStyle/>
                    <a:p>
                      <a:pPr algn="just">
                        <a:spcBef>
                          <a:spcPts val="600"/>
                        </a:spcBef>
                        <a:spcAft>
                          <a:spcPts val="0"/>
                        </a:spcAft>
                      </a:pPr>
                      <a:r>
                        <a:rPr lang="en-US" sz="2000" b="1" dirty="0">
                          <a:effectLst/>
                          <a:latin typeface="+mn-lt"/>
                          <a:ea typeface="Times New Roman"/>
                          <a:hlinkClick r:id="" action="ppaction://hlinkfile"/>
                        </a:rPr>
                        <a:t>ITB 22.1</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100" dirty="0">
                          <a:effectLst/>
                          <a:latin typeface="+mn-lt"/>
                          <a:ea typeface="Times New Roman"/>
                        </a:rPr>
                        <a:t>In addition to the original of the bid, the number of copies is: </a:t>
                      </a:r>
                      <a:r>
                        <a:rPr lang="en-US" sz="2100" i="1" dirty="0">
                          <a:effectLst/>
                          <a:latin typeface="+mn-lt"/>
                          <a:ea typeface="Times New Roman"/>
                        </a:rPr>
                        <a:t>[insert number]</a:t>
                      </a:r>
                      <a:endParaRPr lang="en-IN" sz="2100" dirty="0">
                        <a:effectLst/>
                        <a:latin typeface="+mn-lt"/>
                        <a:ea typeface="Times New Roman"/>
                      </a:endParaRPr>
                    </a:p>
                  </a:txBody>
                  <a:tcPr marL="65405" marR="65405" marT="0" marB="0"/>
                </a:tc>
              </a:tr>
              <a:tr h="387100">
                <a:tc>
                  <a:txBody>
                    <a:bodyPr/>
                    <a:lstStyle/>
                    <a:p>
                      <a:pPr algn="just">
                        <a:spcBef>
                          <a:spcPts val="600"/>
                        </a:spcBef>
                        <a:spcAft>
                          <a:spcPts val="0"/>
                        </a:spcAft>
                      </a:pPr>
                      <a:r>
                        <a:rPr lang="en-US" sz="2000" b="1">
                          <a:effectLst/>
                          <a:latin typeface="+mn-lt"/>
                          <a:ea typeface="Times New Roman"/>
                        </a:rPr>
                        <a:t> </a:t>
                      </a:r>
                      <a:endParaRPr lang="en-IN" sz="2000">
                        <a:effectLst/>
                        <a:latin typeface="+mn-lt"/>
                        <a:ea typeface="Times New Roman"/>
                      </a:endParaRPr>
                    </a:p>
                  </a:txBody>
                  <a:tcPr marL="65405" marR="65405" marT="0" marB="0"/>
                </a:tc>
                <a:tc>
                  <a:txBody>
                    <a:bodyPr/>
                    <a:lstStyle/>
                    <a:p>
                      <a:pPr algn="just">
                        <a:spcBef>
                          <a:spcPts val="600"/>
                        </a:spcBef>
                        <a:spcAft>
                          <a:spcPts val="600"/>
                        </a:spcAft>
                      </a:pPr>
                      <a:r>
                        <a:rPr lang="en-US" sz="2100" b="1" dirty="0">
                          <a:effectLst/>
                          <a:latin typeface="+mn-lt"/>
                          <a:ea typeface="Times New Roman"/>
                        </a:rPr>
                        <a:t>D. Submission and Opening of Bids</a:t>
                      </a:r>
                      <a:endParaRPr lang="en-IN" sz="2100" dirty="0">
                        <a:effectLst/>
                        <a:latin typeface="+mn-lt"/>
                        <a:ea typeface="Times New Roman"/>
                      </a:endParaRPr>
                    </a:p>
                  </a:txBody>
                  <a:tcPr marL="65405" marR="65405" marT="0" marB="0"/>
                </a:tc>
              </a:tr>
              <a:tr h="672888">
                <a:tc>
                  <a:txBody>
                    <a:bodyPr/>
                    <a:lstStyle/>
                    <a:p>
                      <a:pPr algn="just">
                        <a:spcBef>
                          <a:spcPts val="600"/>
                        </a:spcBef>
                        <a:spcAft>
                          <a:spcPts val="0"/>
                        </a:spcAft>
                      </a:pPr>
                      <a:r>
                        <a:rPr lang="en-US" sz="2000" b="1" dirty="0">
                          <a:effectLst/>
                          <a:latin typeface="+mn-lt"/>
                          <a:ea typeface="Times New Roman"/>
                          <a:hlinkClick r:id="" action="ppaction://hlinkfile"/>
                        </a:rPr>
                        <a:t>ITB 23.1</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100" dirty="0">
                          <a:effectLst/>
                          <a:latin typeface="+mn-lt"/>
                          <a:ea typeface="Times New Roman"/>
                        </a:rPr>
                        <a:t>Bidders </a:t>
                      </a:r>
                      <a:r>
                        <a:rPr lang="en-US" sz="2100" i="1" dirty="0">
                          <a:effectLst/>
                          <a:latin typeface="+mn-lt"/>
                          <a:ea typeface="Times New Roman"/>
                        </a:rPr>
                        <a:t>[insert “shall” or “shall not”]</a:t>
                      </a:r>
                      <a:r>
                        <a:rPr lang="en-US" sz="2100" dirty="0">
                          <a:effectLst/>
                          <a:latin typeface="+mn-lt"/>
                          <a:ea typeface="Times New Roman"/>
                        </a:rPr>
                        <a:t> have the option of submitting their bids electronically. </a:t>
                      </a:r>
                      <a:endParaRPr lang="en-IN" sz="2100" dirty="0">
                        <a:effectLst/>
                        <a:latin typeface="+mn-lt"/>
                        <a:ea typeface="Times New Roman"/>
                      </a:endParaRPr>
                    </a:p>
                  </a:txBody>
                  <a:tcPr marL="65405" marR="65405" marT="0" marB="0"/>
                </a:tc>
              </a:tr>
              <a:tr h="1382609">
                <a:tc>
                  <a:txBody>
                    <a:bodyPr/>
                    <a:lstStyle/>
                    <a:p>
                      <a:pPr marL="0" algn="just"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23.1 (b)</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600"/>
                        </a:spcBef>
                        <a:spcAft>
                          <a:spcPts val="600"/>
                        </a:spcAft>
                        <a:tabLst>
                          <a:tab pos="4606290" algn="r"/>
                        </a:tabLst>
                      </a:pPr>
                      <a:r>
                        <a:rPr lang="en-US" sz="2100" dirty="0">
                          <a:effectLst/>
                          <a:latin typeface="+mn-lt"/>
                          <a:ea typeface="Times New Roman"/>
                        </a:rPr>
                        <a:t>If bidders shall have the option of submitting their bids electronically, the electronic bidding submission procedures shall be: </a:t>
                      </a:r>
                      <a:r>
                        <a:rPr lang="en-US" sz="2100" i="1" dirty="0">
                          <a:effectLst/>
                          <a:latin typeface="+mn-lt"/>
                          <a:ea typeface="Times New Roman"/>
                        </a:rPr>
                        <a:t>[insert a description of the electronic bidding submission procedures]</a:t>
                      </a:r>
                      <a:r>
                        <a:rPr lang="en-US" sz="2100" dirty="0">
                          <a:effectLst/>
                          <a:latin typeface="+mn-lt"/>
                          <a:ea typeface="Times New Roman"/>
                        </a:rPr>
                        <a:t> </a:t>
                      </a:r>
                      <a:endParaRPr lang="en-IN" sz="2100" dirty="0">
                        <a:effectLst/>
                        <a:latin typeface="+mn-lt"/>
                        <a:ea typeface="Times New Roman"/>
                      </a:endParaRPr>
                    </a:p>
                  </a:txBody>
                  <a:tcPr marL="65405" marR="65405" marT="0" marB="0"/>
                </a:tc>
              </a:tr>
            </a:tbl>
          </a:graphicData>
        </a:graphic>
      </p:graphicFrame>
    </p:spTree>
    <p:extLst>
      <p:ext uri="{BB962C8B-B14F-4D97-AF65-F5344CB8AC3E}">
        <p14:creationId xmlns:p14="http://schemas.microsoft.com/office/powerpoint/2010/main" val="33036507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836712"/>
            <a:ext cx="8784976" cy="5832648"/>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042D05CA-2758-4296-BB7D-E19918CCE820}"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52</a:t>
            </a:fld>
            <a:endParaRPr lang="en-IN"/>
          </a:p>
        </p:txBody>
      </p:sp>
      <p:graphicFrame>
        <p:nvGraphicFramePr>
          <p:cNvPr id="5" name="Table 4"/>
          <p:cNvGraphicFramePr>
            <a:graphicFrameLocks noGrp="1"/>
          </p:cNvGraphicFramePr>
          <p:nvPr>
            <p:extLst/>
          </p:nvPr>
        </p:nvGraphicFramePr>
        <p:xfrm>
          <a:off x="323528" y="1340768"/>
          <a:ext cx="8568952" cy="4896544"/>
        </p:xfrm>
        <a:graphic>
          <a:graphicData uri="http://schemas.openxmlformats.org/drawingml/2006/table">
            <a:tbl>
              <a:tblPr firstRow="1" bandRow="1"/>
              <a:tblGrid>
                <a:gridCol w="1440160"/>
                <a:gridCol w="7128792"/>
              </a:tblGrid>
              <a:tr h="1229311">
                <a:tc>
                  <a:txBody>
                    <a:bodyPr/>
                    <a:lstStyle/>
                    <a:p>
                      <a:pPr>
                        <a:spcBef>
                          <a:spcPts val="600"/>
                        </a:spcBef>
                        <a:spcAft>
                          <a:spcPts val="0"/>
                        </a:spcAft>
                      </a:pPr>
                      <a:r>
                        <a:rPr lang="en-US" sz="2000" b="1" dirty="0">
                          <a:effectLst/>
                          <a:latin typeface="+mn-lt"/>
                          <a:ea typeface="Times New Roman"/>
                          <a:hlinkClick r:id="" action="ppaction://hlinkfile"/>
                        </a:rPr>
                        <a:t>ITB 23.2 (c)</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The inner and outer envelopes shall bear the following additional identification marks: </a:t>
                      </a:r>
                      <a:r>
                        <a:rPr lang="en-US" sz="2000" i="1" dirty="0">
                          <a:effectLst/>
                          <a:latin typeface="+mn-lt"/>
                          <a:ea typeface="Times New Roman"/>
                        </a:rPr>
                        <a:t>[insert the name and/or number that must appear on the bid envelope to identify this specific bidding process].</a:t>
                      </a:r>
                      <a:endParaRPr lang="en-IN" sz="2000" dirty="0">
                        <a:effectLst/>
                        <a:latin typeface="+mn-lt"/>
                        <a:ea typeface="Times New Roman"/>
                      </a:endParaRPr>
                    </a:p>
                  </a:txBody>
                  <a:tcPr marL="65405" marR="65405" marT="0" marB="0"/>
                </a:tc>
              </a:tr>
              <a:tr h="3667233">
                <a:tc>
                  <a:txBody>
                    <a:bodyPr/>
                    <a:lstStyle/>
                    <a:p>
                      <a:pPr marL="0" algn="l"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24.1 </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0"/>
                        </a:spcBef>
                        <a:spcAft>
                          <a:spcPts val="0"/>
                        </a:spcAft>
                        <a:tabLst>
                          <a:tab pos="4606290" algn="r"/>
                        </a:tabLst>
                      </a:pPr>
                      <a:r>
                        <a:rPr lang="en-US" sz="2000" dirty="0">
                          <a:effectLst/>
                          <a:latin typeface="+mn-lt"/>
                          <a:ea typeface="Times New Roman"/>
                        </a:rPr>
                        <a:t>For bid submission purposes, the Purchaser’s address is:</a:t>
                      </a:r>
                      <a:endParaRPr lang="en-IN" sz="2000" dirty="0">
                        <a:effectLst/>
                        <a:latin typeface="+mn-lt"/>
                        <a:ea typeface="Times New Roman"/>
                      </a:endParaRPr>
                    </a:p>
                    <a:p>
                      <a:pPr algn="just">
                        <a:spcBef>
                          <a:spcPts val="0"/>
                        </a:spcBef>
                        <a:spcAft>
                          <a:spcPts val="0"/>
                        </a:spcAft>
                        <a:tabLst>
                          <a:tab pos="4606290" algn="r"/>
                        </a:tabLst>
                      </a:pPr>
                      <a:r>
                        <a:rPr lang="en-US" sz="2000" dirty="0">
                          <a:effectLst/>
                          <a:latin typeface="+mn-lt"/>
                          <a:ea typeface="Times New Roman"/>
                        </a:rPr>
                        <a:t>Attention: </a:t>
                      </a:r>
                      <a:r>
                        <a:rPr lang="en-US" sz="2000" i="1" dirty="0">
                          <a:effectLst/>
                          <a:latin typeface="+mn-lt"/>
                          <a:ea typeface="Times New Roman"/>
                        </a:rPr>
                        <a:t>[insert full name of person, if applicable, or insert name of the Project Officer]</a:t>
                      </a:r>
                      <a:endParaRPr lang="en-IN" sz="2000" dirty="0">
                        <a:effectLst/>
                        <a:latin typeface="+mn-lt"/>
                        <a:ea typeface="Times New Roman"/>
                      </a:endParaRPr>
                    </a:p>
                    <a:p>
                      <a:pPr algn="just">
                        <a:spcBef>
                          <a:spcPts val="0"/>
                        </a:spcBef>
                        <a:spcAft>
                          <a:spcPts val="0"/>
                        </a:spcAft>
                        <a:tabLst>
                          <a:tab pos="4606290" algn="r"/>
                        </a:tabLst>
                      </a:pPr>
                      <a:r>
                        <a:rPr lang="en-US" sz="2000" dirty="0">
                          <a:effectLst/>
                          <a:latin typeface="+mn-lt"/>
                          <a:ea typeface="Times New Roman"/>
                        </a:rPr>
                        <a:t>Address: </a:t>
                      </a:r>
                      <a:r>
                        <a:rPr lang="en-US" sz="2000" i="1" dirty="0">
                          <a:effectLst/>
                          <a:latin typeface="+mn-lt"/>
                          <a:ea typeface="Times New Roman"/>
                        </a:rPr>
                        <a:t>[insert street name and number]</a:t>
                      </a:r>
                      <a:endParaRPr lang="en-IN" sz="2000" dirty="0">
                        <a:effectLst/>
                        <a:latin typeface="+mn-lt"/>
                        <a:ea typeface="Times New Roman"/>
                      </a:endParaRPr>
                    </a:p>
                    <a:p>
                      <a:pPr algn="just">
                        <a:spcBef>
                          <a:spcPts val="0"/>
                        </a:spcBef>
                        <a:spcAft>
                          <a:spcPts val="0"/>
                        </a:spcAft>
                        <a:tabLst>
                          <a:tab pos="4606290" algn="r"/>
                        </a:tabLst>
                      </a:pPr>
                      <a:r>
                        <a:rPr lang="en-US" sz="2000" dirty="0">
                          <a:effectLst/>
                          <a:latin typeface="+mn-lt"/>
                          <a:ea typeface="Times New Roman"/>
                        </a:rPr>
                        <a:t>Floor-Room number: </a:t>
                      </a:r>
                      <a:r>
                        <a:rPr lang="en-US" sz="2000" i="1" dirty="0">
                          <a:effectLst/>
                          <a:latin typeface="+mn-lt"/>
                          <a:ea typeface="Times New Roman"/>
                        </a:rPr>
                        <a:t>[insert floor and room number, if applicable] [important to avoid delays or misplacement of bids]</a:t>
                      </a:r>
                      <a:endParaRPr lang="en-IN" sz="2000" dirty="0">
                        <a:effectLst/>
                        <a:latin typeface="+mn-lt"/>
                        <a:ea typeface="Times New Roman"/>
                      </a:endParaRPr>
                    </a:p>
                    <a:p>
                      <a:pPr algn="just">
                        <a:spcBef>
                          <a:spcPts val="0"/>
                        </a:spcBef>
                        <a:spcAft>
                          <a:spcPts val="0"/>
                        </a:spcAft>
                        <a:tabLst>
                          <a:tab pos="4606290" algn="r"/>
                        </a:tabLst>
                      </a:pPr>
                      <a:r>
                        <a:rPr lang="en-US" sz="2000" dirty="0">
                          <a:effectLst/>
                          <a:latin typeface="+mn-lt"/>
                          <a:ea typeface="Times New Roman"/>
                        </a:rPr>
                        <a:t>City:  </a:t>
                      </a:r>
                      <a:r>
                        <a:rPr lang="en-US" sz="2000" i="1" dirty="0">
                          <a:effectLst/>
                          <a:latin typeface="+mn-lt"/>
                          <a:ea typeface="Times New Roman"/>
                        </a:rPr>
                        <a:t>[insert name of city or town]</a:t>
                      </a:r>
                      <a:endParaRPr lang="en-IN" sz="2000" dirty="0">
                        <a:effectLst/>
                        <a:latin typeface="+mn-lt"/>
                        <a:ea typeface="Times New Roman"/>
                      </a:endParaRPr>
                    </a:p>
                    <a:p>
                      <a:pPr algn="just">
                        <a:spcBef>
                          <a:spcPts val="0"/>
                        </a:spcBef>
                        <a:spcAft>
                          <a:spcPts val="0"/>
                        </a:spcAft>
                        <a:tabLst>
                          <a:tab pos="4606290" algn="r"/>
                        </a:tabLst>
                      </a:pPr>
                      <a:r>
                        <a:rPr lang="en-US" sz="2000" dirty="0">
                          <a:effectLst/>
                          <a:latin typeface="+mn-lt"/>
                          <a:ea typeface="Times New Roman"/>
                        </a:rPr>
                        <a:t>ZIP Code: </a:t>
                      </a:r>
                      <a:r>
                        <a:rPr lang="en-US" sz="2000" i="1" dirty="0">
                          <a:effectLst/>
                          <a:latin typeface="+mn-lt"/>
                          <a:ea typeface="Times New Roman"/>
                        </a:rPr>
                        <a:t>[insert postal (ZIP) code, if applicable]</a:t>
                      </a:r>
                      <a:endParaRPr lang="en-IN" sz="2000" dirty="0">
                        <a:effectLst/>
                        <a:latin typeface="+mn-lt"/>
                        <a:ea typeface="Times New Roman"/>
                      </a:endParaRPr>
                    </a:p>
                    <a:p>
                      <a:pPr algn="just">
                        <a:spcBef>
                          <a:spcPts val="0"/>
                        </a:spcBef>
                        <a:spcAft>
                          <a:spcPts val="0"/>
                        </a:spcAft>
                      </a:pPr>
                      <a:r>
                        <a:rPr lang="en-US" sz="2000" dirty="0">
                          <a:effectLst/>
                          <a:latin typeface="+mn-lt"/>
                          <a:ea typeface="Times New Roman"/>
                        </a:rPr>
                        <a:t>Country: </a:t>
                      </a:r>
                      <a:r>
                        <a:rPr lang="en-US" sz="2000" i="1" dirty="0">
                          <a:effectLst/>
                          <a:latin typeface="+mn-lt"/>
                          <a:ea typeface="Times New Roman"/>
                        </a:rPr>
                        <a:t>[insert name of country]</a:t>
                      </a:r>
                      <a:endParaRPr lang="en-IN" sz="2000" dirty="0">
                        <a:effectLst/>
                        <a:latin typeface="+mn-lt"/>
                        <a:ea typeface="Times New Roman"/>
                      </a:endParaRPr>
                    </a:p>
                    <a:p>
                      <a:pPr algn="just">
                        <a:spcBef>
                          <a:spcPts val="0"/>
                        </a:spcBef>
                        <a:spcAft>
                          <a:spcPts val="0"/>
                        </a:spcAft>
                      </a:pPr>
                      <a:r>
                        <a:rPr lang="en-US" sz="2000" dirty="0">
                          <a:effectLst/>
                          <a:latin typeface="+mn-lt"/>
                          <a:ea typeface="Times New Roman"/>
                        </a:rPr>
                        <a:t>The deadline for the submission of bids is:</a:t>
                      </a:r>
                      <a:endParaRPr lang="en-IN" sz="2000" dirty="0">
                        <a:effectLst/>
                        <a:latin typeface="+mn-lt"/>
                        <a:ea typeface="Times New Roman"/>
                      </a:endParaRPr>
                    </a:p>
                    <a:p>
                      <a:pPr algn="just">
                        <a:spcBef>
                          <a:spcPts val="0"/>
                        </a:spcBef>
                        <a:spcAft>
                          <a:spcPts val="0"/>
                        </a:spcAft>
                      </a:pPr>
                      <a:r>
                        <a:rPr lang="en-US" sz="2000" dirty="0">
                          <a:effectLst/>
                          <a:latin typeface="+mn-lt"/>
                          <a:ea typeface="Times New Roman"/>
                        </a:rPr>
                        <a:t>Date: </a:t>
                      </a:r>
                      <a:r>
                        <a:rPr lang="en-US" sz="2000" i="1" dirty="0">
                          <a:effectLst/>
                          <a:latin typeface="+mn-lt"/>
                          <a:ea typeface="Times New Roman"/>
                        </a:rPr>
                        <a:t>[insert day, month, and year, i.e. 15 June, 2001]</a:t>
                      </a:r>
                      <a:endParaRPr lang="en-IN" sz="2000" dirty="0">
                        <a:effectLst/>
                        <a:latin typeface="+mn-lt"/>
                        <a:ea typeface="Times New Roman"/>
                      </a:endParaRPr>
                    </a:p>
                    <a:p>
                      <a:pPr algn="just">
                        <a:spcBef>
                          <a:spcPts val="0"/>
                        </a:spcBef>
                        <a:spcAft>
                          <a:spcPts val="0"/>
                        </a:spcAft>
                      </a:pPr>
                      <a:r>
                        <a:rPr lang="en-US" sz="2000" dirty="0">
                          <a:effectLst/>
                          <a:latin typeface="+mn-lt"/>
                          <a:ea typeface="Times New Roman"/>
                        </a:rPr>
                        <a:t>Time: </a:t>
                      </a:r>
                      <a:r>
                        <a:rPr lang="en-US" sz="2000" i="1" dirty="0">
                          <a:effectLst/>
                          <a:latin typeface="+mn-lt"/>
                          <a:ea typeface="Times New Roman"/>
                        </a:rPr>
                        <a:t>[insert time, and identify if a.m. or p.m., i.e. 10:30 a.m.] </a:t>
                      </a:r>
                      <a:endParaRPr lang="en-IN" sz="2000" dirty="0">
                        <a:effectLst/>
                        <a:latin typeface="+mn-lt"/>
                        <a:ea typeface="Times New Roman"/>
                      </a:endParaRPr>
                    </a:p>
                  </a:txBody>
                  <a:tcPr marL="65405" marR="65405" marT="0" marB="0"/>
                </a:tc>
              </a:tr>
            </a:tbl>
          </a:graphicData>
        </a:graphic>
      </p:graphicFrame>
    </p:spTree>
    <p:extLst>
      <p:ext uri="{BB962C8B-B14F-4D97-AF65-F5344CB8AC3E}">
        <p14:creationId xmlns:p14="http://schemas.microsoft.com/office/powerpoint/2010/main" val="2384916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836712"/>
            <a:ext cx="8784976" cy="5832648"/>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E7F6459F-B9BB-4027-A0E7-5A7ADE2751EE}"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53</a:t>
            </a:fld>
            <a:endParaRPr lang="en-IN"/>
          </a:p>
        </p:txBody>
      </p:sp>
      <p:graphicFrame>
        <p:nvGraphicFramePr>
          <p:cNvPr id="5" name="Table 4"/>
          <p:cNvGraphicFramePr>
            <a:graphicFrameLocks noGrp="1"/>
          </p:cNvGraphicFramePr>
          <p:nvPr>
            <p:extLst/>
          </p:nvPr>
        </p:nvGraphicFramePr>
        <p:xfrm>
          <a:off x="323530" y="1340769"/>
          <a:ext cx="8164477" cy="5253952"/>
        </p:xfrm>
        <a:graphic>
          <a:graphicData uri="http://schemas.openxmlformats.org/drawingml/2006/table">
            <a:tbl>
              <a:tblPr firstRow="1" bandRow="1"/>
              <a:tblGrid>
                <a:gridCol w="1080120"/>
                <a:gridCol w="7084357"/>
              </a:tblGrid>
              <a:tr h="2082056">
                <a:tc>
                  <a:txBody>
                    <a:bodyPr/>
                    <a:lstStyle/>
                    <a:p>
                      <a:pPr marL="0" algn="l"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27.1</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0"/>
                        </a:spcBef>
                        <a:spcAft>
                          <a:spcPts val="0"/>
                        </a:spcAft>
                        <a:tabLst>
                          <a:tab pos="4606290" algn="r"/>
                        </a:tabLst>
                      </a:pPr>
                      <a:r>
                        <a:rPr lang="en-US" sz="2000" dirty="0">
                          <a:effectLst/>
                          <a:latin typeface="+mn-lt"/>
                          <a:ea typeface="Times New Roman"/>
                          <a:cs typeface="Calibri" pitchFamily="34" charset="0"/>
                        </a:rPr>
                        <a:t>The bid opening shall take place at:</a:t>
                      </a:r>
                      <a:endParaRPr lang="en-IN" sz="2000" dirty="0">
                        <a:effectLst/>
                        <a:latin typeface="+mn-lt"/>
                        <a:ea typeface="Times New Roman"/>
                        <a:cs typeface="Calibri" pitchFamily="34" charset="0"/>
                      </a:endParaRPr>
                    </a:p>
                    <a:p>
                      <a:pPr marL="611505" indent="-611505" algn="just">
                        <a:spcBef>
                          <a:spcPts val="0"/>
                        </a:spcBef>
                        <a:spcAft>
                          <a:spcPts val="0"/>
                        </a:spcAft>
                      </a:pPr>
                      <a:r>
                        <a:rPr lang="en-US" sz="2000" dirty="0">
                          <a:effectLst/>
                          <a:latin typeface="+mn-lt"/>
                          <a:ea typeface="Times New Roman"/>
                          <a:cs typeface="Calibri" pitchFamily="34" charset="0"/>
                        </a:rPr>
                        <a:t>Street Address:   </a:t>
                      </a:r>
                      <a:r>
                        <a:rPr lang="en-US" sz="2000" i="1" dirty="0">
                          <a:effectLst/>
                          <a:latin typeface="+mn-lt"/>
                          <a:ea typeface="Times New Roman"/>
                          <a:cs typeface="Calibri" pitchFamily="34" charset="0"/>
                        </a:rPr>
                        <a:t>[insert street address and number]</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p>
                      <a:pPr marL="0" indent="0" algn="just">
                        <a:spcBef>
                          <a:spcPts val="0"/>
                        </a:spcBef>
                        <a:spcAft>
                          <a:spcPts val="0"/>
                        </a:spcAft>
                      </a:pPr>
                      <a:r>
                        <a:rPr lang="en-US" sz="2000" dirty="0">
                          <a:effectLst/>
                          <a:latin typeface="+mn-lt"/>
                          <a:ea typeface="Times New Roman"/>
                          <a:cs typeface="Calibri" pitchFamily="34" charset="0"/>
                        </a:rPr>
                        <a:t>Floor/ Room number:   </a:t>
                      </a:r>
                      <a:r>
                        <a:rPr lang="en-US" sz="2000" i="1" dirty="0">
                          <a:effectLst/>
                          <a:latin typeface="+mn-lt"/>
                          <a:ea typeface="Times New Roman"/>
                          <a:cs typeface="Calibri" pitchFamily="34" charset="0"/>
                        </a:rPr>
                        <a:t>[insert floor and room number, if applicable</a:t>
                      </a:r>
                      <a:r>
                        <a:rPr lang="en-US" sz="2000" i="1" dirty="0" smtClean="0">
                          <a:effectLst/>
                          <a:latin typeface="+mn-lt"/>
                          <a:ea typeface="Times New Roman"/>
                          <a:cs typeface="Calibri" pitchFamily="34" charset="0"/>
                        </a:rPr>
                        <a:t>]</a:t>
                      </a:r>
                      <a:endParaRPr lang="en-IN" sz="2000" dirty="0">
                        <a:effectLst/>
                        <a:latin typeface="+mn-lt"/>
                        <a:ea typeface="Times New Roman"/>
                        <a:cs typeface="Calibri" pitchFamily="34" charset="0"/>
                      </a:endParaRPr>
                    </a:p>
                    <a:p>
                      <a:pPr algn="just">
                        <a:spcBef>
                          <a:spcPts val="0"/>
                        </a:spcBef>
                        <a:spcAft>
                          <a:spcPts val="0"/>
                        </a:spcAft>
                      </a:pPr>
                      <a:r>
                        <a:rPr lang="en-US" sz="2000" dirty="0">
                          <a:effectLst/>
                          <a:latin typeface="+mn-lt"/>
                          <a:ea typeface="Times New Roman"/>
                          <a:cs typeface="Calibri" pitchFamily="34" charset="0"/>
                        </a:rPr>
                        <a:t>City:  </a:t>
                      </a:r>
                      <a:r>
                        <a:rPr lang="en-US" sz="2000" i="1" dirty="0">
                          <a:effectLst/>
                          <a:latin typeface="+mn-lt"/>
                          <a:ea typeface="Times New Roman"/>
                          <a:cs typeface="Calibri" pitchFamily="34" charset="0"/>
                        </a:rPr>
                        <a:t>[insert name of city or town]</a:t>
                      </a:r>
                      <a:endParaRPr lang="en-IN" sz="2000" dirty="0">
                        <a:effectLst/>
                        <a:latin typeface="+mn-lt"/>
                        <a:ea typeface="Times New Roman"/>
                        <a:cs typeface="Calibri" pitchFamily="34" charset="0"/>
                      </a:endParaRPr>
                    </a:p>
                    <a:p>
                      <a:pPr algn="just">
                        <a:spcBef>
                          <a:spcPts val="0"/>
                        </a:spcBef>
                        <a:spcAft>
                          <a:spcPts val="0"/>
                        </a:spcAft>
                      </a:pPr>
                      <a:r>
                        <a:rPr lang="en-US" sz="2000" dirty="0">
                          <a:effectLst/>
                          <a:latin typeface="+mn-lt"/>
                          <a:ea typeface="Times New Roman"/>
                          <a:cs typeface="Calibri" pitchFamily="34" charset="0"/>
                        </a:rPr>
                        <a:t>Country:   </a:t>
                      </a:r>
                      <a:r>
                        <a:rPr lang="en-US" sz="2000" i="1" dirty="0">
                          <a:effectLst/>
                          <a:latin typeface="+mn-lt"/>
                          <a:ea typeface="Times New Roman"/>
                          <a:cs typeface="Calibri" pitchFamily="34" charset="0"/>
                        </a:rPr>
                        <a:t>[insert name of country]</a:t>
                      </a:r>
                      <a:endParaRPr lang="en-IN" sz="2000" dirty="0">
                        <a:effectLst/>
                        <a:latin typeface="+mn-lt"/>
                        <a:ea typeface="Times New Roman"/>
                        <a:cs typeface="Calibri" pitchFamily="34" charset="0"/>
                      </a:endParaRPr>
                    </a:p>
                    <a:p>
                      <a:pPr algn="just">
                        <a:spcBef>
                          <a:spcPts val="0"/>
                        </a:spcBef>
                        <a:spcAft>
                          <a:spcPts val="0"/>
                        </a:spcAft>
                        <a:tabLst>
                          <a:tab pos="6035040" algn="r"/>
                        </a:tabLst>
                      </a:pPr>
                      <a:r>
                        <a:rPr lang="en-US" sz="2000" dirty="0">
                          <a:effectLst/>
                          <a:latin typeface="+mn-lt"/>
                          <a:ea typeface="Times New Roman"/>
                          <a:cs typeface="Calibri" pitchFamily="34" charset="0"/>
                        </a:rPr>
                        <a:t>Date:   </a:t>
                      </a:r>
                      <a:r>
                        <a:rPr lang="en-US" sz="2000" i="1" dirty="0">
                          <a:effectLst/>
                          <a:latin typeface="+mn-lt"/>
                          <a:ea typeface="Times New Roman"/>
                          <a:cs typeface="Calibri" pitchFamily="34" charset="0"/>
                        </a:rPr>
                        <a:t>[insert day, month, and year, i.e. 15 June, 2001]</a:t>
                      </a:r>
                      <a:endParaRPr lang="en-IN" sz="2000" dirty="0">
                        <a:effectLst/>
                        <a:latin typeface="+mn-lt"/>
                        <a:ea typeface="Times New Roman"/>
                        <a:cs typeface="Calibri" pitchFamily="34" charset="0"/>
                      </a:endParaRPr>
                    </a:p>
                    <a:p>
                      <a:pPr algn="just">
                        <a:spcBef>
                          <a:spcPts val="0"/>
                        </a:spcBef>
                        <a:spcAft>
                          <a:spcPts val="0"/>
                        </a:spcAft>
                        <a:tabLst>
                          <a:tab pos="4606290" algn="r"/>
                        </a:tabLst>
                      </a:pPr>
                      <a:r>
                        <a:rPr lang="en-US" sz="2000" dirty="0">
                          <a:effectLst/>
                          <a:latin typeface="+mn-lt"/>
                          <a:ea typeface="Times New Roman"/>
                          <a:cs typeface="Calibri" pitchFamily="34" charset="0"/>
                        </a:rPr>
                        <a:t>Time:  </a:t>
                      </a:r>
                      <a:r>
                        <a:rPr lang="en-US" sz="2000" i="1" dirty="0">
                          <a:effectLst/>
                          <a:latin typeface="+mn-lt"/>
                          <a:ea typeface="Times New Roman"/>
                          <a:cs typeface="Calibri" pitchFamily="34" charset="0"/>
                        </a:rPr>
                        <a:t>[insert time, and identify if a.m. or p.m. i.e. 10:30 a.m.]</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txBody>
                  <a:tcPr marL="65405" marR="65405" marT="0" marB="0"/>
                </a:tc>
              </a:tr>
              <a:tr h="942635">
                <a:tc>
                  <a:txBody>
                    <a:bodyPr/>
                    <a:lstStyle/>
                    <a:p>
                      <a:pPr marL="0" algn="l"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27.1</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0"/>
                        </a:spcBef>
                        <a:spcAft>
                          <a:spcPts val="0"/>
                        </a:spcAft>
                        <a:tabLst>
                          <a:tab pos="4606290" algn="r"/>
                        </a:tabLst>
                      </a:pPr>
                      <a:r>
                        <a:rPr lang="en-US" sz="2000" dirty="0">
                          <a:effectLst/>
                          <a:latin typeface="+mn-lt"/>
                          <a:ea typeface="Times New Roman"/>
                          <a:cs typeface="Calibri" pitchFamily="34" charset="0"/>
                        </a:rPr>
                        <a:t>If electronic bid submission is permitted in accordance with ITB sub-clause 23.1, the specific bid opening procedures shall be: </a:t>
                      </a:r>
                      <a:r>
                        <a:rPr lang="en-US" sz="2000" i="1" dirty="0">
                          <a:effectLst/>
                          <a:latin typeface="+mn-lt"/>
                          <a:ea typeface="Times New Roman"/>
                          <a:cs typeface="Calibri" pitchFamily="34" charset="0"/>
                        </a:rPr>
                        <a:t>[insert description of the procedures]</a:t>
                      </a:r>
                      <a:endParaRPr lang="en-IN" sz="2000" dirty="0">
                        <a:effectLst/>
                        <a:latin typeface="+mn-lt"/>
                        <a:ea typeface="Times New Roman"/>
                        <a:cs typeface="Calibri" pitchFamily="34" charset="0"/>
                      </a:endParaRPr>
                    </a:p>
                  </a:txBody>
                  <a:tcPr marL="65405" marR="65405" marT="0" marB="0"/>
                </a:tc>
              </a:tr>
              <a:tr h="348917">
                <a:tc>
                  <a:txBody>
                    <a:bodyPr/>
                    <a:lstStyle/>
                    <a:p>
                      <a:pPr>
                        <a:spcBef>
                          <a:spcPts val="0"/>
                        </a:spcBef>
                        <a:spcAft>
                          <a:spcPts val="0"/>
                        </a:spcAft>
                      </a:pPr>
                      <a:r>
                        <a:rPr lang="en-US" sz="2000" b="1">
                          <a:effectLst/>
                          <a:latin typeface="+mn-lt"/>
                          <a:ea typeface="Times New Roman"/>
                          <a:cs typeface="Calibri" pitchFamily="34" charset="0"/>
                        </a:rPr>
                        <a:t> </a:t>
                      </a:r>
                      <a:endParaRPr lang="en-IN" sz="2000">
                        <a:effectLst/>
                        <a:latin typeface="+mn-lt"/>
                        <a:ea typeface="Times New Roman"/>
                        <a:cs typeface="Calibri" pitchFamily="34" charset="0"/>
                      </a:endParaRPr>
                    </a:p>
                  </a:txBody>
                  <a:tcPr marL="65405" marR="65405" marT="0" marB="0"/>
                </a:tc>
                <a:tc>
                  <a:txBody>
                    <a:bodyPr/>
                    <a:lstStyle/>
                    <a:p>
                      <a:pPr algn="just">
                        <a:spcBef>
                          <a:spcPts val="0"/>
                        </a:spcBef>
                        <a:spcAft>
                          <a:spcPts val="0"/>
                        </a:spcAft>
                      </a:pPr>
                      <a:r>
                        <a:rPr lang="en-US" sz="2000" b="1" dirty="0">
                          <a:effectLst/>
                          <a:latin typeface="+mn-lt"/>
                          <a:ea typeface="Times New Roman"/>
                          <a:cs typeface="Calibri" pitchFamily="34" charset="0"/>
                        </a:rPr>
                        <a:t>E. Evaluation and Comparison of Bids</a:t>
                      </a:r>
                      <a:endParaRPr lang="en-IN" sz="2000" dirty="0">
                        <a:effectLst/>
                        <a:latin typeface="+mn-lt"/>
                        <a:ea typeface="Times New Roman"/>
                        <a:cs typeface="Calibri" pitchFamily="34" charset="0"/>
                      </a:endParaRPr>
                    </a:p>
                  </a:txBody>
                  <a:tcPr marL="65405" marR="65405" marT="0" marB="0"/>
                </a:tc>
              </a:tr>
              <a:tr h="1666951">
                <a:tc>
                  <a:txBody>
                    <a:bodyPr/>
                    <a:lstStyle/>
                    <a:p>
                      <a:pPr marL="0" algn="l"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34.1</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0"/>
                        </a:spcBef>
                        <a:spcAft>
                          <a:spcPts val="0"/>
                        </a:spcAft>
                        <a:tabLst>
                          <a:tab pos="4606290" algn="r"/>
                        </a:tabLst>
                      </a:pPr>
                      <a:r>
                        <a:rPr lang="en-US" sz="2000" dirty="0">
                          <a:effectLst/>
                          <a:latin typeface="+mn-lt"/>
                          <a:ea typeface="Times New Roman"/>
                          <a:cs typeface="Calibri" pitchFamily="34" charset="0"/>
                        </a:rPr>
                        <a:t>Bid prices expressed in different currencies shall be converted in: </a:t>
                      </a:r>
                      <a:r>
                        <a:rPr lang="en-US" sz="2000" i="1" dirty="0">
                          <a:effectLst/>
                          <a:latin typeface="+mn-lt"/>
                          <a:ea typeface="Times New Roman"/>
                          <a:cs typeface="Calibri" pitchFamily="34" charset="0"/>
                        </a:rPr>
                        <a:t>[insert the name of the currency]</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p>
                      <a:pPr algn="just">
                        <a:spcBef>
                          <a:spcPts val="0"/>
                        </a:spcBef>
                        <a:spcAft>
                          <a:spcPts val="0"/>
                        </a:spcAft>
                        <a:tabLst>
                          <a:tab pos="4606290" algn="r"/>
                        </a:tabLst>
                      </a:pPr>
                      <a:r>
                        <a:rPr lang="en-US" sz="2000" dirty="0">
                          <a:effectLst/>
                          <a:latin typeface="+mn-lt"/>
                          <a:ea typeface="Times New Roman"/>
                          <a:cs typeface="Calibri" pitchFamily="34" charset="0"/>
                        </a:rPr>
                        <a:t>The source of exchange rate shall be: </a:t>
                      </a:r>
                      <a:r>
                        <a:rPr lang="en-US" sz="2000" i="1" dirty="0">
                          <a:effectLst/>
                          <a:latin typeface="+mn-lt"/>
                          <a:ea typeface="Times New Roman"/>
                          <a:cs typeface="Calibri" pitchFamily="34" charset="0"/>
                        </a:rPr>
                        <a:t>[ insert the name of the source] </a:t>
                      </a:r>
                      <a:endParaRPr lang="en-IN" sz="2000" dirty="0">
                        <a:effectLst/>
                        <a:latin typeface="+mn-lt"/>
                        <a:ea typeface="Times New Roman"/>
                        <a:cs typeface="Calibri" pitchFamily="34" charset="0"/>
                      </a:endParaRPr>
                    </a:p>
                    <a:p>
                      <a:pPr algn="just">
                        <a:spcBef>
                          <a:spcPts val="0"/>
                        </a:spcBef>
                        <a:spcAft>
                          <a:spcPts val="0"/>
                        </a:spcAft>
                        <a:tabLst>
                          <a:tab pos="4606290" algn="r"/>
                        </a:tabLst>
                      </a:pPr>
                      <a:r>
                        <a:rPr lang="en-US" sz="2000" dirty="0">
                          <a:effectLst/>
                          <a:latin typeface="+mn-lt"/>
                          <a:ea typeface="Times New Roman"/>
                          <a:cs typeface="Calibri" pitchFamily="34" charset="0"/>
                        </a:rPr>
                        <a:t>The date for the exchange rate shall be </a:t>
                      </a:r>
                      <a:r>
                        <a:rPr lang="en-US" sz="2000" i="1" dirty="0">
                          <a:effectLst/>
                          <a:latin typeface="+mn-lt"/>
                          <a:ea typeface="Times New Roman"/>
                          <a:cs typeface="Calibri" pitchFamily="34" charset="0"/>
                        </a:rPr>
                        <a:t>[insert day, month and year]</a:t>
                      </a:r>
                      <a:endParaRPr lang="en-IN" sz="2000" dirty="0">
                        <a:effectLst/>
                        <a:latin typeface="+mn-lt"/>
                        <a:ea typeface="Times New Roman"/>
                        <a:cs typeface="Calibri" pitchFamily="34" charset="0"/>
                      </a:endParaRPr>
                    </a:p>
                  </a:txBody>
                  <a:tcPr marL="65405" marR="65405" marT="0" marB="0"/>
                </a:tc>
              </a:tr>
            </a:tbl>
          </a:graphicData>
        </a:graphic>
      </p:graphicFrame>
    </p:spTree>
    <p:extLst>
      <p:ext uri="{BB962C8B-B14F-4D97-AF65-F5344CB8AC3E}">
        <p14:creationId xmlns:p14="http://schemas.microsoft.com/office/powerpoint/2010/main" val="26784214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620688"/>
            <a:ext cx="8784976" cy="6120680"/>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101F2873-86B9-4CF5-9CF9-2E9C246A8B12}"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54</a:t>
            </a:fld>
            <a:endParaRPr lang="en-IN"/>
          </a:p>
        </p:txBody>
      </p:sp>
      <p:graphicFrame>
        <p:nvGraphicFramePr>
          <p:cNvPr id="5" name="Table 4"/>
          <p:cNvGraphicFramePr>
            <a:graphicFrameLocks noGrp="1"/>
          </p:cNvGraphicFramePr>
          <p:nvPr>
            <p:extLst/>
          </p:nvPr>
        </p:nvGraphicFramePr>
        <p:xfrm>
          <a:off x="323528" y="1124744"/>
          <a:ext cx="8424936" cy="5328592"/>
        </p:xfrm>
        <a:graphic>
          <a:graphicData uri="http://schemas.openxmlformats.org/drawingml/2006/table">
            <a:tbl>
              <a:tblPr firstRow="1" bandRow="1"/>
              <a:tblGrid>
                <a:gridCol w="1068725"/>
                <a:gridCol w="7356211"/>
              </a:tblGrid>
              <a:tr h="1687917">
                <a:tc>
                  <a:txBody>
                    <a:bodyPr/>
                    <a:lstStyle/>
                    <a:p>
                      <a:pPr>
                        <a:spcBef>
                          <a:spcPts val="0"/>
                        </a:spcBef>
                        <a:spcAft>
                          <a:spcPts val="0"/>
                        </a:spcAft>
                      </a:pPr>
                      <a:r>
                        <a:rPr lang="en-US" sz="2000" b="1" dirty="0">
                          <a:effectLst/>
                          <a:latin typeface="+mn-lt"/>
                          <a:ea typeface="Times New Roman"/>
                          <a:hlinkClick r:id="" action="ppaction://hlinkfile"/>
                        </a:rPr>
                        <a:t>ITB 35.1</a:t>
                      </a:r>
                      <a:endParaRPr lang="en-IN" sz="2000" dirty="0">
                        <a:effectLst/>
                        <a:latin typeface="+mn-lt"/>
                        <a:ea typeface="Times New Roman"/>
                      </a:endParaRPr>
                    </a:p>
                  </a:txBody>
                  <a:tcPr marL="65405" marR="65405" marT="0" marB="0"/>
                </a:tc>
                <a:tc>
                  <a:txBody>
                    <a:bodyPr/>
                    <a:lstStyle/>
                    <a:p>
                      <a:pPr algn="just">
                        <a:lnSpc>
                          <a:spcPct val="90000"/>
                        </a:lnSpc>
                        <a:spcBef>
                          <a:spcPts val="0"/>
                        </a:spcBef>
                        <a:spcAft>
                          <a:spcPts val="0"/>
                        </a:spcAft>
                        <a:tabLst>
                          <a:tab pos="4606290" algn="r"/>
                        </a:tabLst>
                      </a:pPr>
                      <a:r>
                        <a:rPr lang="en-US" sz="2000" dirty="0">
                          <a:effectLst/>
                          <a:latin typeface="+mn-lt"/>
                          <a:ea typeface="Times New Roman"/>
                          <a:cs typeface="Times New Roman"/>
                        </a:rPr>
                        <a:t>Domestic preference </a:t>
                      </a:r>
                      <a:r>
                        <a:rPr lang="en-US" sz="2000" i="1" dirty="0">
                          <a:effectLst/>
                          <a:latin typeface="+mn-lt"/>
                          <a:ea typeface="Times New Roman"/>
                          <a:cs typeface="Times New Roman"/>
                        </a:rPr>
                        <a:t>[insert “shall” or “shall not”] </a:t>
                      </a:r>
                      <a:r>
                        <a:rPr lang="en-US" sz="2000" dirty="0">
                          <a:effectLst/>
                          <a:latin typeface="+mn-lt"/>
                          <a:ea typeface="Times New Roman"/>
                          <a:cs typeface="Times New Roman"/>
                        </a:rPr>
                        <a:t>be a bid evaluation factor.</a:t>
                      </a:r>
                      <a:endParaRPr lang="en-IN" sz="2000" dirty="0">
                        <a:effectLst/>
                        <a:latin typeface="+mn-lt"/>
                        <a:ea typeface="Times New Roman"/>
                        <a:cs typeface="Times New Roman"/>
                      </a:endParaRPr>
                    </a:p>
                    <a:p>
                      <a:pPr algn="just">
                        <a:lnSpc>
                          <a:spcPct val="90000"/>
                        </a:lnSpc>
                        <a:spcBef>
                          <a:spcPts val="0"/>
                        </a:spcBef>
                        <a:spcAft>
                          <a:spcPts val="0"/>
                        </a:spcAft>
                        <a:tabLst>
                          <a:tab pos="4606290" algn="r"/>
                        </a:tabLst>
                      </a:pPr>
                      <a:r>
                        <a:rPr lang="en-US" sz="2000" i="1" dirty="0">
                          <a:effectLst/>
                          <a:latin typeface="+mn-lt"/>
                          <a:ea typeface="Times New Roman"/>
                          <a:cs typeface="Times New Roman"/>
                        </a:rPr>
                        <a:t>[If domestic preference shall be a bid-evaluation factor, the methodology for calculating the margin of preference and the criteria for its application shall be as specified in Section III, Evaluation and Qualification Criteria.]</a:t>
                      </a:r>
                      <a:endParaRPr lang="en-IN" sz="2000" dirty="0">
                        <a:effectLst/>
                        <a:latin typeface="+mn-lt"/>
                        <a:ea typeface="Times New Roman"/>
                        <a:cs typeface="Times New Roman"/>
                      </a:endParaRPr>
                    </a:p>
                  </a:txBody>
                  <a:tcPr marL="65405" marR="65405" marT="0" marB="0"/>
                </a:tc>
              </a:tr>
              <a:tr h="3640675">
                <a:tc>
                  <a:txBody>
                    <a:bodyPr/>
                    <a:lstStyle/>
                    <a:p>
                      <a:pPr marL="0" algn="l" defTabSz="914400" rtl="0" eaLnBrk="1" latinLnBrk="0" hangingPunct="1">
                        <a:spcBef>
                          <a:spcPts val="0"/>
                        </a:spcBef>
                        <a:spcAft>
                          <a:spcPts val="0"/>
                        </a:spcAft>
                      </a:pPr>
                      <a:r>
                        <a:rPr lang="en-US" sz="2000" b="1" kern="1200" dirty="0">
                          <a:solidFill>
                            <a:schemeClr val="tx1"/>
                          </a:solidFill>
                          <a:effectLst/>
                          <a:latin typeface="+mn-lt"/>
                          <a:ea typeface="Times New Roman"/>
                          <a:cs typeface="+mn-cs"/>
                          <a:hlinkClick r:id="" action="ppaction://hlinkfile"/>
                        </a:rPr>
                        <a:t>ITB 36.3(a)</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marL="441325" indent="-441325" algn="just">
                        <a:lnSpc>
                          <a:spcPct val="85000"/>
                        </a:lnSpc>
                        <a:spcBef>
                          <a:spcPts val="0"/>
                        </a:spcBef>
                        <a:spcAft>
                          <a:spcPts val="0"/>
                        </a:spcAft>
                      </a:pPr>
                      <a:r>
                        <a:rPr lang="en-US" sz="2000" dirty="0" smtClean="0">
                          <a:effectLst/>
                          <a:latin typeface="+mn-lt"/>
                          <a:ea typeface="Times New Roman"/>
                        </a:rPr>
                        <a:t>Evaluation </a:t>
                      </a:r>
                      <a:r>
                        <a:rPr lang="en-US" sz="2000" dirty="0">
                          <a:effectLst/>
                          <a:latin typeface="+mn-lt"/>
                          <a:ea typeface="Times New Roman"/>
                        </a:rPr>
                        <a:t>will be done for……..</a:t>
                      </a:r>
                      <a:r>
                        <a:rPr lang="en-US" sz="2000" i="1" dirty="0">
                          <a:effectLst/>
                          <a:latin typeface="+mn-lt"/>
                          <a:ea typeface="Times New Roman"/>
                        </a:rPr>
                        <a:t>[Select Items or  Lots]</a:t>
                      </a:r>
                      <a:endParaRPr lang="en-IN" sz="2000" dirty="0">
                        <a:effectLst/>
                        <a:latin typeface="+mn-lt"/>
                        <a:ea typeface="Times New Roman"/>
                      </a:endParaRPr>
                    </a:p>
                    <a:p>
                      <a:pPr marL="441325" indent="-441325" algn="just">
                        <a:lnSpc>
                          <a:spcPct val="85000"/>
                        </a:lnSpc>
                        <a:spcBef>
                          <a:spcPts val="0"/>
                        </a:spcBef>
                        <a:spcAft>
                          <a:spcPts val="0"/>
                        </a:spcAft>
                      </a:pPr>
                      <a:r>
                        <a:rPr lang="en-US" sz="2000" dirty="0">
                          <a:effectLst/>
                          <a:latin typeface="+mn-lt"/>
                          <a:ea typeface="Times New Roman"/>
                        </a:rPr>
                        <a:t>Note: </a:t>
                      </a:r>
                      <a:endParaRPr lang="en-IN" sz="2000" dirty="0">
                        <a:effectLst/>
                        <a:latin typeface="+mn-lt"/>
                        <a:ea typeface="Times New Roman"/>
                      </a:endParaRPr>
                    </a:p>
                    <a:p>
                      <a:pPr marL="441325" indent="-441325" algn="just">
                        <a:lnSpc>
                          <a:spcPct val="85000"/>
                        </a:lnSpc>
                        <a:spcBef>
                          <a:spcPts val="0"/>
                        </a:spcBef>
                        <a:spcAft>
                          <a:spcPts val="0"/>
                        </a:spcAft>
                      </a:pPr>
                      <a:r>
                        <a:rPr lang="en-US" sz="2000" i="1" dirty="0">
                          <a:effectLst/>
                          <a:latin typeface="+mn-lt"/>
                          <a:ea typeface="Times New Roman"/>
                        </a:rPr>
                        <a:t>[Select one of the two sample clauses below as appropriate</a:t>
                      </a:r>
                      <a:endParaRPr lang="en-IN" sz="2000" dirty="0">
                        <a:effectLst/>
                        <a:latin typeface="+mn-lt"/>
                        <a:ea typeface="Times New Roman"/>
                      </a:endParaRPr>
                    </a:p>
                    <a:p>
                      <a:pPr marL="220345" indent="7620" algn="just">
                        <a:lnSpc>
                          <a:spcPct val="85000"/>
                        </a:lnSpc>
                        <a:spcBef>
                          <a:spcPts val="0"/>
                        </a:spcBef>
                        <a:spcAft>
                          <a:spcPts val="0"/>
                        </a:spcAft>
                      </a:pPr>
                      <a:r>
                        <a:rPr lang="en-US" sz="2000" i="1" dirty="0">
                          <a:effectLst/>
                          <a:latin typeface="+mn-lt"/>
                          <a:ea typeface="Times New Roman"/>
                        </a:rPr>
                        <a:t>Bids will be evaluated for each item and the Contract will comprise the item(s) awarded to the successful Bidder.</a:t>
                      </a:r>
                      <a:endParaRPr lang="en-IN" sz="2000" dirty="0">
                        <a:effectLst/>
                        <a:latin typeface="+mn-lt"/>
                        <a:ea typeface="Times New Roman"/>
                      </a:endParaRPr>
                    </a:p>
                    <a:p>
                      <a:pPr marL="220345" indent="7620" algn="just">
                        <a:lnSpc>
                          <a:spcPct val="85000"/>
                        </a:lnSpc>
                        <a:spcBef>
                          <a:spcPts val="0"/>
                        </a:spcBef>
                        <a:spcAft>
                          <a:spcPts val="0"/>
                        </a:spcAft>
                      </a:pPr>
                      <a:r>
                        <a:rPr lang="en-US" sz="2000" i="1" dirty="0">
                          <a:effectLst/>
                          <a:latin typeface="+mn-lt"/>
                          <a:ea typeface="Times New Roman"/>
                        </a:rPr>
                        <a:t>Or</a:t>
                      </a:r>
                      <a:endParaRPr lang="en-IN" sz="2000" dirty="0">
                        <a:effectLst/>
                        <a:latin typeface="+mn-lt"/>
                        <a:ea typeface="Times New Roman"/>
                      </a:endParaRPr>
                    </a:p>
                    <a:p>
                      <a:pPr marL="220345" indent="7620" algn="just">
                        <a:lnSpc>
                          <a:spcPct val="85000"/>
                        </a:lnSpc>
                        <a:spcBef>
                          <a:spcPts val="0"/>
                        </a:spcBef>
                        <a:spcAft>
                          <a:spcPts val="0"/>
                        </a:spcAft>
                      </a:pPr>
                      <a:r>
                        <a:rPr lang="en-US" sz="2000" i="1" dirty="0">
                          <a:effectLst/>
                          <a:latin typeface="+mn-lt"/>
                          <a:ea typeface="Times New Roman"/>
                        </a:rPr>
                        <a:t>Bids will be evaluated lot by lot. </a:t>
                      </a:r>
                      <a:r>
                        <a:rPr lang="en-US" sz="2000" i="1" dirty="0">
                          <a:solidFill>
                            <a:srgbClr val="FF0000"/>
                          </a:solidFill>
                          <a:effectLst/>
                          <a:latin typeface="+mn-lt"/>
                          <a:ea typeface="Times New Roman"/>
                        </a:rPr>
                        <a:t>If a Price Schedule shows items listed but not priced, their prices shall be assumed to be included in the prices of other items.   An item not listed in the Price Schedule shall be assumed to be not included in the bid, and provided that the bid is substantially responsive, the average price of the  item quoted by substantially responsive bidders will be added to the bid price and the equivalent total cost of the bid so determined will be used for price comparison</a:t>
                      </a:r>
                      <a:r>
                        <a:rPr lang="en-US" sz="2000" i="1" dirty="0">
                          <a:effectLst/>
                          <a:latin typeface="+mn-lt"/>
                          <a:ea typeface="Times New Roman"/>
                        </a:rPr>
                        <a:t>.]</a:t>
                      </a:r>
                      <a:endParaRPr lang="en-IN" sz="2000" dirty="0">
                        <a:effectLst/>
                        <a:latin typeface="+mn-lt"/>
                        <a:ea typeface="Times New Roman"/>
                      </a:endParaRPr>
                    </a:p>
                  </a:txBody>
                  <a:tcPr marL="65405" marR="65405" marT="0" marB="0"/>
                </a:tc>
              </a:tr>
            </a:tbl>
          </a:graphicData>
        </a:graphic>
      </p:graphicFrame>
    </p:spTree>
    <p:extLst>
      <p:ext uri="{BB962C8B-B14F-4D97-AF65-F5344CB8AC3E}">
        <p14:creationId xmlns:p14="http://schemas.microsoft.com/office/powerpoint/2010/main" val="16301191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504055"/>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620688"/>
            <a:ext cx="8784976" cy="6120680"/>
          </a:xfrm>
        </p:spPr>
        <p:txBody>
          <a:bodyPr>
            <a:normAutofit/>
          </a:bodyPr>
          <a:lstStyle/>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452AFD8D-3D5E-4A9D-9D3D-67F5CE82A0A5}"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55</a:t>
            </a:fld>
            <a:endParaRPr lang="en-IN"/>
          </a:p>
        </p:txBody>
      </p:sp>
      <p:graphicFrame>
        <p:nvGraphicFramePr>
          <p:cNvPr id="5" name="Table 4"/>
          <p:cNvGraphicFramePr>
            <a:graphicFrameLocks noGrp="1"/>
          </p:cNvGraphicFramePr>
          <p:nvPr>
            <p:extLst/>
          </p:nvPr>
        </p:nvGraphicFramePr>
        <p:xfrm>
          <a:off x="323528" y="966937"/>
          <a:ext cx="8424936" cy="5486400"/>
        </p:xfrm>
        <a:graphic>
          <a:graphicData uri="http://schemas.openxmlformats.org/drawingml/2006/table">
            <a:tbl>
              <a:tblPr firstRow="1" bandRow="1"/>
              <a:tblGrid>
                <a:gridCol w="1068725"/>
                <a:gridCol w="7356211"/>
              </a:tblGrid>
              <a:tr h="5472608">
                <a:tc>
                  <a:txBody>
                    <a:bodyPr/>
                    <a:lstStyle/>
                    <a:p>
                      <a:pPr>
                        <a:lnSpc>
                          <a:spcPct val="90000"/>
                        </a:lnSpc>
                        <a:spcBef>
                          <a:spcPts val="0"/>
                        </a:spcBef>
                        <a:spcAft>
                          <a:spcPts val="0"/>
                        </a:spcAft>
                      </a:pPr>
                      <a:r>
                        <a:rPr lang="en-US" sz="2000" b="1" dirty="0">
                          <a:effectLst/>
                          <a:latin typeface="+mn-lt"/>
                          <a:ea typeface="Times New Roman"/>
                          <a:cs typeface="Calibri" pitchFamily="34" charset="0"/>
                          <a:hlinkClick r:id="" action="ppaction://hlinkfile"/>
                        </a:rPr>
                        <a:t>ITB 36.3(d)</a:t>
                      </a:r>
                      <a:endParaRPr lang="en-IN" sz="2000" dirty="0">
                        <a:effectLst/>
                        <a:latin typeface="+mn-lt"/>
                        <a:ea typeface="Times New Roman"/>
                        <a:cs typeface="Calibri" pitchFamily="34" charset="0"/>
                      </a:endParaRPr>
                    </a:p>
                  </a:txBody>
                  <a:tcPr marL="65405" marR="65405" marT="0" marB="0"/>
                </a:tc>
                <a:tc>
                  <a:txBody>
                    <a:bodyPr/>
                    <a:lstStyle/>
                    <a:p>
                      <a:pPr algn="just">
                        <a:lnSpc>
                          <a:spcPct val="90000"/>
                        </a:lnSpc>
                        <a:spcBef>
                          <a:spcPts val="0"/>
                        </a:spcBef>
                        <a:spcAft>
                          <a:spcPts val="0"/>
                        </a:spcAft>
                      </a:pPr>
                      <a:r>
                        <a:rPr lang="en-US" sz="2000" dirty="0">
                          <a:effectLst/>
                          <a:latin typeface="+mn-lt"/>
                          <a:ea typeface="Times New Roman"/>
                          <a:cs typeface="Calibri" pitchFamily="34" charset="0"/>
                        </a:rPr>
                        <a:t>The adjustments shall be determined using the following criteria, from amongst those set out in Section III, Evaluation and Qualification Criteria:  </a:t>
                      </a:r>
                      <a:r>
                        <a:rPr lang="en-US" sz="2000" i="1" dirty="0">
                          <a:effectLst/>
                          <a:latin typeface="+mn-lt"/>
                          <a:ea typeface="Times New Roman"/>
                          <a:cs typeface="Calibri" pitchFamily="34" charset="0"/>
                        </a:rPr>
                        <a:t>[refer to Schedule III, Evaluation and Qualification Criteria; insert complementary details if necessary</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pPr>
                      <a:r>
                        <a:rPr lang="en-US" sz="2000" dirty="0">
                          <a:effectLst/>
                          <a:latin typeface="+mn-lt"/>
                          <a:ea typeface="Times New Roman"/>
                          <a:cs typeface="Calibri" pitchFamily="34" charset="0"/>
                        </a:rPr>
                        <a:t>Deviation in Delivery schedule: </a:t>
                      </a:r>
                      <a:r>
                        <a:rPr lang="en-US" sz="2000" i="1" dirty="0">
                          <a:effectLst/>
                          <a:latin typeface="+mn-lt"/>
                          <a:ea typeface="Times New Roman"/>
                          <a:cs typeface="Calibri" pitchFamily="34" charset="0"/>
                        </a:rPr>
                        <a:t>[insert Yes or No. If yes insert the adjustment factor]</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pPr>
                      <a:r>
                        <a:rPr lang="en-US" sz="2000" dirty="0">
                          <a:effectLst/>
                          <a:latin typeface="+mn-lt"/>
                          <a:ea typeface="Times New Roman"/>
                          <a:cs typeface="Calibri" pitchFamily="34" charset="0"/>
                        </a:rPr>
                        <a:t>Deviation in payment schedule: </a:t>
                      </a:r>
                      <a:r>
                        <a:rPr lang="en-US" sz="2000" i="1" dirty="0">
                          <a:effectLst/>
                          <a:latin typeface="+mn-lt"/>
                          <a:ea typeface="Times New Roman"/>
                          <a:cs typeface="Calibri" pitchFamily="34" charset="0"/>
                        </a:rPr>
                        <a:t>[insert Yes or No.  If yes insert the adjustment factor]</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tabLst>
                          <a:tab pos="448945" algn="l"/>
                        </a:tabLst>
                      </a:pPr>
                      <a:r>
                        <a:rPr lang="en-US" sz="2000" dirty="0">
                          <a:effectLst/>
                          <a:latin typeface="+mn-lt"/>
                          <a:ea typeface="Times New Roman"/>
                          <a:cs typeface="Calibri" pitchFamily="34" charset="0"/>
                        </a:rPr>
                        <a:t>the cost of major replacement components, mandatory spare parts, and service: </a:t>
                      </a:r>
                      <a:r>
                        <a:rPr lang="en-US" sz="2000" i="1" dirty="0">
                          <a:effectLst/>
                          <a:latin typeface="+mn-lt"/>
                          <a:ea typeface="Times New Roman"/>
                          <a:cs typeface="Calibri" pitchFamily="34" charset="0"/>
                        </a:rPr>
                        <a:t>[insert Yes  or No. If yes, insert the Methodology and criteria]</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tabLst>
                          <a:tab pos="448945" algn="l"/>
                          <a:tab pos="791845" algn="l"/>
                        </a:tabLst>
                      </a:pPr>
                      <a:r>
                        <a:rPr lang="en-US" sz="2000" dirty="0">
                          <a:effectLst/>
                          <a:latin typeface="+mn-lt"/>
                          <a:ea typeface="Times New Roman"/>
                          <a:cs typeface="Calibri" pitchFamily="34" charset="0"/>
                        </a:rPr>
                        <a:t>the availability in the Purchaser’s Country of spare parts and after-sales services for the equipment offered in the bid </a:t>
                      </a:r>
                      <a:r>
                        <a:rPr lang="en-US" sz="2000" i="1" dirty="0">
                          <a:effectLst/>
                          <a:latin typeface="+mn-lt"/>
                          <a:ea typeface="Times New Roman"/>
                          <a:cs typeface="Calibri" pitchFamily="34" charset="0"/>
                        </a:rPr>
                        <a:t>[insert Yes  or No, If yes, insert the Methodology and criteria]</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pPr>
                      <a:r>
                        <a:rPr lang="en-US" sz="2000" dirty="0">
                          <a:effectLst/>
                          <a:latin typeface="+mn-lt"/>
                          <a:ea typeface="Times New Roman"/>
                          <a:cs typeface="Calibri" pitchFamily="34" charset="0"/>
                        </a:rPr>
                        <a:t>the projected operating and maintenance costs during the life of the equipment </a:t>
                      </a:r>
                      <a:r>
                        <a:rPr lang="en-US" sz="2000" i="1" dirty="0">
                          <a:effectLst/>
                          <a:latin typeface="+mn-lt"/>
                          <a:ea typeface="Times New Roman"/>
                          <a:cs typeface="Calibri" pitchFamily="34" charset="0"/>
                        </a:rPr>
                        <a:t>[insert Yes  or No, If yes, insert the Methodology and criteria]</a:t>
                      </a:r>
                      <a:r>
                        <a:rPr lang="en-US" sz="2000" dirty="0">
                          <a:effectLst/>
                          <a:latin typeface="+mn-lt"/>
                          <a:ea typeface="Times New Roman"/>
                          <a:cs typeface="Calibri" pitchFamily="34" charset="0"/>
                        </a:rPr>
                        <a:t> </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pPr>
                      <a:r>
                        <a:rPr lang="en-US" sz="2000" dirty="0">
                          <a:effectLst/>
                          <a:latin typeface="+mn-lt"/>
                          <a:ea typeface="Times New Roman"/>
                          <a:cs typeface="Calibri" pitchFamily="34" charset="0"/>
                        </a:rPr>
                        <a:t>the performance and productivity of the equipment offered; </a:t>
                      </a:r>
                      <a:r>
                        <a:rPr lang="en-US" sz="2000" i="1" dirty="0">
                          <a:effectLst/>
                          <a:latin typeface="+mn-lt"/>
                          <a:ea typeface="Times New Roman"/>
                          <a:cs typeface="Calibri" pitchFamily="34" charset="0"/>
                        </a:rPr>
                        <a:t>[Insert Yes  or No. If yes, insert the Methodology and criteria] </a:t>
                      </a:r>
                      <a:endParaRPr lang="en-IN" sz="2000" dirty="0">
                        <a:effectLst/>
                        <a:latin typeface="+mn-lt"/>
                        <a:ea typeface="Times New Roman"/>
                        <a:cs typeface="Calibri" pitchFamily="34" charset="0"/>
                      </a:endParaRPr>
                    </a:p>
                    <a:p>
                      <a:pPr marL="342900" lvl="0" indent="-342900" algn="just">
                        <a:lnSpc>
                          <a:spcPct val="90000"/>
                        </a:lnSpc>
                        <a:spcBef>
                          <a:spcPts val="0"/>
                        </a:spcBef>
                        <a:spcAft>
                          <a:spcPts val="0"/>
                        </a:spcAft>
                        <a:buFont typeface="+mj-lt"/>
                        <a:buAutoNum type="alphaLcParenBoth"/>
                      </a:pPr>
                      <a:r>
                        <a:rPr lang="en-US" sz="2000" i="1" dirty="0">
                          <a:effectLst/>
                          <a:latin typeface="+mn-lt"/>
                          <a:ea typeface="Times New Roman"/>
                          <a:cs typeface="Calibri" pitchFamily="34" charset="0"/>
                        </a:rPr>
                        <a:t>[insert any other specific criteria]</a:t>
                      </a:r>
                      <a:endParaRPr lang="en-IN" sz="2000" dirty="0">
                        <a:effectLst/>
                        <a:latin typeface="+mn-lt"/>
                        <a:ea typeface="Times New Roman"/>
                        <a:cs typeface="Calibri" pitchFamily="34" charset="0"/>
                      </a:endParaRPr>
                    </a:p>
                  </a:txBody>
                  <a:tcPr marL="65405" marR="65405" marT="0" marB="0"/>
                </a:tc>
              </a:tr>
            </a:tbl>
          </a:graphicData>
        </a:graphic>
      </p:graphicFrame>
    </p:spTree>
    <p:extLst>
      <p:ext uri="{BB962C8B-B14F-4D97-AF65-F5344CB8AC3E}">
        <p14:creationId xmlns:p14="http://schemas.microsoft.com/office/powerpoint/2010/main" val="33282064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20079"/>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II.  BIDDING DATA SHEET (BDS)</a:t>
            </a:r>
            <a:endParaRPr lang="en-IN" b="1" dirty="0">
              <a:solidFill>
                <a:srgbClr val="008000"/>
              </a:solidFill>
            </a:endParaRPr>
          </a:p>
        </p:txBody>
      </p:sp>
      <p:sp>
        <p:nvSpPr>
          <p:cNvPr id="3" name="Subtitle 2"/>
          <p:cNvSpPr>
            <a:spLocks noGrp="1"/>
          </p:cNvSpPr>
          <p:nvPr>
            <p:ph type="subTitle" idx="1"/>
          </p:nvPr>
        </p:nvSpPr>
        <p:spPr>
          <a:xfrm>
            <a:off x="179512" y="836712"/>
            <a:ext cx="8784976" cy="5832648"/>
          </a:xfrm>
        </p:spPr>
        <p:txBody>
          <a:bodyPr>
            <a:normAutofit/>
          </a:bodyPr>
          <a:lstStyle/>
          <a:p>
            <a:pPr marL="723900" indent="-723900" algn="l">
              <a:buClr>
                <a:srgbClr val="00B050"/>
              </a:buClr>
            </a:pPr>
            <a:endParaRPr lang="en-IN" sz="2000" b="1" dirty="0"/>
          </a:p>
          <a:p>
            <a:pPr marL="723900" indent="-723900" algn="l">
              <a:buClr>
                <a:srgbClr val="00B050"/>
              </a:buClr>
            </a:pPr>
            <a:r>
              <a:rPr lang="en-IN" sz="2000" b="1" dirty="0"/>
              <a:t>BDS - continued</a:t>
            </a:r>
          </a:p>
        </p:txBody>
      </p:sp>
      <p:sp>
        <p:nvSpPr>
          <p:cNvPr id="6" name="Date Placeholder 5"/>
          <p:cNvSpPr>
            <a:spLocks noGrp="1"/>
          </p:cNvSpPr>
          <p:nvPr>
            <p:ph type="dt" sz="half" idx="10"/>
          </p:nvPr>
        </p:nvSpPr>
        <p:spPr/>
        <p:txBody>
          <a:bodyPr/>
          <a:lstStyle/>
          <a:p>
            <a:fld id="{25F3D414-833A-49F2-8DD2-886BF24F7E65}"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56</a:t>
            </a:fld>
            <a:endParaRPr lang="en-IN"/>
          </a:p>
        </p:txBody>
      </p:sp>
      <p:graphicFrame>
        <p:nvGraphicFramePr>
          <p:cNvPr id="5" name="Table 4"/>
          <p:cNvGraphicFramePr>
            <a:graphicFrameLocks noGrp="1"/>
          </p:cNvGraphicFramePr>
          <p:nvPr>
            <p:extLst/>
          </p:nvPr>
        </p:nvGraphicFramePr>
        <p:xfrm>
          <a:off x="323530" y="1778040"/>
          <a:ext cx="8164477" cy="3811201"/>
        </p:xfrm>
        <a:graphic>
          <a:graphicData uri="http://schemas.openxmlformats.org/drawingml/2006/table">
            <a:tbl>
              <a:tblPr firstRow="1" bandRow="1"/>
              <a:tblGrid>
                <a:gridCol w="1035685"/>
                <a:gridCol w="7128792"/>
              </a:tblGrid>
              <a:tr h="1684718">
                <a:tc>
                  <a:txBody>
                    <a:bodyPr/>
                    <a:lstStyle/>
                    <a:p>
                      <a:pPr>
                        <a:spcBef>
                          <a:spcPts val="600"/>
                        </a:spcBef>
                        <a:spcAft>
                          <a:spcPts val="0"/>
                        </a:spcAft>
                      </a:pPr>
                      <a:r>
                        <a:rPr lang="en-US" sz="2000" b="1" dirty="0">
                          <a:effectLst/>
                          <a:latin typeface="+mn-lt"/>
                          <a:ea typeface="Times New Roman"/>
                          <a:hlinkClick r:id="" action="ppaction://hlinkfile"/>
                        </a:rPr>
                        <a:t>ITB 36.6</a:t>
                      </a:r>
                      <a:endParaRPr lang="en-IN" sz="2000" dirty="0">
                        <a:effectLst/>
                        <a:latin typeface="+mn-lt"/>
                        <a:ea typeface="Times New Roman"/>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cs typeface="Times New Roman"/>
                        </a:rPr>
                        <a:t>Bidders </a:t>
                      </a:r>
                      <a:r>
                        <a:rPr lang="en-US" sz="2000" i="1" dirty="0">
                          <a:effectLst/>
                          <a:latin typeface="+mn-lt"/>
                          <a:ea typeface="Times New Roman"/>
                          <a:cs typeface="Times New Roman"/>
                        </a:rPr>
                        <a:t>[insert “shall “or “shall not”]</a:t>
                      </a:r>
                      <a:r>
                        <a:rPr lang="en-US" sz="2000" dirty="0">
                          <a:effectLst/>
                          <a:latin typeface="+mn-lt"/>
                          <a:ea typeface="Times New Roman"/>
                          <a:cs typeface="Times New Roman"/>
                        </a:rPr>
                        <a:t> be allowed to quote separate prices for one or more lots. </a:t>
                      </a:r>
                      <a:r>
                        <a:rPr lang="en-US" sz="2000" i="1" dirty="0">
                          <a:effectLst/>
                          <a:latin typeface="+mn-lt"/>
                          <a:ea typeface="Times New Roman"/>
                          <a:cs typeface="Times New Roman"/>
                        </a:rPr>
                        <a:t>[refer to Section III Evaluation and Qualification Criteria, for the evaluation methodology, if appropriate]</a:t>
                      </a:r>
                      <a:r>
                        <a:rPr lang="en-US" sz="2000" dirty="0">
                          <a:effectLst/>
                          <a:latin typeface="+mn-lt"/>
                          <a:ea typeface="Times New Roman"/>
                          <a:cs typeface="Times New Roman"/>
                        </a:rPr>
                        <a:t> </a:t>
                      </a:r>
                      <a:endParaRPr lang="en-IN" sz="2000" dirty="0">
                        <a:effectLst/>
                        <a:latin typeface="+mn-lt"/>
                        <a:ea typeface="Times New Roman"/>
                        <a:cs typeface="Times New Roman"/>
                      </a:endParaRPr>
                    </a:p>
                  </a:txBody>
                  <a:tcPr marL="65405" marR="65405" marT="0" marB="0"/>
                </a:tc>
              </a:tr>
              <a:tr h="560924">
                <a:tc>
                  <a:txBody>
                    <a:bodyPr/>
                    <a:lstStyle/>
                    <a:p>
                      <a:pPr>
                        <a:spcBef>
                          <a:spcPts val="600"/>
                        </a:spcBef>
                        <a:spcAft>
                          <a:spcPts val="0"/>
                        </a:spcAft>
                      </a:pPr>
                      <a:r>
                        <a:rPr lang="en-US" sz="2000" b="1">
                          <a:effectLst/>
                          <a:latin typeface="+mn-lt"/>
                          <a:ea typeface="Times New Roman"/>
                        </a:rPr>
                        <a:t> </a:t>
                      </a:r>
                      <a:endParaRPr lang="en-IN" sz="2000">
                        <a:effectLst/>
                        <a:latin typeface="+mn-lt"/>
                        <a:ea typeface="Times New Roman"/>
                      </a:endParaRPr>
                    </a:p>
                  </a:txBody>
                  <a:tcPr marL="65405" marR="65405" marT="0" marB="0"/>
                </a:tc>
                <a:tc>
                  <a:txBody>
                    <a:bodyPr/>
                    <a:lstStyle/>
                    <a:p>
                      <a:pPr algn="just">
                        <a:spcBef>
                          <a:spcPts val="600"/>
                        </a:spcBef>
                        <a:spcAft>
                          <a:spcPts val="600"/>
                        </a:spcAft>
                      </a:pPr>
                      <a:r>
                        <a:rPr lang="en-US" sz="2000" b="1" dirty="0" smtClean="0">
                          <a:effectLst/>
                          <a:latin typeface="+mn-lt"/>
                          <a:ea typeface="Times New Roman"/>
                        </a:rPr>
                        <a:t>F</a:t>
                      </a:r>
                      <a:r>
                        <a:rPr lang="en-US" sz="2000" b="1" dirty="0">
                          <a:effectLst/>
                          <a:latin typeface="+mn-lt"/>
                          <a:ea typeface="Times New Roman"/>
                        </a:rPr>
                        <a:t>. Award of Contract</a:t>
                      </a:r>
                      <a:endParaRPr lang="en-IN" sz="2000" dirty="0">
                        <a:effectLst/>
                        <a:latin typeface="+mn-lt"/>
                        <a:ea typeface="Times New Roman"/>
                      </a:endParaRPr>
                    </a:p>
                  </a:txBody>
                  <a:tcPr marL="65405" marR="65405" marT="0" marB="0"/>
                </a:tc>
              </a:tr>
              <a:tr h="1565559">
                <a:tc>
                  <a:txBody>
                    <a:bodyPr/>
                    <a:lstStyle/>
                    <a:p>
                      <a:pPr marL="0" algn="l" defTabSz="914400" rtl="0" eaLnBrk="1" latinLnBrk="0" hangingPunct="1">
                        <a:spcBef>
                          <a:spcPts val="600"/>
                        </a:spcBef>
                        <a:spcAft>
                          <a:spcPts val="0"/>
                        </a:spcAft>
                      </a:pPr>
                      <a:r>
                        <a:rPr lang="en-US" sz="2000" b="1" kern="1200" dirty="0">
                          <a:solidFill>
                            <a:schemeClr val="tx1"/>
                          </a:solidFill>
                          <a:effectLst/>
                          <a:latin typeface="+mn-lt"/>
                          <a:ea typeface="Times New Roman"/>
                          <a:cs typeface="+mn-cs"/>
                          <a:hlinkClick r:id="" action="ppaction://hlinkfile"/>
                        </a:rPr>
                        <a:t>ITB 41.1</a:t>
                      </a:r>
                      <a:endParaRPr lang="en-IN" sz="2000" b="1" kern="1200" dirty="0">
                        <a:solidFill>
                          <a:schemeClr val="tx1"/>
                        </a:solidFill>
                        <a:effectLst/>
                        <a:latin typeface="+mn-lt"/>
                        <a:ea typeface="Times New Roman"/>
                        <a:cs typeface="+mn-cs"/>
                        <a:hlinkClick r:id="" action="ppaction://hlinkfile"/>
                      </a:endParaRPr>
                    </a:p>
                  </a:txBody>
                  <a:tcPr marL="65405" marR="65405" marT="0" marB="0"/>
                </a:tc>
                <a:tc>
                  <a:txBody>
                    <a:bodyPr/>
                    <a:lstStyle/>
                    <a:p>
                      <a:pPr algn="just">
                        <a:spcBef>
                          <a:spcPts val="600"/>
                        </a:spcBef>
                        <a:spcAft>
                          <a:spcPts val="600"/>
                        </a:spcAft>
                        <a:tabLst>
                          <a:tab pos="4606290" algn="r"/>
                        </a:tabLst>
                      </a:pPr>
                      <a:r>
                        <a:rPr lang="en-US" sz="2000" dirty="0">
                          <a:effectLst/>
                          <a:latin typeface="+mn-lt"/>
                          <a:ea typeface="Times New Roman"/>
                        </a:rPr>
                        <a:t>The maximum percentage by which quantities may be increased is: </a:t>
                      </a:r>
                      <a:r>
                        <a:rPr lang="en-US" sz="2000" i="1" dirty="0">
                          <a:effectLst/>
                          <a:latin typeface="+mn-lt"/>
                          <a:ea typeface="Times New Roman"/>
                        </a:rPr>
                        <a:t>[insert percentage]</a:t>
                      </a:r>
                      <a:endParaRPr lang="en-IN" sz="2000" dirty="0">
                        <a:effectLst/>
                        <a:latin typeface="+mn-lt"/>
                        <a:ea typeface="Times New Roman"/>
                      </a:endParaRPr>
                    </a:p>
                    <a:p>
                      <a:pPr algn="just">
                        <a:spcBef>
                          <a:spcPts val="600"/>
                        </a:spcBef>
                        <a:spcAft>
                          <a:spcPts val="600"/>
                        </a:spcAft>
                        <a:tabLst>
                          <a:tab pos="4606290" algn="r"/>
                        </a:tabLst>
                      </a:pPr>
                      <a:r>
                        <a:rPr lang="en-US" sz="2000" dirty="0">
                          <a:effectLst/>
                          <a:latin typeface="+mn-lt"/>
                          <a:ea typeface="Times New Roman"/>
                        </a:rPr>
                        <a:t>The maximum percentage by which quantities may be decreased is: </a:t>
                      </a:r>
                      <a:r>
                        <a:rPr lang="en-US" sz="2000" i="1" dirty="0">
                          <a:effectLst/>
                          <a:latin typeface="+mn-lt"/>
                          <a:ea typeface="Times New Roman"/>
                        </a:rPr>
                        <a:t>[insert percentage]</a:t>
                      </a:r>
                      <a:endParaRPr lang="en-IN" sz="2000" dirty="0">
                        <a:effectLst/>
                        <a:latin typeface="+mn-lt"/>
                        <a:ea typeface="Times New Roman"/>
                      </a:endParaRPr>
                    </a:p>
                  </a:txBody>
                  <a:tcPr marL="65405" marR="65405" marT="0" marB="0"/>
                </a:tc>
              </a:tr>
            </a:tbl>
          </a:graphicData>
        </a:graphic>
      </p:graphicFrame>
    </p:spTree>
    <p:extLst>
      <p:ext uri="{BB962C8B-B14F-4D97-AF65-F5344CB8AC3E}">
        <p14:creationId xmlns:p14="http://schemas.microsoft.com/office/powerpoint/2010/main" val="12660433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40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1412776"/>
            <a:ext cx="8640960" cy="5256584"/>
          </a:xfrm>
        </p:spPr>
        <p:txBody>
          <a:bodyPr>
            <a:normAutofit lnSpcReduction="10000"/>
          </a:bodyPr>
          <a:lstStyle/>
          <a:p>
            <a:pPr marL="542925" indent="-542925" algn="just">
              <a:spcBef>
                <a:spcPts val="300"/>
              </a:spcBef>
              <a:spcAft>
                <a:spcPts val="300"/>
              </a:spcAft>
              <a:buClr>
                <a:srgbClr val="FF0000"/>
              </a:buClr>
              <a:buFont typeface="Wingdings" pitchFamily="2" charset="2"/>
              <a:buChar char="v"/>
            </a:pPr>
            <a:r>
              <a:rPr lang="en-US" dirty="0"/>
              <a:t>This Section complements the Instructions to Bidders. </a:t>
            </a:r>
          </a:p>
          <a:p>
            <a:pPr marL="542925" indent="-542925" algn="just">
              <a:spcBef>
                <a:spcPts val="300"/>
              </a:spcBef>
              <a:spcAft>
                <a:spcPts val="300"/>
              </a:spcAft>
              <a:buClr>
                <a:srgbClr val="FF0000"/>
              </a:buClr>
              <a:buFont typeface="Wingdings" pitchFamily="2" charset="2"/>
              <a:buChar char="v"/>
            </a:pPr>
            <a:r>
              <a:rPr lang="en-US" dirty="0"/>
              <a:t>It contains the criteria that the Purchaser may use to evaluate a bid and determine whether a Bidder has the required qualifications. </a:t>
            </a:r>
          </a:p>
          <a:p>
            <a:pPr marL="542925" indent="-542925" algn="just">
              <a:spcBef>
                <a:spcPts val="300"/>
              </a:spcBef>
              <a:spcAft>
                <a:spcPts val="300"/>
              </a:spcAft>
              <a:buClr>
                <a:srgbClr val="FF0000"/>
              </a:buClr>
              <a:buFont typeface="Wingdings" pitchFamily="2" charset="2"/>
              <a:buChar char="v"/>
            </a:pPr>
            <a:r>
              <a:rPr lang="en-US" dirty="0"/>
              <a:t>Only the criteria specified in this section shall be used for evaluation of bids and determining the compliance with the qualification requirements.</a:t>
            </a:r>
          </a:p>
          <a:p>
            <a:pPr marL="542925" indent="-542925" algn="just">
              <a:spcBef>
                <a:spcPts val="300"/>
              </a:spcBef>
              <a:spcAft>
                <a:spcPts val="300"/>
              </a:spcAft>
              <a:buClr>
                <a:srgbClr val="FF0000"/>
              </a:buClr>
              <a:buFont typeface="Wingdings" pitchFamily="2" charset="2"/>
              <a:buChar char="v"/>
            </a:pPr>
            <a:r>
              <a:rPr lang="en-US" dirty="0"/>
              <a:t>Implementing Agency may specify the criteria deemed appropriate for the procurement process. SBD also provides sample criteria for guidance.</a:t>
            </a:r>
          </a:p>
          <a:p>
            <a:pPr algn="l">
              <a:spcBef>
                <a:spcPts val="300"/>
              </a:spcBef>
              <a:spcAft>
                <a:spcPts val="300"/>
              </a:spcAft>
            </a:pPr>
            <a:r>
              <a:rPr lang="en-US" b="1" dirty="0"/>
              <a:t>Contents</a:t>
            </a:r>
            <a:endParaRPr lang="en-IN" dirty="0"/>
          </a:p>
          <a:p>
            <a:pPr algn="l">
              <a:spcBef>
                <a:spcPts val="300"/>
              </a:spcBef>
              <a:spcAft>
                <a:spcPts val="300"/>
              </a:spcAft>
            </a:pPr>
            <a:r>
              <a:rPr lang="en-US" b="1" dirty="0"/>
              <a:t> </a:t>
            </a:r>
            <a:r>
              <a:rPr lang="en-US" dirty="0"/>
              <a:t>1. Domestic Preference </a:t>
            </a:r>
          </a:p>
          <a:p>
            <a:pPr algn="l">
              <a:spcBef>
                <a:spcPts val="300"/>
              </a:spcBef>
              <a:spcAft>
                <a:spcPts val="300"/>
              </a:spcAft>
            </a:pPr>
            <a:r>
              <a:rPr lang="en-US" dirty="0"/>
              <a:t>2. Evaluation Criteria </a:t>
            </a:r>
            <a:endParaRPr lang="en-IN" dirty="0"/>
          </a:p>
          <a:p>
            <a:pPr algn="l">
              <a:spcBef>
                <a:spcPts val="300"/>
              </a:spcBef>
              <a:spcAft>
                <a:spcPts val="300"/>
              </a:spcAft>
            </a:pPr>
            <a:r>
              <a:rPr lang="en-US" dirty="0"/>
              <a:t>3. Multiple Contracts </a:t>
            </a:r>
            <a:endParaRPr lang="en-IN" dirty="0"/>
          </a:p>
          <a:p>
            <a:pPr algn="l">
              <a:spcBef>
                <a:spcPts val="300"/>
              </a:spcBef>
              <a:spcAft>
                <a:spcPts val="300"/>
              </a:spcAft>
            </a:pPr>
            <a:r>
              <a:rPr lang="en-US" dirty="0"/>
              <a:t>4. Post-qualification Requirements</a:t>
            </a:r>
            <a:endParaRPr lang="en-IN" dirty="0"/>
          </a:p>
        </p:txBody>
      </p:sp>
      <p:sp>
        <p:nvSpPr>
          <p:cNvPr id="5" name="Date Placeholder 4"/>
          <p:cNvSpPr>
            <a:spLocks noGrp="1"/>
          </p:cNvSpPr>
          <p:nvPr>
            <p:ph type="dt" sz="half" idx="10"/>
          </p:nvPr>
        </p:nvSpPr>
        <p:spPr/>
        <p:txBody>
          <a:bodyPr/>
          <a:lstStyle/>
          <a:p>
            <a:fld id="{C287B347-A438-4D53-9FE2-734132322E7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57</a:t>
            </a:fld>
            <a:endParaRPr lang="en-IN"/>
          </a:p>
        </p:txBody>
      </p:sp>
    </p:spTree>
    <p:extLst>
      <p:ext uri="{BB962C8B-B14F-4D97-AF65-F5344CB8AC3E}">
        <p14:creationId xmlns:p14="http://schemas.microsoft.com/office/powerpoint/2010/main" val="35432201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40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323528" y="1484784"/>
            <a:ext cx="8640960" cy="4968552"/>
          </a:xfrm>
        </p:spPr>
        <p:txBody>
          <a:bodyPr>
            <a:normAutofit fontScale="92500" lnSpcReduction="10000"/>
          </a:bodyPr>
          <a:lstStyle/>
          <a:p>
            <a:pPr algn="just">
              <a:spcBef>
                <a:spcPts val="200"/>
              </a:spcBef>
              <a:spcAft>
                <a:spcPts val="200"/>
              </a:spcAft>
              <a:buClr>
                <a:srgbClr val="FF0000"/>
              </a:buClr>
            </a:pPr>
            <a:r>
              <a:rPr lang="en-US" b="1" dirty="0"/>
              <a:t>1. Domestic Preference (ITB 35.1) </a:t>
            </a:r>
          </a:p>
          <a:p>
            <a:pPr algn="just">
              <a:spcBef>
                <a:spcPts val="200"/>
              </a:spcBef>
              <a:spcAft>
                <a:spcPts val="200"/>
              </a:spcAft>
            </a:pPr>
            <a:r>
              <a:rPr lang="en-US" dirty="0"/>
              <a:t>If the Bidding Data Sheet so specifies, the Purchaser will grant a margin of preference to goods manufactured in the Purchaser’s country for the purpose of bid comparison, in accordance with the procedures outlined in subsequent paragraphs.</a:t>
            </a:r>
            <a:endParaRPr lang="en-IN" dirty="0"/>
          </a:p>
          <a:p>
            <a:pPr algn="just">
              <a:spcBef>
                <a:spcPts val="200"/>
              </a:spcBef>
              <a:spcAft>
                <a:spcPts val="200"/>
              </a:spcAft>
            </a:pPr>
            <a:r>
              <a:rPr lang="en-US" dirty="0">
                <a:solidFill>
                  <a:srgbClr val="FF0000"/>
                </a:solidFill>
              </a:rPr>
              <a:t>Bids will be classified in one of three groups</a:t>
            </a:r>
            <a:r>
              <a:rPr lang="en-US" dirty="0"/>
              <a:t>, as follows</a:t>
            </a:r>
            <a:r>
              <a:rPr lang="en-US" i="1" dirty="0"/>
              <a:t>:</a:t>
            </a:r>
            <a:endParaRPr lang="en-IN" dirty="0"/>
          </a:p>
          <a:p>
            <a:pPr marL="620713" indent="-620713" algn="just">
              <a:spcBef>
                <a:spcPts val="200"/>
              </a:spcBef>
              <a:spcAft>
                <a:spcPts val="200"/>
              </a:spcAft>
            </a:pPr>
            <a:r>
              <a:rPr lang="en-US" dirty="0"/>
              <a:t>(a)</a:t>
            </a:r>
            <a:r>
              <a:rPr lang="en-US" b="1" dirty="0"/>
              <a:t>	Group A:</a:t>
            </a:r>
            <a:r>
              <a:rPr lang="en-US" dirty="0"/>
              <a:t>  Bids offering goods manufactured in the Purchaser’s Country, for which (</a:t>
            </a:r>
            <a:r>
              <a:rPr lang="en-US" dirty="0" err="1"/>
              <a:t>i</a:t>
            </a:r>
            <a:r>
              <a:rPr lang="en-US" dirty="0"/>
              <a:t>) labor, raw materials, and components from within the Purchaser’s Country account for more than thirty (30) percent of the EXW price; and (ii) the production facility in which they will be manufactured or assembled has been engaged in manufacturing or assembling such goods at least since the date of bid submission.</a:t>
            </a:r>
            <a:endParaRPr lang="en-IN" dirty="0"/>
          </a:p>
          <a:p>
            <a:pPr marL="620713" indent="-620713" algn="just">
              <a:spcBef>
                <a:spcPts val="200"/>
              </a:spcBef>
              <a:spcAft>
                <a:spcPts val="200"/>
              </a:spcAft>
            </a:pPr>
            <a:r>
              <a:rPr lang="en-US" dirty="0"/>
              <a:t>(b)	</a:t>
            </a:r>
            <a:r>
              <a:rPr lang="en-US" b="1" dirty="0"/>
              <a:t>Group B:  </a:t>
            </a:r>
            <a:r>
              <a:rPr lang="en-US" dirty="0"/>
              <a:t>All other bids offering Goods manufactured in the Purchaser’s Country.</a:t>
            </a:r>
            <a:endParaRPr lang="en-IN" dirty="0"/>
          </a:p>
          <a:p>
            <a:pPr marL="620713" indent="-620713" algn="just">
              <a:spcBef>
                <a:spcPts val="200"/>
              </a:spcBef>
              <a:spcAft>
                <a:spcPts val="200"/>
              </a:spcAft>
            </a:pPr>
            <a:r>
              <a:rPr lang="en-US" dirty="0"/>
              <a:t>(c)	</a:t>
            </a:r>
            <a:r>
              <a:rPr lang="en-US" b="1" dirty="0"/>
              <a:t>Group C:  </a:t>
            </a:r>
            <a:r>
              <a:rPr lang="en-US" dirty="0"/>
              <a:t>Bids offering Goods manufactured outside the Purchaser’s Country that have been already imported or that will be imported</a:t>
            </a:r>
            <a:r>
              <a:rPr lang="en-US" i="1" dirty="0"/>
              <a:t>.</a:t>
            </a:r>
            <a:endParaRPr lang="en-IN" dirty="0"/>
          </a:p>
          <a:p>
            <a:pPr algn="just">
              <a:spcBef>
                <a:spcPts val="1200"/>
              </a:spcBef>
              <a:buClr>
                <a:srgbClr val="FF0000"/>
              </a:buClr>
            </a:pPr>
            <a:endParaRPr lang="en-US" dirty="0"/>
          </a:p>
          <a:p>
            <a:pPr algn="just">
              <a:spcBef>
                <a:spcPts val="1200"/>
              </a:spcBef>
              <a:buClr>
                <a:srgbClr val="FF0000"/>
              </a:buClr>
            </a:pPr>
            <a:endParaRPr lang="en-IN" dirty="0"/>
          </a:p>
        </p:txBody>
      </p:sp>
      <p:sp>
        <p:nvSpPr>
          <p:cNvPr id="5" name="Date Placeholder 4"/>
          <p:cNvSpPr>
            <a:spLocks noGrp="1"/>
          </p:cNvSpPr>
          <p:nvPr>
            <p:ph type="dt" sz="half" idx="10"/>
          </p:nvPr>
        </p:nvSpPr>
        <p:spPr/>
        <p:txBody>
          <a:bodyPr/>
          <a:lstStyle/>
          <a:p>
            <a:fld id="{F63C50E9-A1F2-4C3E-8980-0BD5AA9847C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58</a:t>
            </a:fld>
            <a:endParaRPr lang="en-IN"/>
          </a:p>
        </p:txBody>
      </p:sp>
    </p:spTree>
    <p:extLst>
      <p:ext uri="{BB962C8B-B14F-4D97-AF65-F5344CB8AC3E}">
        <p14:creationId xmlns:p14="http://schemas.microsoft.com/office/powerpoint/2010/main" val="28030679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40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1556792"/>
            <a:ext cx="8640960" cy="5112568"/>
          </a:xfrm>
        </p:spPr>
        <p:txBody>
          <a:bodyPr>
            <a:normAutofit lnSpcReduction="10000"/>
          </a:bodyPr>
          <a:lstStyle/>
          <a:p>
            <a:pPr algn="just">
              <a:spcBef>
                <a:spcPts val="1200"/>
              </a:spcBef>
            </a:pPr>
            <a:r>
              <a:rPr lang="en-US" dirty="0"/>
              <a:t>To facilitate this classification by the Purchaser, the Bidder shall complete whichever version of the Price Schedule furnished in the Bidding Documents is appropriate provided, however, that the completion of an incorrect version of the Price Schedule by the Bidder shall not result in rejection of its bid, but merely in the Purchaser’s reclassification of the bid into its appropriate bid group.</a:t>
            </a:r>
            <a:endParaRPr lang="en-IN" dirty="0"/>
          </a:p>
          <a:p>
            <a:pPr algn="just">
              <a:spcBef>
                <a:spcPts val="1200"/>
              </a:spcBef>
            </a:pPr>
            <a:r>
              <a:rPr lang="en-US" dirty="0"/>
              <a:t>The Purchaser will first review the bids to confirm the appropriateness of, and to modify as necessary, the bid group classification to which bidders assigned their bids in preparing their Bid Forms and Price Schedules.</a:t>
            </a:r>
            <a:endParaRPr lang="en-IN" dirty="0"/>
          </a:p>
          <a:p>
            <a:pPr algn="just">
              <a:spcBef>
                <a:spcPts val="1200"/>
              </a:spcBef>
            </a:pPr>
            <a:r>
              <a:rPr lang="en-US" dirty="0">
                <a:solidFill>
                  <a:srgbClr val="FF0000"/>
                </a:solidFill>
              </a:rPr>
              <a:t>All evaluated bids in each group will then be compared to determine the lowest evaluated bid of each group</a:t>
            </a:r>
            <a:r>
              <a:rPr lang="en-US" dirty="0"/>
              <a:t>.  Such lowest evaluated bids shall be compared with each other and </a:t>
            </a:r>
            <a:r>
              <a:rPr lang="en-US" dirty="0">
                <a:solidFill>
                  <a:srgbClr val="FF0000"/>
                </a:solidFill>
              </a:rPr>
              <a:t>if </a:t>
            </a:r>
            <a:r>
              <a:rPr lang="en-US" dirty="0"/>
              <a:t>as a result of this comparison </a:t>
            </a:r>
            <a:r>
              <a:rPr lang="en-US" dirty="0">
                <a:solidFill>
                  <a:srgbClr val="FF0000"/>
                </a:solidFill>
              </a:rPr>
              <a:t>a bid from Group A or Group B is the lowest, it shall be selected for the award</a:t>
            </a:r>
            <a:r>
              <a:rPr lang="en-US" dirty="0"/>
              <a:t>.</a:t>
            </a:r>
            <a:endParaRPr lang="en-IN" dirty="0"/>
          </a:p>
          <a:p>
            <a:pPr algn="just">
              <a:spcBef>
                <a:spcPts val="1200"/>
              </a:spcBef>
              <a:buClr>
                <a:srgbClr val="FF0000"/>
              </a:buClr>
            </a:pPr>
            <a:endParaRPr lang="en-US" dirty="0"/>
          </a:p>
          <a:p>
            <a:pPr algn="just">
              <a:spcBef>
                <a:spcPts val="1200"/>
              </a:spcBef>
              <a:buClr>
                <a:srgbClr val="FF0000"/>
              </a:buClr>
            </a:pPr>
            <a:endParaRPr lang="en-IN" dirty="0"/>
          </a:p>
        </p:txBody>
      </p:sp>
      <p:sp>
        <p:nvSpPr>
          <p:cNvPr id="5" name="Date Placeholder 4"/>
          <p:cNvSpPr>
            <a:spLocks noGrp="1"/>
          </p:cNvSpPr>
          <p:nvPr>
            <p:ph type="dt" sz="half" idx="10"/>
          </p:nvPr>
        </p:nvSpPr>
        <p:spPr/>
        <p:txBody>
          <a:bodyPr/>
          <a:lstStyle/>
          <a:p>
            <a:fld id="{228C509A-583C-4936-BDF9-8386C175A823}"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59</a:t>
            </a:fld>
            <a:endParaRPr lang="en-IN"/>
          </a:p>
        </p:txBody>
      </p:sp>
    </p:spTree>
    <p:extLst>
      <p:ext uri="{BB962C8B-B14F-4D97-AF65-F5344CB8AC3E}">
        <p14:creationId xmlns:p14="http://schemas.microsoft.com/office/powerpoint/2010/main" val="3742174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04800"/>
            <a:ext cx="7772400" cy="606425"/>
          </a:xfrm>
        </p:spPr>
        <p:txBody>
          <a:bodyPr rtlCol="0">
            <a:normAutofit fontScale="90000"/>
          </a:bodyPr>
          <a:lstStyle/>
          <a:p>
            <a:pPr eaLnBrk="1" fontAlgn="auto" hangingPunct="1">
              <a:spcAft>
                <a:spcPts val="0"/>
              </a:spcAft>
              <a:defRPr/>
            </a:pPr>
            <a:r>
              <a:rPr lang="en-US" sz="4000" b="1" u="sng" dirty="0" smtClean="0">
                <a:solidFill>
                  <a:schemeClr val="tx1"/>
                </a:solidFill>
              </a:rPr>
              <a:t>SHOPPING</a:t>
            </a:r>
          </a:p>
        </p:txBody>
      </p:sp>
      <p:sp>
        <p:nvSpPr>
          <p:cNvPr id="10243" name="Rectangle 3"/>
          <p:cNvSpPr>
            <a:spLocks noGrp="1" noChangeArrowheads="1"/>
          </p:cNvSpPr>
          <p:nvPr>
            <p:ph idx="1"/>
          </p:nvPr>
        </p:nvSpPr>
        <p:spPr>
          <a:xfrm>
            <a:off x="381000" y="1066800"/>
            <a:ext cx="8229600" cy="5029200"/>
          </a:xfrm>
        </p:spPr>
        <p:txBody>
          <a:bodyPr>
            <a:normAutofit lnSpcReduction="10000"/>
          </a:bodyPr>
          <a:lstStyle/>
          <a:p>
            <a:pPr algn="just" eaLnBrk="1" hangingPunct="1">
              <a:lnSpc>
                <a:spcPct val="80000"/>
              </a:lnSpc>
              <a:defRPr/>
            </a:pPr>
            <a:r>
              <a:rPr lang="en-US" sz="2000" smtClean="0"/>
              <a:t>Shopping is the simple and rapid Procurement method based on comparing at least 3 price quotations obtained from proven suppliers</a:t>
            </a:r>
          </a:p>
          <a:p>
            <a:pPr algn="just" eaLnBrk="1" hangingPunct="1">
              <a:lnSpc>
                <a:spcPct val="80000"/>
              </a:lnSpc>
              <a:defRPr/>
            </a:pPr>
            <a:r>
              <a:rPr lang="en-US" sz="2000" smtClean="0"/>
              <a:t>Shopping is used for procuring small amounts of off-the Shelf goods or Standard Specification Commodities</a:t>
            </a:r>
            <a:endParaRPr lang="en-IN" sz="2000" u="sng" smtClean="0"/>
          </a:p>
          <a:p>
            <a:pPr algn="just" eaLnBrk="1" hangingPunct="1">
              <a:lnSpc>
                <a:spcPct val="80000"/>
              </a:lnSpc>
              <a:defRPr/>
            </a:pPr>
            <a:r>
              <a:rPr lang="en-IN" sz="2000" u="sng" smtClean="0">
                <a:solidFill>
                  <a:srgbClr val="FF0000"/>
                </a:solidFill>
              </a:rPr>
              <a:t>Shopping shall not be used to by-pass more competitive methods or split large procurement into smaller ones to escape higher order procurement methods</a:t>
            </a:r>
          </a:p>
          <a:p>
            <a:pPr algn="just" eaLnBrk="1" hangingPunct="1">
              <a:lnSpc>
                <a:spcPct val="80000"/>
              </a:lnSpc>
              <a:defRPr/>
            </a:pPr>
            <a:r>
              <a:rPr lang="en-US" sz="2000" u="sng" smtClean="0"/>
              <a:t>Requests for quotations shall indicate description &amp; quantity of goods or specifications of works, as well as delivery/completion) requirements.</a:t>
            </a:r>
          </a:p>
          <a:p>
            <a:pPr algn="just" eaLnBrk="1" hangingPunct="1">
              <a:lnSpc>
                <a:spcPct val="80000"/>
              </a:lnSpc>
              <a:defRPr/>
            </a:pPr>
            <a:r>
              <a:rPr lang="en-US" sz="2000" u="sng" smtClean="0"/>
              <a:t>If the Borrower is unable to obtain at least three quotations, it shall provide the Bank with the reasons and justification </a:t>
            </a:r>
          </a:p>
          <a:p>
            <a:pPr algn="just" eaLnBrk="1" hangingPunct="1">
              <a:lnSpc>
                <a:spcPct val="80000"/>
              </a:lnSpc>
              <a:defRPr/>
            </a:pPr>
            <a:r>
              <a:rPr lang="en-US" sz="2000" smtClean="0"/>
              <a:t>Evaluation of quotations shall follow the same principles as of open bidding.</a:t>
            </a:r>
          </a:p>
          <a:p>
            <a:pPr algn="just" eaLnBrk="1" hangingPunct="1">
              <a:lnSpc>
                <a:spcPct val="80000"/>
              </a:lnSpc>
              <a:defRPr/>
            </a:pPr>
            <a:r>
              <a:rPr lang="en-US" sz="2000" smtClean="0"/>
              <a:t>Rate Contracts of Directorate General of Supplies and Disposals (DGS&amp;D) are acceptable as alternate to National Shopping.</a:t>
            </a:r>
          </a:p>
          <a:p>
            <a:pPr algn="just" eaLnBrk="1" hangingPunct="1">
              <a:lnSpc>
                <a:spcPct val="80000"/>
              </a:lnSpc>
              <a:defRPr/>
            </a:pPr>
            <a:r>
              <a:rPr lang="en-US" sz="2000" smtClean="0"/>
              <a:t>Rate Contracts of State Governments are not acceptable, but they can be considered as one quotation and compared with those obtained from other suppliers.</a:t>
            </a:r>
            <a:r>
              <a:rPr lang="en-US" sz="2000" smtClean="0">
                <a:hlinkClick r:id="rId2" action="ppaction://hlinkfile"/>
              </a:rPr>
              <a:t>E-5.doc</a:t>
            </a:r>
            <a:endParaRPr lang="en-US" sz="2000" smtClean="0">
              <a:solidFill>
                <a:srgbClr val="FF0000"/>
              </a:solidFill>
            </a:endParaRPr>
          </a:p>
          <a:p>
            <a:pPr algn="just" eaLnBrk="1" hangingPunct="1">
              <a:lnSpc>
                <a:spcPct val="80000"/>
              </a:lnSpc>
              <a:defRPr/>
            </a:pPr>
            <a:endParaRPr lang="en-US" sz="2000" smtClean="0"/>
          </a:p>
        </p:txBody>
      </p:sp>
    </p:spTree>
    <p:extLst>
      <p:ext uri="{BB962C8B-B14F-4D97-AF65-F5344CB8AC3E}">
        <p14:creationId xmlns:p14="http://schemas.microsoft.com/office/powerpoint/2010/main" val="1389099288"/>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5"/>
            <a:ext cx="8712968"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100" b="1" dirty="0">
                <a:solidFill>
                  <a:srgbClr val="008000"/>
                </a:solidFill>
              </a:rPr>
              <a:t/>
            </a:r>
            <a:br>
              <a:rPr lang="en-US" sz="3100" b="1" dirty="0">
                <a:solidFill>
                  <a:srgbClr val="008000"/>
                </a:solidFill>
              </a:rPr>
            </a:br>
            <a:r>
              <a:rPr lang="en-US" sz="31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908720"/>
            <a:ext cx="8640960" cy="5616624"/>
          </a:xfrm>
        </p:spPr>
        <p:txBody>
          <a:bodyPr>
            <a:normAutofit fontScale="85000" lnSpcReduction="20000"/>
          </a:bodyPr>
          <a:lstStyle/>
          <a:p>
            <a:pPr algn="just">
              <a:spcBef>
                <a:spcPts val="300"/>
              </a:spcBef>
              <a:buClr>
                <a:srgbClr val="FF0000"/>
              </a:buClr>
            </a:pPr>
            <a:r>
              <a:rPr lang="en-US" sz="2700" dirty="0"/>
              <a:t>If, as a result of the preceding comparison, the lowest evaluated bid is from Group C, </a:t>
            </a:r>
            <a:r>
              <a:rPr lang="en-US" sz="2700" b="1" u="sng" dirty="0">
                <a:solidFill>
                  <a:srgbClr val="FF0000"/>
                </a:solidFill>
              </a:rPr>
              <a:t>the lowest evaluated bid from Group C bids </a:t>
            </a:r>
            <a:r>
              <a:rPr lang="en-US" sz="2700" u="sng" dirty="0"/>
              <a:t>will then be further compared with the lowest evaluated bid from Group A</a:t>
            </a:r>
            <a:r>
              <a:rPr lang="en-US" sz="2700" dirty="0"/>
              <a:t>, </a:t>
            </a:r>
            <a:r>
              <a:rPr lang="en-US" sz="2700" dirty="0">
                <a:solidFill>
                  <a:srgbClr val="FF0000"/>
                </a:solidFill>
              </a:rPr>
              <a:t>after adding </a:t>
            </a:r>
            <a:r>
              <a:rPr lang="en-US" sz="2700" dirty="0"/>
              <a:t>to the evaluated bid price of goods offered in the bid for Group C, for the purpose of further comparison only an amount equal to fifteen </a:t>
            </a:r>
            <a:r>
              <a:rPr lang="en-US" sz="2700" dirty="0">
                <a:solidFill>
                  <a:srgbClr val="FF0000"/>
                </a:solidFill>
              </a:rPr>
              <a:t>(15) percent of the CIP </a:t>
            </a:r>
            <a:r>
              <a:rPr lang="en-US" sz="2700" dirty="0"/>
              <a:t>(named place of destination) </a:t>
            </a:r>
            <a:r>
              <a:rPr lang="en-US" sz="2700" dirty="0">
                <a:solidFill>
                  <a:srgbClr val="FF0000"/>
                </a:solidFill>
              </a:rPr>
              <a:t>bid price</a:t>
            </a:r>
            <a:r>
              <a:rPr lang="en-US" sz="2700" dirty="0"/>
              <a:t>. The lowest-evaluated bid determined from this last comparison shall be selected for the award.</a:t>
            </a:r>
          </a:p>
          <a:p>
            <a:pPr algn="just">
              <a:spcBef>
                <a:spcPts val="300"/>
              </a:spcBef>
              <a:buClr>
                <a:srgbClr val="FF0000"/>
              </a:buClr>
            </a:pPr>
            <a:r>
              <a:rPr lang="en-US" sz="2700" i="1" dirty="0">
                <a:solidFill>
                  <a:srgbClr val="FF0000"/>
                </a:solidFill>
              </a:rPr>
              <a:t>Procurement Guidelines, January 2011 provide a slightly modified procedure for determining the bid which shall be selected for award. The corresponding provision in the </a:t>
            </a:r>
            <a:r>
              <a:rPr lang="en-US" sz="2700" b="1" i="1" u="sng" dirty="0">
                <a:solidFill>
                  <a:srgbClr val="FF0000"/>
                </a:solidFill>
              </a:rPr>
              <a:t>Guidelines,</a:t>
            </a:r>
            <a:r>
              <a:rPr lang="en-US" sz="2700" dirty="0">
                <a:solidFill>
                  <a:srgbClr val="FF0000"/>
                </a:solidFill>
              </a:rPr>
              <a:t> </a:t>
            </a:r>
            <a:r>
              <a:rPr lang="en-US" sz="2700" i="1" dirty="0">
                <a:solidFill>
                  <a:srgbClr val="FF0000"/>
                </a:solidFill>
              </a:rPr>
              <a:t>(to be applicable when incorporated in the SBD) is as under: </a:t>
            </a:r>
          </a:p>
          <a:p>
            <a:pPr algn="just">
              <a:spcBef>
                <a:spcPts val="300"/>
              </a:spcBef>
              <a:buClr>
                <a:srgbClr val="FF0000"/>
              </a:buClr>
            </a:pPr>
            <a:r>
              <a:rPr lang="en-US" sz="2700" dirty="0"/>
              <a:t>If as a result of the comparison under paragraph 4 above, the lowest evaluated bid is a bid from Group C, </a:t>
            </a:r>
            <a:r>
              <a:rPr lang="en-US" sz="2700" b="1" u="sng" dirty="0">
                <a:solidFill>
                  <a:srgbClr val="FF0000"/>
                </a:solidFill>
              </a:rPr>
              <a:t>all bids from Group C </a:t>
            </a:r>
            <a:r>
              <a:rPr lang="en-US" sz="2700" u="sng" dirty="0"/>
              <a:t>shall be further compared with the lowest evaluated bid from Group A</a:t>
            </a:r>
            <a:r>
              <a:rPr lang="en-US" sz="2700" dirty="0"/>
              <a:t> after </a:t>
            </a:r>
            <a:r>
              <a:rPr lang="en-US" sz="2700" dirty="0">
                <a:solidFill>
                  <a:srgbClr val="FF0000"/>
                </a:solidFill>
              </a:rPr>
              <a:t>adding</a:t>
            </a:r>
            <a:r>
              <a:rPr lang="en-US" sz="2700" dirty="0"/>
              <a:t> to the evaluated price of goods offered in each bid from Group C, for the purpose of this further comparison only, an amount equal to </a:t>
            </a:r>
            <a:r>
              <a:rPr lang="en-US" sz="2700" dirty="0">
                <a:solidFill>
                  <a:srgbClr val="FF0000"/>
                </a:solidFill>
              </a:rPr>
              <a:t>15 percent of the respective CIP bid price </a:t>
            </a:r>
            <a:r>
              <a:rPr lang="en-US" sz="2700" dirty="0"/>
              <a:t>for goods to be imported and already imported goods. Both prices shall include unconditional discounts and be corrected for arithmetical errors. If the bid from Group A is the lowest, it shall be selected for award. If not, the lowest evaluated bid from Group C shall be selected. as per paragraph 4 above</a:t>
            </a:r>
          </a:p>
          <a:p>
            <a:pPr algn="just">
              <a:spcBef>
                <a:spcPts val="1200"/>
              </a:spcBef>
              <a:buClr>
                <a:srgbClr val="FF0000"/>
              </a:buClr>
            </a:pPr>
            <a:endParaRPr lang="en-US" sz="2700" dirty="0"/>
          </a:p>
          <a:p>
            <a:pPr algn="just">
              <a:spcBef>
                <a:spcPts val="1200"/>
              </a:spcBef>
              <a:buClr>
                <a:srgbClr val="FF0000"/>
              </a:buClr>
            </a:pPr>
            <a:endParaRPr lang="en-IN" dirty="0"/>
          </a:p>
        </p:txBody>
      </p:sp>
      <p:sp>
        <p:nvSpPr>
          <p:cNvPr id="5" name="Date Placeholder 4"/>
          <p:cNvSpPr>
            <a:spLocks noGrp="1"/>
          </p:cNvSpPr>
          <p:nvPr>
            <p:ph type="dt" sz="half" idx="10"/>
          </p:nvPr>
        </p:nvSpPr>
        <p:spPr/>
        <p:txBody>
          <a:bodyPr/>
          <a:lstStyle/>
          <a:p>
            <a:fld id="{117CB168-5AF2-48C6-8149-483F3D5B738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60</a:t>
            </a:fld>
            <a:endParaRPr lang="en-IN"/>
          </a:p>
        </p:txBody>
      </p:sp>
    </p:spTree>
    <p:extLst>
      <p:ext uri="{BB962C8B-B14F-4D97-AF65-F5344CB8AC3E}">
        <p14:creationId xmlns:p14="http://schemas.microsoft.com/office/powerpoint/2010/main" val="15145165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5"/>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980730"/>
            <a:ext cx="8712968" cy="5688633"/>
          </a:xfrm>
        </p:spPr>
        <p:txBody>
          <a:bodyPr>
            <a:noAutofit/>
          </a:bodyPr>
          <a:lstStyle/>
          <a:p>
            <a:pPr algn="l">
              <a:lnSpc>
                <a:spcPct val="80000"/>
              </a:lnSpc>
            </a:pPr>
            <a:r>
              <a:rPr lang="en-US" sz="2000" b="1" dirty="0"/>
              <a:t>2. Evaluation Criteria (ITB 36.3 (d))</a:t>
            </a:r>
            <a:endParaRPr lang="en-IN" sz="2000" dirty="0"/>
          </a:p>
          <a:p>
            <a:pPr algn="just">
              <a:lnSpc>
                <a:spcPct val="80000"/>
              </a:lnSpc>
            </a:pPr>
            <a:r>
              <a:rPr lang="en-US" sz="2000" dirty="0"/>
              <a:t>The </a:t>
            </a:r>
            <a:r>
              <a:rPr lang="en-US" sz="2000" dirty="0">
                <a:solidFill>
                  <a:srgbClr val="FF0000"/>
                </a:solidFill>
              </a:rPr>
              <a:t>Purchaser’s evaluation of a bid may take into account</a:t>
            </a:r>
            <a:r>
              <a:rPr lang="en-US" sz="2000" dirty="0"/>
              <a:t>, in addition to the Bid Price quoted in accordance with ITB Clause 14.6, </a:t>
            </a:r>
            <a:r>
              <a:rPr lang="en-US" sz="2000" dirty="0">
                <a:solidFill>
                  <a:srgbClr val="FF0000"/>
                </a:solidFill>
              </a:rPr>
              <a:t>one or more of the following factors</a:t>
            </a:r>
            <a:r>
              <a:rPr lang="en-US" sz="2000" dirty="0"/>
              <a:t> as specified in ITB Sub-Clause 36.3(d) and in BDS referring to ITB 36.3(d)</a:t>
            </a:r>
            <a:r>
              <a:rPr lang="en-US" sz="2000" b="1" dirty="0"/>
              <a:t>,</a:t>
            </a:r>
            <a:r>
              <a:rPr lang="en-US" sz="2000" dirty="0"/>
              <a:t> using</a:t>
            </a:r>
            <a:r>
              <a:rPr lang="en-US" sz="2000" i="1" dirty="0"/>
              <a:t> </a:t>
            </a:r>
            <a:r>
              <a:rPr lang="en-US" sz="2000" dirty="0"/>
              <a:t>the following criteria and methodologies. </a:t>
            </a:r>
            <a:endParaRPr lang="en-IN" sz="2000" dirty="0"/>
          </a:p>
          <a:p>
            <a:pPr algn="just">
              <a:lnSpc>
                <a:spcPct val="80000"/>
              </a:lnSpc>
            </a:pPr>
            <a:r>
              <a:rPr lang="en-US" sz="2000" dirty="0"/>
              <a:t>(a</a:t>
            </a:r>
            <a:r>
              <a:rPr lang="en-US" sz="2000" dirty="0">
                <a:solidFill>
                  <a:srgbClr val="FF0000"/>
                </a:solidFill>
              </a:rPr>
              <a:t>)  Delivery schedule</a:t>
            </a:r>
            <a:r>
              <a:rPr lang="en-US" sz="2000" dirty="0"/>
              <a:t>. (as per Incoterms specified in the BDS)</a:t>
            </a:r>
            <a:endParaRPr lang="en-IN" sz="2000" dirty="0"/>
          </a:p>
          <a:p>
            <a:pPr algn="just">
              <a:lnSpc>
                <a:spcPct val="80000"/>
              </a:lnSpc>
            </a:pPr>
            <a:r>
              <a:rPr lang="en-US" sz="2000" i="1" dirty="0"/>
              <a:t>The Goods specified in the List of </a:t>
            </a:r>
            <a:r>
              <a:rPr lang="en-US" sz="2000" i="1" dirty="0">
                <a:solidFill>
                  <a:srgbClr val="FF0000"/>
                </a:solidFill>
              </a:rPr>
              <a:t>Goods are required to be delivered within the acceptable time range</a:t>
            </a:r>
            <a:r>
              <a:rPr lang="en-US" sz="2000" i="1" dirty="0"/>
              <a:t> (after the earliest and before the final date, both dates inclusive) specified in Section VI, Delivery Schedule.  No credit will be given to deliveries before the earliest date, and bids offering delivery after the final date shall be treated as non responsive.  </a:t>
            </a:r>
            <a:r>
              <a:rPr lang="en-US" sz="2000" i="1" dirty="0">
                <a:solidFill>
                  <a:srgbClr val="FF0000"/>
                </a:solidFill>
              </a:rPr>
              <a:t>Within this acceptable period, an adjustment, as specified in BDS Sub-Clause 36.3(d), will be added, for evaluation purposes only,</a:t>
            </a:r>
            <a:r>
              <a:rPr lang="en-US" sz="2000" i="1" dirty="0"/>
              <a:t> </a:t>
            </a:r>
            <a:r>
              <a:rPr lang="en-US" sz="2000" i="1" dirty="0">
                <a:solidFill>
                  <a:srgbClr val="FF0000"/>
                </a:solidFill>
              </a:rPr>
              <a:t>to the bid price of bids offering deliveries later than the “Earliest Delivery Date” </a:t>
            </a:r>
            <a:r>
              <a:rPr lang="en-US" sz="2000" i="1" dirty="0"/>
              <a:t>specified in Section VI , Delivery Schedule.</a:t>
            </a:r>
            <a:endParaRPr lang="en-IN" sz="2000" dirty="0"/>
          </a:p>
          <a:p>
            <a:pPr algn="just">
              <a:lnSpc>
                <a:spcPct val="80000"/>
              </a:lnSpc>
            </a:pPr>
            <a:r>
              <a:rPr lang="en-US" sz="2000" dirty="0"/>
              <a:t>(b)  </a:t>
            </a:r>
            <a:r>
              <a:rPr lang="en-US" sz="2000" dirty="0">
                <a:solidFill>
                  <a:srgbClr val="FF0000"/>
                </a:solidFill>
              </a:rPr>
              <a:t>Deviation in payment schedule</a:t>
            </a:r>
            <a:r>
              <a:rPr lang="en-US" sz="2000" dirty="0"/>
              <a:t>. </a:t>
            </a:r>
            <a:r>
              <a:rPr lang="en-US" sz="2000" i="1" dirty="0"/>
              <a:t>[insert one of the following ]</a:t>
            </a:r>
            <a:endParaRPr lang="en-IN" sz="2000" dirty="0"/>
          </a:p>
          <a:p>
            <a:pPr algn="just">
              <a:lnSpc>
                <a:spcPct val="80000"/>
              </a:lnSpc>
            </a:pPr>
            <a:r>
              <a:rPr lang="en-US" sz="2000" dirty="0"/>
              <a:t>(</a:t>
            </a:r>
            <a:r>
              <a:rPr lang="en-US" sz="2000" dirty="0" err="1"/>
              <a:t>i</a:t>
            </a:r>
            <a:r>
              <a:rPr lang="en-US" sz="2000" dirty="0"/>
              <a:t>) </a:t>
            </a:r>
            <a:r>
              <a:rPr lang="en-US" sz="2000" i="1" dirty="0"/>
              <a:t>Bidders shall </a:t>
            </a:r>
            <a:r>
              <a:rPr lang="en-US" sz="2000" i="1" dirty="0">
                <a:solidFill>
                  <a:srgbClr val="FF0000"/>
                </a:solidFill>
              </a:rPr>
              <a:t>state their bid price for the payment schedule outlined in the SCC</a:t>
            </a:r>
            <a:r>
              <a:rPr lang="en-US" sz="2000" i="1" dirty="0"/>
              <a:t>.  </a:t>
            </a:r>
            <a:r>
              <a:rPr lang="en-US" sz="2000" i="1" dirty="0">
                <a:solidFill>
                  <a:srgbClr val="FF0000"/>
                </a:solidFill>
              </a:rPr>
              <a:t>Bids shall be evaluated on the basis of this base price</a:t>
            </a:r>
            <a:r>
              <a:rPr lang="en-US" sz="2000" i="1" dirty="0"/>
              <a:t>.  Bidders are, however, </a:t>
            </a:r>
            <a:r>
              <a:rPr lang="en-US" sz="2000" i="1" dirty="0">
                <a:solidFill>
                  <a:srgbClr val="FF0000"/>
                </a:solidFill>
              </a:rPr>
              <a:t>permitted to state an alternative payment schedule </a:t>
            </a:r>
            <a:r>
              <a:rPr lang="en-US" sz="2000" i="1" dirty="0"/>
              <a:t>and indicate the reduction in bid price they wish to offer for such alternative payment schedule. </a:t>
            </a:r>
            <a:r>
              <a:rPr lang="en-US" sz="2000" i="1" dirty="0">
                <a:solidFill>
                  <a:srgbClr val="FF0000"/>
                </a:solidFill>
              </a:rPr>
              <a:t>The Purchaser may consider the alternative payment schedule</a:t>
            </a:r>
            <a:r>
              <a:rPr lang="en-US" sz="2000" i="1" dirty="0"/>
              <a:t> and the reduced bid price offered by the Bidder selected on the basis of the base price for the payment schedule outlined in the SCC.</a:t>
            </a:r>
            <a:r>
              <a:rPr lang="en-US" sz="2000" dirty="0"/>
              <a:t> </a:t>
            </a:r>
          </a:p>
          <a:p>
            <a:pPr algn="just">
              <a:lnSpc>
                <a:spcPct val="80000"/>
              </a:lnSpc>
              <a:spcBef>
                <a:spcPts val="1200"/>
              </a:spcBef>
              <a:buClr>
                <a:srgbClr val="FF0000"/>
              </a:buClr>
            </a:pPr>
            <a:endParaRPr lang="en-IN" sz="2000" dirty="0"/>
          </a:p>
        </p:txBody>
      </p:sp>
      <p:sp>
        <p:nvSpPr>
          <p:cNvPr id="5" name="Date Placeholder 4"/>
          <p:cNvSpPr>
            <a:spLocks noGrp="1"/>
          </p:cNvSpPr>
          <p:nvPr>
            <p:ph type="dt" sz="half" idx="10"/>
          </p:nvPr>
        </p:nvSpPr>
        <p:spPr/>
        <p:txBody>
          <a:bodyPr/>
          <a:lstStyle/>
          <a:p>
            <a:fld id="{938EF04A-7B05-4845-B8FA-4A4FE6EF1A0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61</a:t>
            </a:fld>
            <a:endParaRPr lang="en-IN"/>
          </a:p>
        </p:txBody>
      </p:sp>
    </p:spTree>
    <p:extLst>
      <p:ext uri="{BB962C8B-B14F-4D97-AF65-F5344CB8AC3E}">
        <p14:creationId xmlns:p14="http://schemas.microsoft.com/office/powerpoint/2010/main" val="19436305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936103"/>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179512" y="1052736"/>
            <a:ext cx="8712968" cy="5688632"/>
          </a:xfrm>
        </p:spPr>
        <p:txBody>
          <a:bodyPr>
            <a:noAutofit/>
          </a:bodyPr>
          <a:lstStyle/>
          <a:p>
            <a:pPr algn="just">
              <a:lnSpc>
                <a:spcPct val="80000"/>
              </a:lnSpc>
            </a:pPr>
            <a:r>
              <a:rPr lang="en-US" sz="2100" b="1" dirty="0"/>
              <a:t>or</a:t>
            </a:r>
          </a:p>
          <a:p>
            <a:pPr algn="just">
              <a:lnSpc>
                <a:spcPct val="80000"/>
              </a:lnSpc>
            </a:pPr>
            <a:r>
              <a:rPr lang="en-US" sz="2100" dirty="0"/>
              <a:t>(ii)  </a:t>
            </a:r>
            <a:r>
              <a:rPr lang="en-US" sz="2100" i="1" dirty="0"/>
              <a:t>The SCC stipulates the payment schedule specified by the Purchaser.  </a:t>
            </a:r>
            <a:r>
              <a:rPr lang="en-US" sz="2100" i="1" dirty="0">
                <a:solidFill>
                  <a:srgbClr val="FF0000"/>
                </a:solidFill>
              </a:rPr>
              <a:t>If a bid deviates from the schedule and if such deviation is considered acceptable to the Purchaser, the bid will be evaluated by calculating interest earned for any earlier payments</a:t>
            </a:r>
            <a:r>
              <a:rPr lang="en-US" sz="2100" i="1" dirty="0"/>
              <a:t> involved in the terms outlined in the bid as compared with those stipulated in the SCC, </a:t>
            </a:r>
            <a:r>
              <a:rPr lang="en-US" sz="2100" i="1" dirty="0">
                <a:solidFill>
                  <a:srgbClr val="FF0000"/>
                </a:solidFill>
              </a:rPr>
              <a:t>at the rate per annum specified in BDS </a:t>
            </a:r>
            <a:r>
              <a:rPr lang="en-US" sz="2100" i="1" dirty="0"/>
              <a:t>Sub-Clause 36.3 (d).</a:t>
            </a:r>
            <a:endParaRPr lang="en-IN" sz="2100" dirty="0"/>
          </a:p>
          <a:p>
            <a:pPr algn="just">
              <a:lnSpc>
                <a:spcPct val="80000"/>
              </a:lnSpc>
            </a:pPr>
            <a:r>
              <a:rPr lang="en-US" sz="2100" dirty="0"/>
              <a:t>(c) </a:t>
            </a:r>
            <a:r>
              <a:rPr lang="en-US" sz="2100" dirty="0">
                <a:solidFill>
                  <a:srgbClr val="FF0000"/>
                </a:solidFill>
              </a:rPr>
              <a:t>Cost of major replacement components, mandatory spare parts</a:t>
            </a:r>
            <a:r>
              <a:rPr lang="en-US" sz="2100" dirty="0"/>
              <a:t>, and service. </a:t>
            </a:r>
            <a:r>
              <a:rPr lang="en-US" sz="2100" i="1" dirty="0"/>
              <a:t>[insert one of the following]</a:t>
            </a:r>
            <a:endParaRPr lang="en-IN" sz="2100" dirty="0"/>
          </a:p>
          <a:p>
            <a:pPr algn="just">
              <a:lnSpc>
                <a:spcPct val="80000"/>
              </a:lnSpc>
            </a:pPr>
            <a:r>
              <a:rPr lang="en-US" sz="2100" dirty="0"/>
              <a:t>(</a:t>
            </a:r>
            <a:r>
              <a:rPr lang="en-US" sz="2100" dirty="0" err="1"/>
              <a:t>i</a:t>
            </a:r>
            <a:r>
              <a:rPr lang="en-US" sz="2100" dirty="0"/>
              <a:t>) </a:t>
            </a:r>
            <a:r>
              <a:rPr lang="en-US" sz="2100" i="1" dirty="0"/>
              <a:t>The list of items and quantities of major assemblies, components, and selected spare parts, likely to be required during the initial period of operation specified in the BDS Sub-Clause 18.3, is in the List of Goods.  An adjustment equal to the total cost of these items, at the unit prices quoted in each bid, shall be added to the bid price, for evaluation purposes only.</a:t>
            </a:r>
            <a:endParaRPr lang="en-IN" sz="2100" dirty="0"/>
          </a:p>
          <a:p>
            <a:pPr algn="just">
              <a:lnSpc>
                <a:spcPct val="80000"/>
              </a:lnSpc>
            </a:pPr>
            <a:r>
              <a:rPr lang="en-US" sz="2100" b="1" dirty="0"/>
              <a:t>or</a:t>
            </a:r>
            <a:endParaRPr lang="en-IN" sz="2100" dirty="0"/>
          </a:p>
          <a:p>
            <a:pPr algn="just">
              <a:lnSpc>
                <a:spcPct val="80000"/>
              </a:lnSpc>
            </a:pPr>
            <a:r>
              <a:rPr lang="en-US" sz="2100" dirty="0"/>
              <a:t>(ii) </a:t>
            </a:r>
            <a:r>
              <a:rPr lang="en-US" sz="2100" i="1" dirty="0"/>
              <a:t>The Purchaser will draw up a list of high-usage and high-value items of components and spare parts, along with estimated quantities of usage in the initial period of operation specified in the BDS Sub-Clause 18.3.  The total cost of these items and quantities will be computed from spare parts unit prices submitted by the Bidder and added to the bid price, for evaluation purposes only.</a:t>
            </a:r>
            <a:endParaRPr lang="en-IN" sz="2100" dirty="0"/>
          </a:p>
          <a:p>
            <a:pPr algn="just">
              <a:lnSpc>
                <a:spcPct val="80000"/>
              </a:lnSpc>
              <a:spcBef>
                <a:spcPts val="1200"/>
              </a:spcBef>
              <a:buClr>
                <a:srgbClr val="FF0000"/>
              </a:buClr>
            </a:pPr>
            <a:endParaRPr lang="en-US" sz="2100" dirty="0"/>
          </a:p>
          <a:p>
            <a:pPr algn="just">
              <a:lnSpc>
                <a:spcPct val="80000"/>
              </a:lnSpc>
              <a:spcBef>
                <a:spcPts val="1200"/>
              </a:spcBef>
              <a:buClr>
                <a:srgbClr val="FF0000"/>
              </a:buClr>
            </a:pPr>
            <a:endParaRPr lang="en-IN" sz="2100" dirty="0"/>
          </a:p>
        </p:txBody>
      </p:sp>
      <p:sp>
        <p:nvSpPr>
          <p:cNvPr id="5" name="Date Placeholder 4"/>
          <p:cNvSpPr>
            <a:spLocks noGrp="1"/>
          </p:cNvSpPr>
          <p:nvPr>
            <p:ph type="dt" sz="half" idx="10"/>
          </p:nvPr>
        </p:nvSpPr>
        <p:spPr/>
        <p:txBody>
          <a:bodyPr/>
          <a:lstStyle/>
          <a:p>
            <a:fld id="{536E7FD4-709A-40AE-B8FB-B5F460E4852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62</a:t>
            </a:fld>
            <a:endParaRPr lang="en-IN"/>
          </a:p>
        </p:txBody>
      </p:sp>
    </p:spTree>
    <p:extLst>
      <p:ext uri="{BB962C8B-B14F-4D97-AF65-F5344CB8AC3E}">
        <p14:creationId xmlns:p14="http://schemas.microsoft.com/office/powerpoint/2010/main" val="6541047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1484784"/>
            <a:ext cx="8640960" cy="5184576"/>
          </a:xfrm>
        </p:spPr>
        <p:txBody>
          <a:bodyPr>
            <a:normAutofit/>
          </a:bodyPr>
          <a:lstStyle/>
          <a:p>
            <a:pPr algn="just">
              <a:spcBef>
                <a:spcPts val="1200"/>
              </a:spcBef>
            </a:pPr>
            <a:r>
              <a:rPr lang="en-US" dirty="0"/>
              <a:t>(d)	</a:t>
            </a:r>
            <a:r>
              <a:rPr lang="en-US" dirty="0">
                <a:solidFill>
                  <a:srgbClr val="FF0000"/>
                </a:solidFill>
              </a:rPr>
              <a:t>Availability in the Purchaser’s Country of spare parts and after sales services for equipment offered in the bid</a:t>
            </a:r>
            <a:r>
              <a:rPr lang="en-US" i="1" dirty="0">
                <a:solidFill>
                  <a:srgbClr val="FF0000"/>
                </a:solidFill>
              </a:rPr>
              <a:t>.</a:t>
            </a:r>
            <a:endParaRPr lang="en-IN" dirty="0">
              <a:solidFill>
                <a:srgbClr val="FF0000"/>
              </a:solidFill>
            </a:endParaRPr>
          </a:p>
          <a:p>
            <a:pPr algn="just">
              <a:spcBef>
                <a:spcPts val="1200"/>
              </a:spcBef>
            </a:pPr>
            <a:r>
              <a:rPr lang="en-US" dirty="0"/>
              <a:t>An adjustment equal to the cost to the Purchaser of establishing the minimum service facilities and parts inventories, as outlined in BDS Sub-Clause 36.3(d), if quoted separately, shall be added to the bid price, for evaluation purposes only</a:t>
            </a:r>
            <a:r>
              <a:rPr lang="en-US" i="1" dirty="0"/>
              <a:t>.</a:t>
            </a:r>
            <a:endParaRPr lang="en-IN" dirty="0"/>
          </a:p>
          <a:p>
            <a:pPr algn="just">
              <a:spcBef>
                <a:spcPts val="1200"/>
              </a:spcBef>
            </a:pPr>
            <a:r>
              <a:rPr lang="en-US" dirty="0"/>
              <a:t>(e)	</a:t>
            </a:r>
            <a:r>
              <a:rPr lang="en-US" dirty="0">
                <a:solidFill>
                  <a:srgbClr val="FF0000"/>
                </a:solidFill>
              </a:rPr>
              <a:t>Projected operating and maintenance costs</a:t>
            </a:r>
            <a:r>
              <a:rPr lang="en-US" dirty="0"/>
              <a:t>.</a:t>
            </a:r>
            <a:endParaRPr lang="en-IN" dirty="0"/>
          </a:p>
          <a:p>
            <a:pPr algn="just">
              <a:spcBef>
                <a:spcPts val="1200"/>
              </a:spcBef>
            </a:pPr>
            <a:r>
              <a:rPr lang="en-US" dirty="0"/>
              <a:t>Operating and maintenance costs.</a:t>
            </a:r>
            <a:r>
              <a:rPr lang="en-US" i="1" dirty="0"/>
              <a:t> </a:t>
            </a:r>
            <a:r>
              <a:rPr lang="en-US" dirty="0"/>
              <a:t>An adjustment to take into account the operating and maintenance costs of the Goods will be added to the bid price, for evaluation purposes only, if specified in BDS Sub-Clause 36.3(d). The adjustment will be evaluated in accordance with the methodology specified in the BDS Sub-Clause 36.3(d).</a:t>
            </a:r>
            <a:endParaRPr lang="en-IN" dirty="0"/>
          </a:p>
          <a:p>
            <a:pPr algn="just">
              <a:spcBef>
                <a:spcPts val="1200"/>
              </a:spcBef>
              <a:buClr>
                <a:srgbClr val="FF0000"/>
              </a:buClr>
            </a:pPr>
            <a:endParaRPr lang="en-US" dirty="0"/>
          </a:p>
          <a:p>
            <a:pPr algn="just">
              <a:spcBef>
                <a:spcPts val="1200"/>
              </a:spcBef>
              <a:buClr>
                <a:srgbClr val="FF0000"/>
              </a:buClr>
            </a:pPr>
            <a:endParaRPr lang="en-IN" dirty="0"/>
          </a:p>
        </p:txBody>
      </p:sp>
      <p:sp>
        <p:nvSpPr>
          <p:cNvPr id="5" name="Date Placeholder 4"/>
          <p:cNvSpPr>
            <a:spLocks noGrp="1"/>
          </p:cNvSpPr>
          <p:nvPr>
            <p:ph type="dt" sz="half" idx="10"/>
          </p:nvPr>
        </p:nvSpPr>
        <p:spPr/>
        <p:txBody>
          <a:bodyPr/>
          <a:lstStyle/>
          <a:p>
            <a:fld id="{0098CA74-8131-4D7A-BE69-512C84976C2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63</a:t>
            </a:fld>
            <a:endParaRPr lang="en-IN"/>
          </a:p>
        </p:txBody>
      </p:sp>
    </p:spTree>
    <p:extLst>
      <p:ext uri="{BB962C8B-B14F-4D97-AF65-F5344CB8AC3E}">
        <p14:creationId xmlns:p14="http://schemas.microsoft.com/office/powerpoint/2010/main" val="110417827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1124744"/>
            <a:ext cx="8640960" cy="5472608"/>
          </a:xfrm>
        </p:spPr>
        <p:txBody>
          <a:bodyPr>
            <a:noAutofit/>
          </a:bodyPr>
          <a:lstStyle/>
          <a:p>
            <a:pPr algn="just">
              <a:lnSpc>
                <a:spcPct val="80000"/>
              </a:lnSpc>
              <a:spcBef>
                <a:spcPts val="300"/>
              </a:spcBef>
            </a:pPr>
            <a:r>
              <a:rPr lang="en-US" sz="2200" dirty="0"/>
              <a:t>(f)	</a:t>
            </a:r>
            <a:r>
              <a:rPr lang="en-US" sz="2200" dirty="0">
                <a:solidFill>
                  <a:srgbClr val="FF0000"/>
                </a:solidFill>
              </a:rPr>
              <a:t>Performance and productivity of the equipment</a:t>
            </a:r>
            <a:r>
              <a:rPr lang="en-US" sz="2200" dirty="0"/>
              <a:t>. </a:t>
            </a:r>
            <a:r>
              <a:rPr lang="en-US" sz="2200" i="1" dirty="0"/>
              <a:t>[insert one of the following]</a:t>
            </a:r>
            <a:endParaRPr lang="en-IN" sz="2200" dirty="0"/>
          </a:p>
          <a:p>
            <a:pPr algn="just">
              <a:lnSpc>
                <a:spcPct val="80000"/>
              </a:lnSpc>
              <a:spcBef>
                <a:spcPts val="300"/>
              </a:spcBef>
            </a:pPr>
            <a:r>
              <a:rPr lang="en-US" sz="2200" dirty="0"/>
              <a:t>(</a:t>
            </a:r>
            <a:r>
              <a:rPr lang="en-US" sz="2200" dirty="0" err="1"/>
              <a:t>i</a:t>
            </a:r>
            <a:r>
              <a:rPr lang="en-US" sz="2200" dirty="0"/>
              <a:t>)</a:t>
            </a:r>
            <a:r>
              <a:rPr lang="en-US" sz="2200" i="1" dirty="0"/>
              <a:t>	 </a:t>
            </a:r>
            <a:r>
              <a:rPr lang="en-US" sz="2200" dirty="0"/>
              <a:t>Performance and productivity of the equipment.</a:t>
            </a:r>
            <a:r>
              <a:rPr lang="en-US" sz="2200" i="1" dirty="0"/>
              <a:t> </a:t>
            </a:r>
            <a:r>
              <a:rPr lang="en-US" sz="2200" dirty="0"/>
              <a:t>An adjustment representing the capitalized cost of additional operating costs over the life of the plant will be added to the bid price, for evaluation purposes if specified in the BDS Sub-Clause 36.3(d).  The adjustment will be evaluated based on the drop in the guaranteed performance or efficiency offered in the bid below the norm of 100, using the methodology specified in BDS Sub-Clause 36.3(d).</a:t>
            </a:r>
            <a:endParaRPr lang="en-IN" sz="2200" dirty="0"/>
          </a:p>
          <a:p>
            <a:pPr algn="just">
              <a:lnSpc>
                <a:spcPct val="80000"/>
              </a:lnSpc>
              <a:spcBef>
                <a:spcPts val="300"/>
              </a:spcBef>
            </a:pPr>
            <a:r>
              <a:rPr lang="en-US" sz="2200" b="1" dirty="0"/>
              <a:t>or</a:t>
            </a:r>
            <a:endParaRPr lang="en-IN" sz="2200" dirty="0"/>
          </a:p>
          <a:p>
            <a:pPr algn="just">
              <a:lnSpc>
                <a:spcPct val="80000"/>
              </a:lnSpc>
              <a:spcBef>
                <a:spcPts val="300"/>
              </a:spcBef>
            </a:pPr>
            <a:r>
              <a:rPr lang="en-US" sz="2200" dirty="0"/>
              <a:t>(ii)	An adjustment to take into account the productivity of the goods offered in the bid will be added to the bid price, for evaluation purposes only, if specified in BDS Sub-Clause 36.3(d).  The adjustment will be evaluated based on the cost per unit of the actual productivity of goods offered in the bid with respect to minimum required values, using the methodology specified in BDS Sub-Clause 36.3(d).</a:t>
            </a:r>
            <a:r>
              <a:rPr lang="en-US" sz="2200" i="1" dirty="0"/>
              <a:t> </a:t>
            </a:r>
            <a:endParaRPr lang="en-IN" sz="2200" dirty="0"/>
          </a:p>
          <a:p>
            <a:pPr algn="just">
              <a:lnSpc>
                <a:spcPct val="80000"/>
              </a:lnSpc>
              <a:spcBef>
                <a:spcPts val="300"/>
              </a:spcBef>
            </a:pPr>
            <a:r>
              <a:rPr lang="en-US" sz="2200" dirty="0"/>
              <a:t>(g)	</a:t>
            </a:r>
            <a:r>
              <a:rPr lang="en-US" sz="2200" dirty="0">
                <a:solidFill>
                  <a:srgbClr val="FF0000"/>
                </a:solidFill>
              </a:rPr>
              <a:t>Specific additional criteria </a:t>
            </a:r>
            <a:endParaRPr lang="en-IN" sz="2200" dirty="0">
              <a:solidFill>
                <a:srgbClr val="FF0000"/>
              </a:solidFill>
            </a:endParaRPr>
          </a:p>
          <a:p>
            <a:pPr algn="just">
              <a:lnSpc>
                <a:spcPct val="80000"/>
              </a:lnSpc>
              <a:spcBef>
                <a:spcPts val="300"/>
              </a:spcBef>
            </a:pPr>
            <a:r>
              <a:rPr lang="en-US" sz="2200" i="1" dirty="0"/>
              <a:t>Other specific additional criteria to be considered in the evaluation, and the evaluation method shall be detailed in BDS Sub-Clause 36.3(d) ]</a:t>
            </a:r>
            <a:endParaRPr lang="en-IN" sz="2200" dirty="0"/>
          </a:p>
        </p:txBody>
      </p:sp>
      <p:sp>
        <p:nvSpPr>
          <p:cNvPr id="5" name="Date Placeholder 4"/>
          <p:cNvSpPr>
            <a:spLocks noGrp="1"/>
          </p:cNvSpPr>
          <p:nvPr>
            <p:ph type="dt" sz="half" idx="10"/>
          </p:nvPr>
        </p:nvSpPr>
        <p:spPr/>
        <p:txBody>
          <a:bodyPr/>
          <a:lstStyle/>
          <a:p>
            <a:fld id="{7F684A50-1BB6-4893-AC34-37FAF4C11ED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64</a:t>
            </a:fld>
            <a:endParaRPr lang="en-IN"/>
          </a:p>
        </p:txBody>
      </p:sp>
    </p:spTree>
    <p:extLst>
      <p:ext uri="{BB962C8B-B14F-4D97-AF65-F5344CB8AC3E}">
        <p14:creationId xmlns:p14="http://schemas.microsoft.com/office/powerpoint/2010/main" val="38896139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100811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4000" b="1" dirty="0">
                <a:solidFill>
                  <a:srgbClr val="008000"/>
                </a:solidFill>
              </a:rPr>
              <a:t>SECTION III.  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1412776"/>
            <a:ext cx="8640960" cy="5256584"/>
          </a:xfrm>
        </p:spPr>
        <p:txBody>
          <a:bodyPr>
            <a:normAutofit/>
          </a:bodyPr>
          <a:lstStyle/>
          <a:p>
            <a:pPr algn="just">
              <a:spcBef>
                <a:spcPts val="600"/>
              </a:spcBef>
            </a:pPr>
            <a:r>
              <a:rPr lang="en-US" b="1" dirty="0">
                <a:solidFill>
                  <a:srgbClr val="FF0000"/>
                </a:solidFill>
              </a:rPr>
              <a:t>3. Multiple Contracts </a:t>
            </a:r>
            <a:r>
              <a:rPr lang="en-US" b="1" dirty="0"/>
              <a:t>(ITB 36.6)</a:t>
            </a:r>
            <a:endParaRPr lang="en-IN" b="1" dirty="0"/>
          </a:p>
          <a:p>
            <a:pPr algn="just">
              <a:spcBef>
                <a:spcPts val="600"/>
              </a:spcBef>
            </a:pPr>
            <a:r>
              <a:rPr lang="en-US" dirty="0"/>
              <a:t>The Purchaser shall award multiple contracts to the Bidder that </a:t>
            </a:r>
            <a:r>
              <a:rPr lang="en-US" dirty="0">
                <a:solidFill>
                  <a:srgbClr val="FF0000"/>
                </a:solidFill>
              </a:rPr>
              <a:t>offers the lowest evaluated combination of bids </a:t>
            </a:r>
            <a:r>
              <a:rPr lang="en-US" dirty="0"/>
              <a:t>(one contract per bid) </a:t>
            </a:r>
            <a:r>
              <a:rPr lang="en-US" dirty="0">
                <a:solidFill>
                  <a:srgbClr val="FF0000"/>
                </a:solidFill>
              </a:rPr>
              <a:t>and meets the post-qualification criteria </a:t>
            </a:r>
            <a:r>
              <a:rPr lang="en-US" dirty="0"/>
              <a:t>(this Section III, Sub-Section ITB 38.2 Post-Qualification Requirements)</a:t>
            </a:r>
            <a:endParaRPr lang="en-IN" dirty="0"/>
          </a:p>
          <a:p>
            <a:pPr algn="just">
              <a:spcBef>
                <a:spcPts val="600"/>
              </a:spcBef>
            </a:pPr>
            <a:r>
              <a:rPr lang="en-US" dirty="0"/>
              <a:t>The Purchaser shall:</a:t>
            </a:r>
            <a:endParaRPr lang="en-IN" dirty="0"/>
          </a:p>
          <a:p>
            <a:pPr marL="630238" indent="-630238" algn="just" defTabSz="630238">
              <a:spcBef>
                <a:spcPts val="600"/>
              </a:spcBef>
            </a:pPr>
            <a:r>
              <a:rPr lang="en-US" dirty="0"/>
              <a:t>(a)	evaluate only lots or contracts that include at least the percentages of items per lot and quantity per item as specified in ITB Sub Clause 14.8 </a:t>
            </a:r>
            <a:endParaRPr lang="en-IN" dirty="0"/>
          </a:p>
          <a:p>
            <a:pPr algn="just" defTabSz="630238">
              <a:spcBef>
                <a:spcPts val="600"/>
              </a:spcBef>
            </a:pPr>
            <a:r>
              <a:rPr lang="en-US" dirty="0"/>
              <a:t>(b)	take into account:</a:t>
            </a:r>
            <a:endParaRPr lang="en-IN" dirty="0"/>
          </a:p>
          <a:p>
            <a:pPr marL="1166813" lvl="3" indent="-536575" algn="l" defTabSz="725488">
              <a:spcBef>
                <a:spcPts val="600"/>
              </a:spcBef>
            </a:pPr>
            <a:r>
              <a:rPr lang="en-US" sz="2400" dirty="0"/>
              <a:t>(</a:t>
            </a:r>
            <a:r>
              <a:rPr lang="en-US" sz="2400" dirty="0" err="1"/>
              <a:t>i</a:t>
            </a:r>
            <a:r>
              <a:rPr lang="en-US" sz="2400" dirty="0"/>
              <a:t>) 	the lowest-evaluated bid for each lot and</a:t>
            </a:r>
            <a:endParaRPr lang="en-IN" sz="2400" dirty="0"/>
          </a:p>
          <a:p>
            <a:pPr marL="1166813" indent="-536575" algn="just" defTabSz="725488">
              <a:spcBef>
                <a:spcPts val="600"/>
              </a:spcBef>
            </a:pPr>
            <a:r>
              <a:rPr lang="en-US" dirty="0"/>
              <a:t>(ii) 	the price reduction per lot and the methodology for its  application as offered by the Bidder in its bid.</a:t>
            </a:r>
            <a:endParaRPr lang="en-IN" dirty="0"/>
          </a:p>
          <a:p>
            <a:pPr algn="just">
              <a:spcBef>
                <a:spcPts val="1200"/>
              </a:spcBef>
              <a:buClr>
                <a:srgbClr val="FF0000"/>
              </a:buClr>
            </a:pPr>
            <a:endParaRPr lang="en-US" dirty="0"/>
          </a:p>
          <a:p>
            <a:pPr algn="just">
              <a:spcBef>
                <a:spcPts val="1200"/>
              </a:spcBef>
              <a:buClr>
                <a:srgbClr val="FF0000"/>
              </a:buClr>
            </a:pPr>
            <a:endParaRPr lang="en-IN" dirty="0"/>
          </a:p>
        </p:txBody>
      </p:sp>
      <p:sp>
        <p:nvSpPr>
          <p:cNvPr id="5" name="Date Placeholder 4"/>
          <p:cNvSpPr>
            <a:spLocks noGrp="1"/>
          </p:cNvSpPr>
          <p:nvPr>
            <p:ph type="dt" sz="half" idx="10"/>
          </p:nvPr>
        </p:nvSpPr>
        <p:spPr/>
        <p:txBody>
          <a:bodyPr/>
          <a:lstStyle/>
          <a:p>
            <a:fld id="{6B2AE2C4-C785-499A-88F1-221F9DF6BA0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65</a:t>
            </a:fld>
            <a:endParaRPr lang="en-IN"/>
          </a:p>
        </p:txBody>
      </p:sp>
    </p:spTree>
    <p:extLst>
      <p:ext uri="{BB962C8B-B14F-4D97-AF65-F5344CB8AC3E}">
        <p14:creationId xmlns:p14="http://schemas.microsoft.com/office/powerpoint/2010/main" val="33358366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3"/>
            <a:ext cx="8568952"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EVALUATION AND QUALIFICATION CRITERIA</a:t>
            </a:r>
            <a:endParaRPr lang="en-IN" b="1" dirty="0">
              <a:solidFill>
                <a:srgbClr val="008000"/>
              </a:solidFill>
            </a:endParaRPr>
          </a:p>
        </p:txBody>
      </p:sp>
      <p:sp>
        <p:nvSpPr>
          <p:cNvPr id="3" name="Subtitle 2"/>
          <p:cNvSpPr>
            <a:spLocks noGrp="1"/>
          </p:cNvSpPr>
          <p:nvPr>
            <p:ph type="subTitle" idx="1"/>
          </p:nvPr>
        </p:nvSpPr>
        <p:spPr>
          <a:xfrm>
            <a:off x="251520" y="764704"/>
            <a:ext cx="8640960" cy="5832648"/>
          </a:xfrm>
        </p:spPr>
        <p:txBody>
          <a:bodyPr>
            <a:noAutofit/>
          </a:bodyPr>
          <a:lstStyle/>
          <a:p>
            <a:pPr algn="just">
              <a:lnSpc>
                <a:spcPct val="80000"/>
              </a:lnSpc>
              <a:spcBef>
                <a:spcPts val="300"/>
              </a:spcBef>
            </a:pPr>
            <a:r>
              <a:rPr lang="en-US" sz="2200" b="1" dirty="0"/>
              <a:t>4. Post-qualification Requirements (ITB 38.2)</a:t>
            </a:r>
            <a:endParaRPr lang="en-IN" sz="2200" dirty="0"/>
          </a:p>
          <a:p>
            <a:pPr algn="just">
              <a:lnSpc>
                <a:spcPct val="80000"/>
              </a:lnSpc>
              <a:spcBef>
                <a:spcPts val="300"/>
              </a:spcBef>
            </a:pPr>
            <a:r>
              <a:rPr lang="en-US" sz="2200" dirty="0"/>
              <a:t>After determining the lowest-evaluated bid in accordance with ITB Sub-Clause 37.1, the Purchaser shall carry out the post-qualification of the Bidder in accordance with ITB Clause 38, using only the requirements specified.  Requirements not included in the text below shall not be used in the evaluation of the Bidder’s qualifications.  </a:t>
            </a:r>
            <a:endParaRPr lang="en-IN" sz="2200" dirty="0"/>
          </a:p>
          <a:p>
            <a:pPr algn="just">
              <a:lnSpc>
                <a:spcPct val="80000"/>
              </a:lnSpc>
              <a:spcBef>
                <a:spcPts val="300"/>
              </a:spcBef>
            </a:pPr>
            <a:r>
              <a:rPr lang="en-US" sz="2200" dirty="0"/>
              <a:t>(a) 	</a:t>
            </a:r>
            <a:r>
              <a:rPr lang="en-US" sz="2200" dirty="0">
                <a:solidFill>
                  <a:srgbClr val="FF0000"/>
                </a:solidFill>
              </a:rPr>
              <a:t>Financial Capability</a:t>
            </a:r>
            <a:endParaRPr lang="en-IN" sz="2200" dirty="0">
              <a:solidFill>
                <a:srgbClr val="FF0000"/>
              </a:solidFill>
            </a:endParaRPr>
          </a:p>
          <a:p>
            <a:pPr algn="just">
              <a:lnSpc>
                <a:spcPct val="80000"/>
              </a:lnSpc>
              <a:spcBef>
                <a:spcPts val="300"/>
              </a:spcBef>
            </a:pPr>
            <a:r>
              <a:rPr lang="en-US" sz="2200" dirty="0"/>
              <a:t>The Bidder shall furnish documentary evidence that it meets the following financial requirement(s): </a:t>
            </a:r>
            <a:r>
              <a:rPr lang="en-US" sz="2200" i="1" dirty="0"/>
              <a:t>[list the requirement(s)]</a:t>
            </a:r>
            <a:endParaRPr lang="en-IN" sz="2200" dirty="0"/>
          </a:p>
          <a:p>
            <a:pPr algn="just">
              <a:lnSpc>
                <a:spcPct val="80000"/>
              </a:lnSpc>
              <a:spcBef>
                <a:spcPts val="300"/>
              </a:spcBef>
            </a:pPr>
            <a:r>
              <a:rPr lang="en-US" sz="2200" dirty="0"/>
              <a:t>(b)	</a:t>
            </a:r>
            <a:r>
              <a:rPr lang="en-US" sz="2200" dirty="0">
                <a:solidFill>
                  <a:srgbClr val="FF0000"/>
                </a:solidFill>
              </a:rPr>
              <a:t>Experience and Technical Capacity</a:t>
            </a:r>
            <a:endParaRPr lang="en-IN" sz="2200" dirty="0">
              <a:solidFill>
                <a:srgbClr val="FF0000"/>
              </a:solidFill>
            </a:endParaRPr>
          </a:p>
          <a:p>
            <a:pPr algn="just">
              <a:lnSpc>
                <a:spcPct val="80000"/>
              </a:lnSpc>
              <a:spcBef>
                <a:spcPts val="300"/>
              </a:spcBef>
            </a:pPr>
            <a:r>
              <a:rPr lang="en-US" sz="2200" dirty="0"/>
              <a:t>The Bidder shall furnish documentary evidence to demonstrate that it meets the following experience requirement(s): </a:t>
            </a:r>
            <a:r>
              <a:rPr lang="en-US" sz="2200" i="1" dirty="0"/>
              <a:t>[list the requirement(s)]</a:t>
            </a:r>
            <a:endParaRPr lang="en-IN" sz="2200" dirty="0"/>
          </a:p>
          <a:p>
            <a:pPr marL="457200" indent="-457200" algn="just">
              <a:lnSpc>
                <a:spcPct val="80000"/>
              </a:lnSpc>
              <a:spcBef>
                <a:spcPts val="300"/>
              </a:spcBef>
              <a:buAutoNum type="alphaLcParenBoth" startAt="3"/>
            </a:pPr>
            <a:r>
              <a:rPr lang="en-US" sz="2200" dirty="0"/>
              <a:t>The Bidder shall furnish documentary evidence </a:t>
            </a:r>
            <a:r>
              <a:rPr lang="en-US" sz="2200" dirty="0">
                <a:solidFill>
                  <a:srgbClr val="FF0000"/>
                </a:solidFill>
              </a:rPr>
              <a:t>to demonstrate that the Goods it offers meet the following usage requirement</a:t>
            </a:r>
            <a:r>
              <a:rPr lang="en-US" sz="2200" dirty="0"/>
              <a:t>: </a:t>
            </a:r>
            <a:r>
              <a:rPr lang="en-US" sz="2200" i="1" dirty="0"/>
              <a:t>[list the requirement(s)]</a:t>
            </a:r>
          </a:p>
          <a:p>
            <a:pPr marL="236538" indent="-236538" algn="just">
              <a:lnSpc>
                <a:spcPct val="80000"/>
              </a:lnSpc>
              <a:spcBef>
                <a:spcPts val="300"/>
              </a:spcBef>
              <a:buClr>
                <a:srgbClr val="FF0000"/>
              </a:buClr>
              <a:buFont typeface="Wingdings" pitchFamily="2" charset="2"/>
              <a:buChar char="Ø"/>
            </a:pPr>
            <a:r>
              <a:rPr lang="en-US" sz="2200" i="1" dirty="0">
                <a:solidFill>
                  <a:srgbClr val="0543CD"/>
                </a:solidFill>
              </a:rPr>
              <a:t>In case bids are invited for multiple lots/contracts, the Implementing Agency shall specify appropriate methodology for determining compliance with the aggregate of the qualification requirements for a bidder which offers the lowest evaluated combination of bids/contracts. </a:t>
            </a:r>
            <a:endParaRPr lang="en-IN" sz="2200" dirty="0">
              <a:solidFill>
                <a:srgbClr val="0543CD"/>
              </a:solidFill>
            </a:endParaRPr>
          </a:p>
          <a:p>
            <a:pPr algn="l">
              <a:lnSpc>
                <a:spcPct val="80000"/>
              </a:lnSpc>
              <a:spcBef>
                <a:spcPts val="300"/>
              </a:spcBef>
              <a:buClr>
                <a:srgbClr val="FF0000"/>
              </a:buClr>
            </a:pPr>
            <a:r>
              <a:rPr lang="en-US" sz="2200" b="1" dirty="0">
                <a:solidFill>
                  <a:srgbClr val="FF0000"/>
                </a:solidFill>
              </a:rPr>
              <a:t>     Link </a:t>
            </a:r>
            <a:r>
              <a:rPr lang="en-US" sz="2200" b="1" dirty="0">
                <a:solidFill>
                  <a:srgbClr val="FF0000"/>
                </a:solidFill>
                <a:sym typeface="Wingdings" pitchFamily="2" charset="2"/>
              </a:rPr>
              <a:t> </a:t>
            </a:r>
            <a:r>
              <a:rPr lang="en-US" sz="2200" b="1" dirty="0">
                <a:solidFill>
                  <a:srgbClr val="FF0000"/>
                </a:solidFill>
                <a:hlinkClick r:id="rId3" action="ppaction://hlinkfile"/>
              </a:rPr>
              <a:t>ILLUSTRATION</a:t>
            </a:r>
            <a:r>
              <a:rPr lang="en-US" sz="2200" b="1" dirty="0">
                <a:solidFill>
                  <a:srgbClr val="FF0000"/>
                </a:solidFill>
              </a:rPr>
              <a:t> OF POST-QUALIFICATION REQUIREMENT</a:t>
            </a:r>
            <a:endParaRPr lang="en-IN" sz="2200" dirty="0"/>
          </a:p>
        </p:txBody>
      </p:sp>
      <p:sp>
        <p:nvSpPr>
          <p:cNvPr id="5" name="Date Placeholder 4"/>
          <p:cNvSpPr>
            <a:spLocks noGrp="1"/>
          </p:cNvSpPr>
          <p:nvPr>
            <p:ph type="dt" sz="half" idx="10"/>
          </p:nvPr>
        </p:nvSpPr>
        <p:spPr/>
        <p:txBody>
          <a:bodyPr/>
          <a:lstStyle/>
          <a:p>
            <a:fld id="{B4A2B464-9C8D-4838-9061-67DF7CF97BE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66</a:t>
            </a:fld>
            <a:endParaRPr lang="en-IN"/>
          </a:p>
        </p:txBody>
      </p:sp>
    </p:spTree>
    <p:extLst>
      <p:ext uri="{BB962C8B-B14F-4D97-AF65-F5344CB8AC3E}">
        <p14:creationId xmlns:p14="http://schemas.microsoft.com/office/powerpoint/2010/main" val="30679706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2"/>
            <a:ext cx="8568952" cy="720080"/>
          </a:xfrm>
        </p:spPr>
        <p:txBody>
          <a:bodyPr anchor="ct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IV.  BIDDING FORMS</a:t>
            </a:r>
            <a:br>
              <a:rPr lang="en-US" sz="3600" b="1" dirty="0">
                <a:solidFill>
                  <a:srgbClr val="008000"/>
                </a:solidFill>
              </a:rPr>
            </a:br>
            <a:r>
              <a:rPr lang="en-IN" sz="4000" b="1" dirty="0"/>
              <a:t/>
            </a:r>
            <a:br>
              <a:rPr lang="en-IN" sz="4000" b="1" dirty="0"/>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539552" y="620688"/>
            <a:ext cx="8352928" cy="6048672"/>
          </a:xfrm>
        </p:spPr>
        <p:txBody>
          <a:bodyPr>
            <a:noAutofit/>
          </a:bodyPr>
          <a:lstStyle/>
          <a:p>
            <a:pPr algn="l">
              <a:lnSpc>
                <a:spcPct val="85000"/>
              </a:lnSpc>
              <a:spcBef>
                <a:spcPts val="200"/>
              </a:spcBef>
              <a:spcAft>
                <a:spcPts val="200"/>
              </a:spcAft>
              <a:buClr>
                <a:srgbClr val="FF0000"/>
              </a:buClr>
            </a:pPr>
            <a:r>
              <a:rPr lang="en-US" dirty="0"/>
              <a:t>This section provides the Forms listed below.  The Forms as in the SBD may be discussed generally; but the price schedules should be discussed specifically. </a:t>
            </a:r>
          </a:p>
          <a:p>
            <a:pPr marL="457200" indent="-457200" algn="just">
              <a:lnSpc>
                <a:spcPct val="85000"/>
              </a:lnSpc>
              <a:spcBef>
                <a:spcPts val="600"/>
              </a:spcBef>
              <a:spcAft>
                <a:spcPts val="200"/>
              </a:spcAft>
              <a:buFont typeface="+mj-lt"/>
              <a:buAutoNum type="arabicPeriod"/>
            </a:pPr>
            <a:r>
              <a:rPr lang="en-US" dirty="0"/>
              <a:t>Bidder Information Form</a:t>
            </a:r>
            <a:endParaRPr lang="en-IN" dirty="0"/>
          </a:p>
          <a:p>
            <a:pPr marL="457200" indent="-457200" algn="just">
              <a:lnSpc>
                <a:spcPct val="85000"/>
              </a:lnSpc>
              <a:spcBef>
                <a:spcPts val="200"/>
              </a:spcBef>
              <a:spcAft>
                <a:spcPts val="200"/>
              </a:spcAft>
              <a:buFont typeface="+mj-lt"/>
              <a:buAutoNum type="arabicPeriod"/>
            </a:pPr>
            <a:r>
              <a:rPr lang="en-US" dirty="0"/>
              <a:t>Joint Venture Partner Information Form</a:t>
            </a:r>
            <a:endParaRPr lang="en-IN" dirty="0"/>
          </a:p>
          <a:p>
            <a:pPr marL="457200" indent="-457200" algn="just">
              <a:lnSpc>
                <a:spcPct val="85000"/>
              </a:lnSpc>
              <a:spcBef>
                <a:spcPts val="200"/>
              </a:spcBef>
              <a:spcAft>
                <a:spcPts val="200"/>
              </a:spcAft>
              <a:buFont typeface="+mj-lt"/>
              <a:buAutoNum type="arabicPeriod"/>
            </a:pPr>
            <a:r>
              <a:rPr lang="en-US" dirty="0"/>
              <a:t>Bid Submission Form</a:t>
            </a:r>
            <a:endParaRPr lang="en-IN" dirty="0"/>
          </a:p>
          <a:p>
            <a:pPr marL="457200" indent="-457200" algn="just">
              <a:lnSpc>
                <a:spcPct val="85000"/>
              </a:lnSpc>
              <a:spcBef>
                <a:spcPts val="200"/>
              </a:spcBef>
              <a:spcAft>
                <a:spcPts val="200"/>
              </a:spcAft>
              <a:buFont typeface="+mj-lt"/>
              <a:buAutoNum type="arabicPeriod"/>
            </a:pPr>
            <a:r>
              <a:rPr lang="en-US" dirty="0"/>
              <a:t>Price Schedule: Goods Manufactured Outside the Purchaser’s Country, to be Imported</a:t>
            </a:r>
            <a:endParaRPr lang="en-IN" dirty="0"/>
          </a:p>
          <a:p>
            <a:pPr marL="457200" indent="-457200" algn="just">
              <a:lnSpc>
                <a:spcPct val="85000"/>
              </a:lnSpc>
              <a:spcBef>
                <a:spcPts val="200"/>
              </a:spcBef>
              <a:spcAft>
                <a:spcPts val="200"/>
              </a:spcAft>
              <a:buFont typeface="+mj-lt"/>
              <a:buAutoNum type="arabicPeriod"/>
            </a:pPr>
            <a:r>
              <a:rPr lang="en-US" dirty="0"/>
              <a:t>Price Schedule: Goods Manufactured Outside the Purchaser’s Country, already imported</a:t>
            </a:r>
            <a:endParaRPr lang="en-IN" dirty="0"/>
          </a:p>
          <a:p>
            <a:pPr marL="457200" indent="-457200" algn="just">
              <a:lnSpc>
                <a:spcPct val="85000"/>
              </a:lnSpc>
              <a:spcBef>
                <a:spcPts val="200"/>
              </a:spcBef>
              <a:spcAft>
                <a:spcPts val="200"/>
              </a:spcAft>
              <a:buFont typeface="+mj-lt"/>
              <a:buAutoNum type="arabicPeriod"/>
            </a:pPr>
            <a:r>
              <a:rPr lang="en-US" dirty="0"/>
              <a:t>Price Schedule: Goods Manufactured in the Purchaser’s Country</a:t>
            </a:r>
            <a:endParaRPr lang="en-IN" dirty="0"/>
          </a:p>
          <a:p>
            <a:pPr marL="457200" indent="-457200" algn="just">
              <a:lnSpc>
                <a:spcPct val="85000"/>
              </a:lnSpc>
              <a:spcBef>
                <a:spcPts val="200"/>
              </a:spcBef>
              <a:spcAft>
                <a:spcPts val="200"/>
              </a:spcAft>
              <a:buFont typeface="+mj-lt"/>
              <a:buAutoNum type="arabicPeriod"/>
            </a:pPr>
            <a:r>
              <a:rPr lang="en-US" dirty="0"/>
              <a:t>Price and Completion Schedule - Related Services</a:t>
            </a:r>
            <a:endParaRPr lang="en-IN" dirty="0"/>
          </a:p>
          <a:p>
            <a:pPr marL="457200" indent="-457200" algn="just">
              <a:lnSpc>
                <a:spcPct val="85000"/>
              </a:lnSpc>
              <a:spcBef>
                <a:spcPts val="200"/>
              </a:spcBef>
              <a:spcAft>
                <a:spcPts val="200"/>
              </a:spcAft>
              <a:buFont typeface="+mj-lt"/>
              <a:buAutoNum type="arabicPeriod"/>
            </a:pPr>
            <a:r>
              <a:rPr lang="en-US" dirty="0"/>
              <a:t>Bid Security (Bank Guarantee) </a:t>
            </a:r>
            <a:endParaRPr lang="en-IN" dirty="0"/>
          </a:p>
          <a:p>
            <a:pPr marL="457200" indent="-457200" algn="just">
              <a:lnSpc>
                <a:spcPct val="85000"/>
              </a:lnSpc>
              <a:spcBef>
                <a:spcPts val="200"/>
              </a:spcBef>
              <a:spcAft>
                <a:spcPts val="200"/>
              </a:spcAft>
              <a:buFont typeface="+mj-lt"/>
              <a:buAutoNum type="arabicPeriod"/>
            </a:pPr>
            <a:r>
              <a:rPr lang="en-US" dirty="0"/>
              <a:t>Bid Security (Bid Bond)</a:t>
            </a:r>
            <a:endParaRPr lang="en-IN" dirty="0"/>
          </a:p>
          <a:p>
            <a:pPr marL="457200" indent="-457200" algn="just">
              <a:lnSpc>
                <a:spcPct val="85000"/>
              </a:lnSpc>
              <a:spcBef>
                <a:spcPts val="200"/>
              </a:spcBef>
              <a:spcAft>
                <a:spcPts val="200"/>
              </a:spcAft>
              <a:buFont typeface="+mj-lt"/>
              <a:buAutoNum type="arabicPeriod"/>
            </a:pPr>
            <a:r>
              <a:rPr lang="en-US" dirty="0"/>
              <a:t>Bid-Securing Declaration </a:t>
            </a:r>
            <a:endParaRPr lang="en-IN" dirty="0"/>
          </a:p>
          <a:p>
            <a:pPr marL="457200" indent="-457200" algn="just">
              <a:lnSpc>
                <a:spcPct val="85000"/>
              </a:lnSpc>
              <a:spcBef>
                <a:spcPts val="200"/>
              </a:spcBef>
              <a:spcAft>
                <a:spcPts val="200"/>
              </a:spcAft>
              <a:buFont typeface="+mj-lt"/>
              <a:buAutoNum type="arabicPeriod"/>
            </a:pPr>
            <a:r>
              <a:rPr lang="en-US" dirty="0"/>
              <a:t>Manufacturer’s Authorization </a:t>
            </a:r>
            <a:endParaRPr lang="en-IN" dirty="0"/>
          </a:p>
          <a:p>
            <a:pPr algn="l">
              <a:lnSpc>
                <a:spcPct val="85000"/>
              </a:lnSpc>
              <a:buClr>
                <a:srgbClr val="FF0000"/>
              </a:buClr>
            </a:pPr>
            <a:endParaRPr lang="en-IN" dirty="0"/>
          </a:p>
        </p:txBody>
      </p:sp>
      <p:sp>
        <p:nvSpPr>
          <p:cNvPr id="5" name="Date Placeholder 4"/>
          <p:cNvSpPr>
            <a:spLocks noGrp="1"/>
          </p:cNvSpPr>
          <p:nvPr>
            <p:ph type="dt" sz="half" idx="10"/>
          </p:nvPr>
        </p:nvSpPr>
        <p:spPr/>
        <p:txBody>
          <a:bodyPr/>
          <a:lstStyle/>
          <a:p>
            <a:fld id="{12FC8231-D2F1-4E20-AEF7-0FA05BE2446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67</a:t>
            </a:fld>
            <a:endParaRPr lang="en-IN" dirty="0"/>
          </a:p>
        </p:txBody>
      </p:sp>
    </p:spTree>
    <p:extLst>
      <p:ext uri="{BB962C8B-B14F-4D97-AF65-F5344CB8AC3E}">
        <p14:creationId xmlns:p14="http://schemas.microsoft.com/office/powerpoint/2010/main" val="109860692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8568952" cy="1224136"/>
          </a:xfrm>
        </p:spPr>
        <p:txBody>
          <a:bodyPr anchor="ct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4000" b="1" dirty="0">
                <a:solidFill>
                  <a:srgbClr val="008000"/>
                </a:solidFill>
              </a:rPr>
              <a:t>SECTION IV.  BIDDING FORMS –</a:t>
            </a:r>
            <a:br>
              <a:rPr lang="en-US" sz="4000" b="1" dirty="0">
                <a:solidFill>
                  <a:srgbClr val="008000"/>
                </a:solidFill>
              </a:rPr>
            </a:br>
            <a:r>
              <a:rPr lang="en-US" sz="4000" b="1">
                <a:solidFill>
                  <a:srgbClr val="008000"/>
                </a:solidFill>
              </a:rPr>
              <a:t>PRICE SCHEDULES</a:t>
            </a:r>
            <a:r>
              <a:rPr lang="en-US" sz="4000" b="1" dirty="0">
                <a:solidFill>
                  <a:srgbClr val="008000"/>
                </a:solidFill>
              </a:rPr>
              <a:t/>
            </a:r>
            <a:br>
              <a:rPr lang="en-US" sz="4000" b="1" dirty="0">
                <a:solidFill>
                  <a:srgbClr val="008000"/>
                </a:solidFill>
              </a:rPr>
            </a:br>
            <a:r>
              <a:rPr lang="en-IN" sz="4000" b="1" dirty="0"/>
              <a:t/>
            </a:r>
            <a:br>
              <a:rPr lang="en-IN" sz="4000" b="1" dirty="0"/>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539552" y="1844824"/>
            <a:ext cx="8352928" cy="4824536"/>
          </a:xfrm>
        </p:spPr>
        <p:txBody>
          <a:bodyPr>
            <a:noAutofit/>
          </a:bodyPr>
          <a:lstStyle/>
          <a:p>
            <a:pPr algn="just">
              <a:lnSpc>
                <a:spcPct val="80000"/>
              </a:lnSpc>
            </a:pPr>
            <a:r>
              <a:rPr lang="en-US" b="1" dirty="0"/>
              <a:t>Participants should familiarize themselves with the Bid Submission Form and the Price Schedules</a:t>
            </a:r>
          </a:p>
          <a:p>
            <a:pPr marL="457200" indent="-457200" algn="just">
              <a:lnSpc>
                <a:spcPct val="80000"/>
              </a:lnSpc>
              <a:buFont typeface="+mj-lt"/>
              <a:buAutoNum type="arabicPeriod"/>
            </a:pPr>
            <a:r>
              <a:rPr lang="en-US" b="1" dirty="0">
                <a:solidFill>
                  <a:srgbClr val="FF0000"/>
                </a:solidFill>
              </a:rPr>
              <a:t>Link </a:t>
            </a:r>
            <a:r>
              <a:rPr lang="en-US" b="1" dirty="0">
                <a:solidFill>
                  <a:srgbClr val="FF0000"/>
                </a:solidFill>
                <a:sym typeface="Wingdings" pitchFamily="2" charset="2"/>
              </a:rPr>
              <a:t> </a:t>
            </a:r>
            <a:r>
              <a:rPr lang="en-US" dirty="0">
                <a:hlinkClick r:id="rId3" action="ppaction://hlinkfile"/>
              </a:rPr>
              <a:t>Bid Submission Form</a:t>
            </a:r>
            <a:endParaRPr lang="en-US" dirty="0"/>
          </a:p>
          <a:p>
            <a:pPr marL="457200" indent="-457200" algn="l">
              <a:lnSpc>
                <a:spcPct val="80000"/>
              </a:lnSpc>
              <a:buFont typeface="+mj-lt"/>
              <a:buAutoNum type="arabicPeriod"/>
            </a:pPr>
            <a:r>
              <a:rPr lang="en-US" b="1" dirty="0">
                <a:solidFill>
                  <a:srgbClr val="FF0000"/>
                </a:solidFill>
              </a:rPr>
              <a:t>Link </a:t>
            </a:r>
            <a:r>
              <a:rPr lang="en-US" b="1" dirty="0">
                <a:solidFill>
                  <a:srgbClr val="FF0000"/>
                </a:solidFill>
                <a:sym typeface="Wingdings" pitchFamily="2" charset="2"/>
              </a:rPr>
              <a:t> </a:t>
            </a:r>
            <a:r>
              <a:rPr lang="en-US" dirty="0">
                <a:hlinkClick r:id="rId4" action="ppaction://hlinkfile"/>
              </a:rPr>
              <a:t>Price Schedule: </a:t>
            </a:r>
            <a:r>
              <a:rPr lang="en-US" dirty="0"/>
              <a:t>Goods Manufactured Outside the Purchaser’s Country, to be Imported</a:t>
            </a:r>
            <a:endParaRPr lang="en-IN" dirty="0"/>
          </a:p>
          <a:p>
            <a:pPr marL="457200" indent="-457200" algn="l">
              <a:lnSpc>
                <a:spcPct val="80000"/>
              </a:lnSpc>
              <a:buFont typeface="+mj-lt"/>
              <a:buAutoNum type="arabicPeriod"/>
            </a:pPr>
            <a:r>
              <a:rPr lang="en-US" b="1" dirty="0">
                <a:solidFill>
                  <a:srgbClr val="FF0000"/>
                </a:solidFill>
              </a:rPr>
              <a:t>Link </a:t>
            </a:r>
            <a:r>
              <a:rPr lang="en-US" b="1" dirty="0">
                <a:solidFill>
                  <a:srgbClr val="FF0000"/>
                </a:solidFill>
                <a:sym typeface="Wingdings" pitchFamily="2" charset="2"/>
              </a:rPr>
              <a:t> </a:t>
            </a:r>
            <a:r>
              <a:rPr lang="en-US" dirty="0">
                <a:hlinkClick r:id="rId4" action="ppaction://hlinkfile"/>
              </a:rPr>
              <a:t>Price Schedule: </a:t>
            </a:r>
            <a:r>
              <a:rPr lang="en-US" dirty="0"/>
              <a:t>Goods Manufactured Outside the Purchaser’s Country, already imported</a:t>
            </a:r>
            <a:endParaRPr lang="en-IN" dirty="0"/>
          </a:p>
          <a:p>
            <a:pPr marL="457200" indent="-457200" algn="l">
              <a:lnSpc>
                <a:spcPct val="80000"/>
              </a:lnSpc>
              <a:buFont typeface="+mj-lt"/>
              <a:buAutoNum type="arabicPeriod"/>
            </a:pPr>
            <a:r>
              <a:rPr lang="en-US" b="1" dirty="0">
                <a:solidFill>
                  <a:srgbClr val="FF0000"/>
                </a:solidFill>
              </a:rPr>
              <a:t>Link </a:t>
            </a:r>
            <a:r>
              <a:rPr lang="en-US" b="1" dirty="0">
                <a:solidFill>
                  <a:srgbClr val="FF0000"/>
                </a:solidFill>
                <a:sym typeface="Wingdings" pitchFamily="2" charset="2"/>
              </a:rPr>
              <a:t> </a:t>
            </a:r>
            <a:r>
              <a:rPr lang="en-US" dirty="0">
                <a:hlinkClick r:id="rId4" action="ppaction://hlinkfile"/>
              </a:rPr>
              <a:t>Price Schedule</a:t>
            </a:r>
            <a:r>
              <a:rPr lang="en-US" dirty="0"/>
              <a:t>: Goods Manufactured in the Purchaser’s Country</a:t>
            </a:r>
            <a:endParaRPr lang="en-IN" dirty="0"/>
          </a:p>
          <a:p>
            <a:pPr marL="457200" indent="-457200" algn="just">
              <a:lnSpc>
                <a:spcPct val="80000"/>
              </a:lnSpc>
              <a:buFont typeface="+mj-lt"/>
              <a:buAutoNum type="arabicPeriod"/>
            </a:pPr>
            <a:r>
              <a:rPr lang="en-US" b="1" dirty="0">
                <a:solidFill>
                  <a:srgbClr val="FF0000"/>
                </a:solidFill>
              </a:rPr>
              <a:t>Link </a:t>
            </a:r>
            <a:r>
              <a:rPr lang="en-US" b="1" dirty="0">
                <a:solidFill>
                  <a:srgbClr val="FF0000"/>
                </a:solidFill>
                <a:sym typeface="Wingdings" pitchFamily="2" charset="2"/>
              </a:rPr>
              <a:t> </a:t>
            </a:r>
            <a:r>
              <a:rPr lang="en-US" dirty="0">
                <a:hlinkClick r:id="rId4" action="ppaction://hlinkfile"/>
              </a:rPr>
              <a:t>Price and Completion Schedule </a:t>
            </a:r>
            <a:r>
              <a:rPr lang="en-US" dirty="0"/>
              <a:t>- Related Services</a:t>
            </a:r>
            <a:endParaRPr lang="en-IN" dirty="0"/>
          </a:p>
          <a:p>
            <a:pPr algn="l">
              <a:lnSpc>
                <a:spcPct val="85000"/>
              </a:lnSpc>
              <a:buClr>
                <a:srgbClr val="FF0000"/>
              </a:buClr>
            </a:pPr>
            <a:endParaRPr lang="en-IN" dirty="0"/>
          </a:p>
        </p:txBody>
      </p:sp>
      <p:sp>
        <p:nvSpPr>
          <p:cNvPr id="5" name="Date Placeholder 4"/>
          <p:cNvSpPr>
            <a:spLocks noGrp="1"/>
          </p:cNvSpPr>
          <p:nvPr>
            <p:ph type="dt" sz="half" idx="10"/>
          </p:nvPr>
        </p:nvSpPr>
        <p:spPr/>
        <p:txBody>
          <a:bodyPr/>
          <a:lstStyle/>
          <a:p>
            <a:fld id="{889CE032-7FE3-4789-89EF-C2C30D9A7742}"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68</a:t>
            </a:fld>
            <a:endParaRPr lang="en-IN" dirty="0"/>
          </a:p>
        </p:txBody>
      </p:sp>
    </p:spTree>
    <p:extLst>
      <p:ext uri="{BB962C8B-B14F-4D97-AF65-F5344CB8AC3E}">
        <p14:creationId xmlns:p14="http://schemas.microsoft.com/office/powerpoint/2010/main" val="9358179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568952" cy="1152128"/>
          </a:xfrm>
        </p:spPr>
        <p:txBody>
          <a:bodyPr>
            <a:normAutofit fontScale="90000"/>
          </a:bodyPr>
          <a:lstStyle/>
          <a:p>
            <a:r>
              <a:rPr lang="en-US" sz="3600" b="1" dirty="0">
                <a:solidFill>
                  <a:srgbClr val="008000"/>
                </a:solidFill>
              </a:rPr>
              <a:t/>
            </a:r>
            <a:br>
              <a:rPr lang="en-US" sz="3600" b="1" dirty="0">
                <a:solidFill>
                  <a:srgbClr val="008000"/>
                </a:solidFill>
              </a:rPr>
            </a:br>
            <a:r>
              <a:rPr lang="en-US" sz="4000" b="1" dirty="0">
                <a:solidFill>
                  <a:srgbClr val="008000"/>
                </a:solidFill>
              </a:rPr>
              <a:t>SECTION V.  ELIGIBLE COUNTRIES  </a:t>
            </a: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539552" y="1916832"/>
            <a:ext cx="8352928" cy="4536504"/>
          </a:xfrm>
        </p:spPr>
        <p:txBody>
          <a:bodyPr>
            <a:normAutofit/>
          </a:bodyPr>
          <a:lstStyle/>
          <a:p>
            <a:pPr marL="900113" indent="-900113" algn="just">
              <a:buClr>
                <a:srgbClr val="FF0000"/>
              </a:buClr>
              <a:buSzPct val="120000"/>
              <a:buFont typeface="Wingdings" pitchFamily="2" charset="2"/>
              <a:buChar char="Ø"/>
            </a:pPr>
            <a:r>
              <a:rPr lang="en-US" dirty="0"/>
              <a:t>This section </a:t>
            </a:r>
            <a:r>
              <a:rPr lang="en-US" dirty="0">
                <a:solidFill>
                  <a:srgbClr val="FF0000"/>
                </a:solidFill>
              </a:rPr>
              <a:t>(</a:t>
            </a:r>
            <a:r>
              <a:rPr lang="en-US" b="1" dirty="0">
                <a:solidFill>
                  <a:srgbClr val="FF0000"/>
                </a:solidFill>
              </a:rPr>
              <a:t>Link </a:t>
            </a:r>
            <a:r>
              <a:rPr lang="en-US" b="1" dirty="0">
                <a:solidFill>
                  <a:srgbClr val="FF0000"/>
                </a:solidFill>
                <a:sym typeface="Wingdings" pitchFamily="2" charset="2"/>
              </a:rPr>
              <a:t> </a:t>
            </a:r>
            <a:r>
              <a:rPr lang="en-US" dirty="0">
                <a:hlinkClick r:id="rId3" action="ppaction://hlinkfile"/>
              </a:rPr>
              <a:t>Section V</a:t>
            </a:r>
            <a:r>
              <a:rPr lang="en-US" dirty="0">
                <a:solidFill>
                  <a:srgbClr val="FF0000"/>
                </a:solidFill>
              </a:rPr>
              <a:t>)</a:t>
            </a:r>
            <a:r>
              <a:rPr lang="en-US" dirty="0"/>
              <a:t> may be used as given in the SBD. </a:t>
            </a:r>
          </a:p>
          <a:p>
            <a:pPr marL="900113" indent="-900113" algn="just">
              <a:buClr>
                <a:srgbClr val="FF0000"/>
              </a:buClr>
              <a:buSzPct val="120000"/>
            </a:pPr>
            <a:endParaRPr lang="en-US" sz="1200" dirty="0"/>
          </a:p>
          <a:p>
            <a:pPr marL="900113" indent="-900113" algn="just">
              <a:buClr>
                <a:srgbClr val="FF0000"/>
              </a:buClr>
              <a:buSzPct val="120000"/>
              <a:buFont typeface="Wingdings" pitchFamily="2" charset="2"/>
              <a:buChar char="Ø"/>
            </a:pPr>
            <a:r>
              <a:rPr lang="en-US" dirty="0"/>
              <a:t>While the Implementing Agency is required to check the position regarding details to be provided in Para 2 (a) of the Section in reference to paragraph 1.8 (a) (</a:t>
            </a:r>
            <a:r>
              <a:rPr lang="en-US" dirty="0" err="1"/>
              <a:t>i</a:t>
            </a:r>
            <a:r>
              <a:rPr lang="en-US" dirty="0"/>
              <a:t>) of the Guidelines, the position in respect of Para 2 (b) is presently ‘NIL’. </a:t>
            </a:r>
            <a:endParaRPr lang="en-IN" dirty="0"/>
          </a:p>
        </p:txBody>
      </p:sp>
      <p:sp>
        <p:nvSpPr>
          <p:cNvPr id="5" name="Date Placeholder 4"/>
          <p:cNvSpPr>
            <a:spLocks noGrp="1"/>
          </p:cNvSpPr>
          <p:nvPr>
            <p:ph type="dt" sz="half" idx="10"/>
          </p:nvPr>
        </p:nvSpPr>
        <p:spPr/>
        <p:txBody>
          <a:bodyPr/>
          <a:lstStyle/>
          <a:p>
            <a:fld id="{EE96DD7F-A00E-42B2-98F9-C106945785DE}"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69</a:t>
            </a:fld>
            <a:endParaRPr lang="en-IN"/>
          </a:p>
        </p:txBody>
      </p:sp>
    </p:spTree>
    <p:extLst>
      <p:ext uri="{BB962C8B-B14F-4D97-AF65-F5344CB8AC3E}">
        <p14:creationId xmlns:p14="http://schemas.microsoft.com/office/powerpoint/2010/main" val="1502877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925512"/>
          </a:xfrm>
        </p:spPr>
        <p:txBody>
          <a:bodyPr/>
          <a:lstStyle/>
          <a:p>
            <a:pPr eaLnBrk="1" hangingPunct="1">
              <a:defRPr/>
            </a:pPr>
            <a:r>
              <a:rPr lang="en-US" sz="3500" b="1" dirty="0" smtClean="0">
                <a:solidFill>
                  <a:schemeClr val="tx1"/>
                </a:solidFill>
              </a:rPr>
              <a:t>DIRECT CONTRACTING [DC]</a:t>
            </a:r>
          </a:p>
        </p:txBody>
      </p:sp>
      <p:sp>
        <p:nvSpPr>
          <p:cNvPr id="11267" name="Rectangle 3"/>
          <p:cNvSpPr>
            <a:spLocks noGrp="1" noChangeArrowheads="1"/>
          </p:cNvSpPr>
          <p:nvPr>
            <p:ph idx="1"/>
          </p:nvPr>
        </p:nvSpPr>
        <p:spPr>
          <a:xfrm>
            <a:off x="381000" y="1905000"/>
            <a:ext cx="8458200" cy="4267200"/>
          </a:xfrm>
        </p:spPr>
        <p:txBody>
          <a:bodyPr/>
          <a:lstStyle/>
          <a:p>
            <a:pPr eaLnBrk="1" hangingPunct="1">
              <a:lnSpc>
                <a:spcPct val="90000"/>
              </a:lnSpc>
              <a:defRPr/>
            </a:pPr>
            <a:r>
              <a:rPr lang="en-US" sz="2600" b="1" dirty="0" smtClean="0"/>
              <a:t>Extension of existing contract</a:t>
            </a:r>
            <a:endParaRPr lang="en-US" sz="900" b="1" dirty="0" smtClean="0"/>
          </a:p>
          <a:p>
            <a:pPr eaLnBrk="1" hangingPunct="1">
              <a:lnSpc>
                <a:spcPct val="90000"/>
              </a:lnSpc>
              <a:defRPr/>
            </a:pPr>
            <a:r>
              <a:rPr lang="en-US" sz="2600" b="1" dirty="0" smtClean="0"/>
              <a:t>Standardization</a:t>
            </a:r>
          </a:p>
          <a:p>
            <a:pPr eaLnBrk="1" hangingPunct="1">
              <a:lnSpc>
                <a:spcPct val="90000"/>
              </a:lnSpc>
              <a:defRPr/>
            </a:pPr>
            <a:r>
              <a:rPr lang="en-US" sz="2600" b="1" dirty="0" smtClean="0"/>
              <a:t>Proprietary items</a:t>
            </a:r>
          </a:p>
          <a:p>
            <a:pPr eaLnBrk="1" hangingPunct="1">
              <a:lnSpc>
                <a:spcPct val="90000"/>
              </a:lnSpc>
              <a:defRPr/>
            </a:pPr>
            <a:r>
              <a:rPr lang="en-US" sz="2600" b="1" dirty="0" smtClean="0"/>
              <a:t>Process design requires critical items from specific supplier as condition of contractor providing performance guarantee</a:t>
            </a:r>
          </a:p>
          <a:p>
            <a:pPr eaLnBrk="1" hangingPunct="1">
              <a:lnSpc>
                <a:spcPct val="90000"/>
              </a:lnSpc>
              <a:defRPr/>
            </a:pPr>
            <a:r>
              <a:rPr lang="en-US" sz="2600" b="1" dirty="0" smtClean="0"/>
              <a:t>In exceptional cases such as response to natural disaster</a:t>
            </a:r>
          </a:p>
          <a:p>
            <a:pPr eaLnBrk="1" hangingPunct="1">
              <a:lnSpc>
                <a:spcPct val="90000"/>
              </a:lnSpc>
              <a:buFont typeface="Wingdings" panose="05000000000000000000" pitchFamily="2" charset="2"/>
              <a:buChar char="v"/>
              <a:defRPr/>
            </a:pPr>
            <a:r>
              <a:rPr lang="en-US" sz="2600" b="1" dirty="0" smtClean="0"/>
              <a:t>Award to be published in UNDB online/web</a:t>
            </a:r>
          </a:p>
        </p:txBody>
      </p:sp>
      <p:sp>
        <p:nvSpPr>
          <p:cNvPr id="14340" name="Text Box 4"/>
          <p:cNvSpPr txBox="1">
            <a:spLocks noChangeArrowheads="1"/>
          </p:cNvSpPr>
          <p:nvPr/>
        </p:nvSpPr>
        <p:spPr bwMode="auto">
          <a:xfrm>
            <a:off x="8458200" y="6324600"/>
            <a:ext cx="180975" cy="393700"/>
          </a:xfrm>
          <a:prstGeom prst="rect">
            <a:avLst/>
          </a:prstGeom>
          <a:noFill/>
          <a:ln w="12700">
            <a:noFill/>
            <a:miter lim="800000"/>
            <a:headEnd/>
            <a:tailEnd/>
          </a:ln>
          <a:effectLst/>
        </p:spPr>
        <p:txBody>
          <a:bodyPr lIns="90488" tIns="44450" rIns="90488" bIns="4445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spcBef>
                <a:spcPct val="50000"/>
              </a:spcBef>
              <a:buClr>
                <a:schemeClr val="tx2"/>
              </a:buClr>
              <a:buSzPct val="75000"/>
              <a:buFont typeface="Monotype Sorts" pitchFamily="2" charset="2"/>
              <a:buNone/>
            </a:pPr>
            <a:fld id="{57859DF4-42B4-45F4-9768-E93786F47584}" type="slidenum">
              <a:rPr lang="en-US" altLang="en-US" sz="1000" b="1">
                <a:effectLst>
                  <a:outerShdw blurRad="38100" dist="38100" dir="2700000" algn="tl">
                    <a:srgbClr val="000000"/>
                  </a:outerShdw>
                </a:effectLst>
                <a:latin typeface="Times New Roman" panose="02020603050405020304" pitchFamily="18" charset="0"/>
                <a:cs typeface="Times New Roman" panose="02020603050405020304" pitchFamily="18" charset="0"/>
              </a:rPr>
              <a:pPr>
                <a:spcBef>
                  <a:spcPct val="50000"/>
                </a:spcBef>
                <a:buClr>
                  <a:schemeClr val="tx2"/>
                </a:buClr>
                <a:buSzPct val="75000"/>
                <a:buFont typeface="Monotype Sorts" pitchFamily="2" charset="2"/>
                <a:buNone/>
              </a:pPr>
              <a:t>7</a:t>
            </a:fld>
            <a:endParaRPr lang="en-US" altLang="en-US" sz="2400" b="1">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643801"/>
      </p:ext>
    </p:extLst>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51"/>
            <a:ext cx="8568952" cy="792087"/>
          </a:xfrm>
        </p:spPr>
        <p:txBody>
          <a:bodyPr>
            <a:normAutofit fontScale="90000"/>
          </a:bodyPr>
          <a:lstStyle/>
          <a:p>
            <a:r>
              <a:rPr lang="en-US" sz="3600" b="1" dirty="0">
                <a:solidFill>
                  <a:srgbClr val="008000"/>
                </a:solidFill>
              </a:rPr>
              <a:t/>
            </a:r>
            <a:br>
              <a:rPr lang="en-US" sz="3600" b="1" dirty="0">
                <a:solidFill>
                  <a:srgbClr val="008000"/>
                </a:solidFill>
              </a:rPr>
            </a:br>
            <a:r>
              <a:rPr lang="en-US" dirty="0" smtClean="0"/>
              <a:t> </a:t>
            </a:r>
            <a:r>
              <a:rPr lang="en-US" sz="4000" b="1" dirty="0">
                <a:solidFill>
                  <a:srgbClr val="008000"/>
                </a:solidFill>
              </a:rPr>
              <a:t>SECTION VI.  SCHEDULE OF REQUIREMENTS</a:t>
            </a: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395536" y="980728"/>
            <a:ext cx="8496944" cy="5544616"/>
          </a:xfrm>
        </p:spPr>
        <p:txBody>
          <a:bodyPr>
            <a:noAutofit/>
          </a:bodyPr>
          <a:lstStyle/>
          <a:p>
            <a:pPr algn="just">
              <a:lnSpc>
                <a:spcPct val="80000"/>
              </a:lnSpc>
              <a:spcBef>
                <a:spcPts val="200"/>
              </a:spcBef>
              <a:spcAft>
                <a:spcPts val="200"/>
              </a:spcAft>
            </a:pPr>
            <a:r>
              <a:rPr lang="en-US" dirty="0"/>
              <a:t>The objective of the Schedule of Requirements is to provide sufficient information to enable bidders to prepare their bids efficiently and accurately, in particular, the Price Schedule.  </a:t>
            </a:r>
          </a:p>
          <a:p>
            <a:pPr algn="just">
              <a:lnSpc>
                <a:spcPct val="80000"/>
              </a:lnSpc>
              <a:spcBef>
                <a:spcPts val="200"/>
              </a:spcBef>
              <a:spcAft>
                <a:spcPts val="200"/>
              </a:spcAft>
            </a:pPr>
            <a:r>
              <a:rPr lang="en-US" dirty="0"/>
              <a:t>The date or period for delivery should be carefully specified, taking into account (a) the implications of delivery terms stipulated in the Instructions to Bidders pursuant to the </a:t>
            </a:r>
            <a:r>
              <a:rPr lang="en-US" i="1" dirty="0" err="1">
                <a:hlinkClick r:id="rId3" action="ppaction://hlinkfile"/>
              </a:rPr>
              <a:t>Incoterms</a:t>
            </a:r>
            <a:r>
              <a:rPr lang="en-US" dirty="0"/>
              <a:t> rules (i.e., EXW, or CIF, CIP, FOB, FCA terms—that “delivery” takes place when goods are delivered </a:t>
            </a:r>
            <a:r>
              <a:rPr lang="en-US" b="1" dirty="0"/>
              <a:t>to the carriers</a:t>
            </a:r>
            <a:r>
              <a:rPr lang="en-US" dirty="0"/>
              <a:t>), and (b) the date prescribed herein from which the Purchaser’s delivery obligations start (i.e., notice of award, contract signature, opening or confirmation of the letter of credit).</a:t>
            </a:r>
          </a:p>
          <a:p>
            <a:pPr algn="just">
              <a:lnSpc>
                <a:spcPct val="80000"/>
              </a:lnSpc>
              <a:spcBef>
                <a:spcPts val="600"/>
              </a:spcBef>
              <a:spcAft>
                <a:spcPts val="600"/>
              </a:spcAft>
            </a:pPr>
            <a:r>
              <a:rPr lang="en-US" u="sng" dirty="0"/>
              <a:t>CONTENTS OF THIS SECTION</a:t>
            </a:r>
          </a:p>
          <a:p>
            <a:pPr algn="l" defTabSz="355600">
              <a:lnSpc>
                <a:spcPct val="80000"/>
              </a:lnSpc>
              <a:spcBef>
                <a:spcPts val="200"/>
              </a:spcBef>
              <a:spcAft>
                <a:spcPts val="200"/>
              </a:spcAft>
            </a:pPr>
            <a:r>
              <a:rPr lang="en-US" dirty="0"/>
              <a:t>1. </a:t>
            </a:r>
            <a:r>
              <a:rPr lang="en-US" b="1" dirty="0">
                <a:solidFill>
                  <a:srgbClr val="FF0000"/>
                </a:solidFill>
              </a:rPr>
              <a:t>Link </a:t>
            </a:r>
            <a:r>
              <a:rPr lang="en-US" b="1" dirty="0">
                <a:solidFill>
                  <a:srgbClr val="FF0000"/>
                </a:solidFill>
                <a:sym typeface="Wingdings" pitchFamily="2" charset="2"/>
              </a:rPr>
              <a:t> </a:t>
            </a:r>
            <a:r>
              <a:rPr lang="en-US" dirty="0">
                <a:hlinkClick r:id="rId4" action="ppaction://hlinkfile"/>
              </a:rPr>
              <a:t>List of Goods</a:t>
            </a:r>
            <a:r>
              <a:rPr lang="en-US" dirty="0"/>
              <a:t> and Delivery Schedule</a:t>
            </a:r>
            <a:endParaRPr lang="en-IN" dirty="0"/>
          </a:p>
          <a:p>
            <a:pPr algn="l" defTabSz="355600">
              <a:lnSpc>
                <a:spcPct val="80000"/>
              </a:lnSpc>
              <a:spcBef>
                <a:spcPts val="200"/>
              </a:spcBef>
              <a:spcAft>
                <a:spcPts val="200"/>
              </a:spcAft>
            </a:pPr>
            <a:r>
              <a:rPr lang="en-US" dirty="0"/>
              <a:t>2. </a:t>
            </a:r>
            <a:r>
              <a:rPr lang="en-US" b="1" dirty="0">
                <a:solidFill>
                  <a:srgbClr val="FF0000"/>
                </a:solidFill>
              </a:rPr>
              <a:t> Link </a:t>
            </a:r>
            <a:r>
              <a:rPr lang="en-US" b="1" dirty="0">
                <a:solidFill>
                  <a:srgbClr val="FF0000"/>
                </a:solidFill>
                <a:sym typeface="Wingdings" pitchFamily="2" charset="2"/>
              </a:rPr>
              <a:t> </a:t>
            </a:r>
            <a:r>
              <a:rPr lang="en-US" dirty="0">
                <a:hlinkClick r:id="rId4" action="ppaction://hlinkfile"/>
              </a:rPr>
              <a:t>List of  Related Services</a:t>
            </a:r>
            <a:r>
              <a:rPr lang="en-US" dirty="0"/>
              <a:t> and Completion Schedule</a:t>
            </a:r>
            <a:endParaRPr lang="en-IN" dirty="0"/>
          </a:p>
          <a:p>
            <a:pPr algn="l" defTabSz="355600">
              <a:lnSpc>
                <a:spcPct val="80000"/>
              </a:lnSpc>
              <a:spcBef>
                <a:spcPts val="200"/>
              </a:spcBef>
              <a:spcAft>
                <a:spcPts val="200"/>
              </a:spcAft>
            </a:pPr>
            <a:r>
              <a:rPr lang="en-US" dirty="0"/>
              <a:t>3.	Technical Specifications</a:t>
            </a:r>
            <a:endParaRPr lang="en-IN" dirty="0"/>
          </a:p>
          <a:p>
            <a:pPr algn="l" defTabSz="355600">
              <a:lnSpc>
                <a:spcPct val="80000"/>
              </a:lnSpc>
              <a:spcBef>
                <a:spcPts val="200"/>
              </a:spcBef>
              <a:spcAft>
                <a:spcPts val="200"/>
              </a:spcAft>
            </a:pPr>
            <a:r>
              <a:rPr lang="en-US" dirty="0"/>
              <a:t>4.	Drawings</a:t>
            </a:r>
            <a:endParaRPr lang="en-IN" dirty="0"/>
          </a:p>
          <a:p>
            <a:pPr algn="l" defTabSz="355600">
              <a:lnSpc>
                <a:spcPct val="80000"/>
              </a:lnSpc>
              <a:spcBef>
                <a:spcPts val="200"/>
              </a:spcBef>
              <a:spcAft>
                <a:spcPts val="200"/>
              </a:spcAft>
            </a:pPr>
            <a:r>
              <a:rPr lang="en-US" dirty="0"/>
              <a:t>5. 	Inspections and Tests</a:t>
            </a:r>
            <a:r>
              <a:rPr lang="en-US" sz="2000" dirty="0"/>
              <a:t>	</a:t>
            </a:r>
            <a:endParaRPr lang="en-IN" sz="2000" dirty="0"/>
          </a:p>
        </p:txBody>
      </p:sp>
      <p:sp>
        <p:nvSpPr>
          <p:cNvPr id="5" name="Date Placeholder 4"/>
          <p:cNvSpPr>
            <a:spLocks noGrp="1"/>
          </p:cNvSpPr>
          <p:nvPr>
            <p:ph type="dt" sz="half" idx="10"/>
          </p:nvPr>
        </p:nvSpPr>
        <p:spPr/>
        <p:txBody>
          <a:bodyPr/>
          <a:lstStyle/>
          <a:p>
            <a:fld id="{9C0FE4DE-2CB3-4CFA-8BBB-174722E1520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70</a:t>
            </a:fld>
            <a:endParaRPr lang="en-IN"/>
          </a:p>
        </p:txBody>
      </p:sp>
    </p:spTree>
    <p:extLst>
      <p:ext uri="{BB962C8B-B14F-4D97-AF65-F5344CB8AC3E}">
        <p14:creationId xmlns:p14="http://schemas.microsoft.com/office/powerpoint/2010/main" val="27032750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9"/>
            <a:ext cx="8928992" cy="504056"/>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539552" y="908720"/>
            <a:ext cx="8352928" cy="5544616"/>
          </a:xfrm>
        </p:spPr>
        <p:txBody>
          <a:bodyPr>
            <a:noAutofit/>
          </a:bodyPr>
          <a:lstStyle/>
          <a:p>
            <a:pPr algn="l">
              <a:lnSpc>
                <a:spcPct val="80000"/>
              </a:lnSpc>
              <a:spcBef>
                <a:spcPts val="300"/>
              </a:spcBef>
              <a:spcAft>
                <a:spcPts val="200"/>
              </a:spcAft>
            </a:pPr>
            <a:r>
              <a:rPr lang="en-US" dirty="0"/>
              <a:t>Table of clauses of this section is given below. Important clauses have been  briefly explained in the presentation.</a:t>
            </a:r>
          </a:p>
          <a:p>
            <a:pPr algn="l">
              <a:lnSpc>
                <a:spcPct val="80000"/>
              </a:lnSpc>
              <a:spcBef>
                <a:spcPts val="300"/>
              </a:spcBef>
              <a:spcAft>
                <a:spcPts val="200"/>
              </a:spcAft>
            </a:pPr>
            <a:endParaRPr lang="en-US" sz="1200" dirty="0"/>
          </a:p>
          <a:p>
            <a:pPr algn="l">
              <a:lnSpc>
                <a:spcPct val="80000"/>
              </a:lnSpc>
              <a:spcBef>
                <a:spcPts val="300"/>
              </a:spcBef>
              <a:spcAft>
                <a:spcPts val="300"/>
              </a:spcAft>
            </a:pPr>
            <a:r>
              <a:rPr lang="en-US" b="1" dirty="0"/>
              <a:t>Table of Clauses </a:t>
            </a:r>
          </a:p>
          <a:p>
            <a:pPr algn="l">
              <a:lnSpc>
                <a:spcPct val="80000"/>
              </a:lnSpc>
              <a:spcBef>
                <a:spcPts val="300"/>
              </a:spcBef>
              <a:spcAft>
                <a:spcPts val="200"/>
              </a:spcAft>
            </a:pPr>
            <a:r>
              <a:rPr lang="en-US" dirty="0"/>
              <a:t>1.	Definitions</a:t>
            </a:r>
            <a:endParaRPr lang="en-IN" dirty="0"/>
          </a:p>
          <a:p>
            <a:pPr algn="l">
              <a:lnSpc>
                <a:spcPct val="80000"/>
              </a:lnSpc>
              <a:spcBef>
                <a:spcPts val="300"/>
              </a:spcBef>
              <a:spcAft>
                <a:spcPts val="200"/>
              </a:spcAft>
            </a:pPr>
            <a:r>
              <a:rPr lang="en-US" dirty="0"/>
              <a:t>2.	Contract Documents</a:t>
            </a:r>
            <a:endParaRPr lang="en-IN" dirty="0"/>
          </a:p>
          <a:p>
            <a:pPr algn="l">
              <a:lnSpc>
                <a:spcPct val="80000"/>
              </a:lnSpc>
              <a:spcBef>
                <a:spcPts val="300"/>
              </a:spcBef>
              <a:spcAft>
                <a:spcPts val="200"/>
              </a:spcAft>
            </a:pPr>
            <a:r>
              <a:rPr lang="en-US" dirty="0"/>
              <a:t>3.	Fraud and Corruption</a:t>
            </a:r>
            <a:endParaRPr lang="en-IN" dirty="0"/>
          </a:p>
          <a:p>
            <a:pPr algn="l">
              <a:lnSpc>
                <a:spcPct val="80000"/>
              </a:lnSpc>
              <a:spcBef>
                <a:spcPts val="300"/>
              </a:spcBef>
              <a:spcAft>
                <a:spcPts val="200"/>
              </a:spcAft>
            </a:pPr>
            <a:r>
              <a:rPr lang="en-US" dirty="0"/>
              <a:t>4.	Interpretation</a:t>
            </a:r>
            <a:endParaRPr lang="en-IN" dirty="0"/>
          </a:p>
          <a:p>
            <a:pPr algn="l">
              <a:lnSpc>
                <a:spcPct val="80000"/>
              </a:lnSpc>
              <a:spcBef>
                <a:spcPts val="300"/>
              </a:spcBef>
              <a:spcAft>
                <a:spcPts val="200"/>
              </a:spcAft>
            </a:pPr>
            <a:r>
              <a:rPr lang="en-US" dirty="0"/>
              <a:t>5.	Language</a:t>
            </a:r>
            <a:endParaRPr lang="en-IN" dirty="0"/>
          </a:p>
          <a:p>
            <a:pPr algn="l">
              <a:lnSpc>
                <a:spcPct val="80000"/>
              </a:lnSpc>
              <a:spcBef>
                <a:spcPts val="300"/>
              </a:spcBef>
              <a:spcAft>
                <a:spcPts val="200"/>
              </a:spcAft>
            </a:pPr>
            <a:r>
              <a:rPr lang="en-US" dirty="0"/>
              <a:t>6.	Joint Venture, Consortium or Association</a:t>
            </a:r>
            <a:endParaRPr lang="en-IN" dirty="0"/>
          </a:p>
          <a:p>
            <a:pPr algn="l">
              <a:lnSpc>
                <a:spcPct val="80000"/>
              </a:lnSpc>
              <a:spcBef>
                <a:spcPts val="300"/>
              </a:spcBef>
              <a:spcAft>
                <a:spcPts val="200"/>
              </a:spcAft>
            </a:pPr>
            <a:r>
              <a:rPr lang="en-US" dirty="0"/>
              <a:t>7.	Eligibility</a:t>
            </a:r>
            <a:endParaRPr lang="en-IN" dirty="0"/>
          </a:p>
          <a:p>
            <a:pPr algn="l">
              <a:lnSpc>
                <a:spcPct val="80000"/>
              </a:lnSpc>
              <a:spcBef>
                <a:spcPts val="300"/>
              </a:spcBef>
              <a:spcAft>
                <a:spcPts val="200"/>
              </a:spcAft>
            </a:pPr>
            <a:r>
              <a:rPr lang="en-US" dirty="0"/>
              <a:t>8.	Notices	</a:t>
            </a:r>
          </a:p>
          <a:p>
            <a:pPr algn="l">
              <a:lnSpc>
                <a:spcPct val="80000"/>
              </a:lnSpc>
              <a:spcBef>
                <a:spcPts val="300"/>
              </a:spcBef>
              <a:spcAft>
                <a:spcPts val="200"/>
              </a:spcAft>
            </a:pPr>
            <a:r>
              <a:rPr lang="en-US" dirty="0"/>
              <a:t>9.	Governing Law</a:t>
            </a:r>
            <a:endParaRPr lang="en-IN" dirty="0"/>
          </a:p>
          <a:p>
            <a:pPr algn="l">
              <a:lnSpc>
                <a:spcPct val="80000"/>
              </a:lnSpc>
              <a:spcBef>
                <a:spcPts val="300"/>
              </a:spcBef>
              <a:spcAft>
                <a:spcPts val="200"/>
              </a:spcAft>
            </a:pPr>
            <a:r>
              <a:rPr lang="en-US" dirty="0"/>
              <a:t>10.	Settlement of Disputes</a:t>
            </a:r>
            <a:endParaRPr lang="en-IN" dirty="0"/>
          </a:p>
          <a:p>
            <a:pPr algn="l">
              <a:lnSpc>
                <a:spcPct val="80000"/>
              </a:lnSpc>
              <a:spcBef>
                <a:spcPts val="300"/>
              </a:spcBef>
              <a:spcAft>
                <a:spcPts val="200"/>
              </a:spcAft>
            </a:pPr>
            <a:r>
              <a:rPr lang="en-US" dirty="0"/>
              <a:t>11.	</a:t>
            </a:r>
            <a:r>
              <a:rPr lang="en-GB" dirty="0"/>
              <a:t>Inspections and Audit by the Bank</a:t>
            </a:r>
            <a:endParaRPr lang="en-IN" dirty="0"/>
          </a:p>
          <a:p>
            <a:pPr algn="l">
              <a:lnSpc>
                <a:spcPct val="80000"/>
              </a:lnSpc>
              <a:spcBef>
                <a:spcPts val="300"/>
              </a:spcBef>
            </a:pPr>
            <a:r>
              <a:rPr lang="en-US" dirty="0"/>
              <a:t>12.	Scope of Supply</a:t>
            </a:r>
            <a:endParaRPr lang="en-IN" dirty="0"/>
          </a:p>
          <a:p>
            <a:pPr algn="l"/>
            <a:endParaRPr lang="en-IN" sz="2000" dirty="0"/>
          </a:p>
        </p:txBody>
      </p:sp>
      <p:sp>
        <p:nvSpPr>
          <p:cNvPr id="5" name="Date Placeholder 4"/>
          <p:cNvSpPr>
            <a:spLocks noGrp="1"/>
          </p:cNvSpPr>
          <p:nvPr>
            <p:ph type="dt" sz="half" idx="10"/>
          </p:nvPr>
        </p:nvSpPr>
        <p:spPr/>
        <p:txBody>
          <a:bodyPr/>
          <a:lstStyle/>
          <a:p>
            <a:fld id="{C6AAFBA1-3F5C-4B0D-A148-BD0B43CB7A60}"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71</a:t>
            </a:fld>
            <a:endParaRPr lang="en-IN"/>
          </a:p>
        </p:txBody>
      </p:sp>
    </p:spTree>
    <p:extLst>
      <p:ext uri="{BB962C8B-B14F-4D97-AF65-F5344CB8AC3E}">
        <p14:creationId xmlns:p14="http://schemas.microsoft.com/office/powerpoint/2010/main" val="30724598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92087"/>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539552" y="980728"/>
            <a:ext cx="8352928" cy="5472608"/>
          </a:xfrm>
        </p:spPr>
        <p:txBody>
          <a:bodyPr>
            <a:normAutofit/>
          </a:bodyPr>
          <a:lstStyle/>
          <a:p>
            <a:pPr algn="l">
              <a:spcBef>
                <a:spcPts val="300"/>
              </a:spcBef>
            </a:pPr>
            <a:r>
              <a:rPr lang="en-US" b="1" dirty="0"/>
              <a:t>Table of Clauses – continued</a:t>
            </a:r>
          </a:p>
          <a:p>
            <a:pPr algn="l">
              <a:spcBef>
                <a:spcPts val="400"/>
              </a:spcBef>
            </a:pPr>
            <a:r>
              <a:rPr lang="en-US" dirty="0"/>
              <a:t>13.	Delivery and Documents</a:t>
            </a:r>
            <a:endParaRPr lang="en-IN" dirty="0"/>
          </a:p>
          <a:p>
            <a:pPr algn="l">
              <a:spcBef>
                <a:spcPts val="300"/>
              </a:spcBef>
            </a:pPr>
            <a:r>
              <a:rPr lang="en-US" dirty="0"/>
              <a:t>14.	Supplier’s Responsibilities</a:t>
            </a:r>
            <a:endParaRPr lang="en-IN" dirty="0"/>
          </a:p>
          <a:p>
            <a:pPr algn="l">
              <a:spcBef>
                <a:spcPts val="300"/>
              </a:spcBef>
            </a:pPr>
            <a:r>
              <a:rPr lang="en-US" dirty="0"/>
              <a:t>16.	Terms of Payment</a:t>
            </a:r>
            <a:endParaRPr lang="en-IN" dirty="0"/>
          </a:p>
          <a:p>
            <a:pPr algn="l">
              <a:spcBef>
                <a:spcPts val="300"/>
              </a:spcBef>
            </a:pPr>
            <a:r>
              <a:rPr lang="en-US" dirty="0"/>
              <a:t>15.	Contract Price</a:t>
            </a:r>
            <a:endParaRPr lang="en-IN" dirty="0"/>
          </a:p>
          <a:p>
            <a:pPr algn="l">
              <a:spcBef>
                <a:spcPts val="300"/>
              </a:spcBef>
            </a:pPr>
            <a:r>
              <a:rPr lang="en-US" dirty="0"/>
              <a:t>17.	Taxes and Duties</a:t>
            </a:r>
            <a:endParaRPr lang="en-IN" dirty="0"/>
          </a:p>
          <a:p>
            <a:pPr algn="l">
              <a:spcBef>
                <a:spcPts val="300"/>
              </a:spcBef>
            </a:pPr>
            <a:r>
              <a:rPr lang="en-US" dirty="0"/>
              <a:t>18.	Performance Security</a:t>
            </a:r>
            <a:endParaRPr lang="en-IN" dirty="0"/>
          </a:p>
          <a:p>
            <a:pPr algn="l">
              <a:spcBef>
                <a:spcPts val="300"/>
              </a:spcBef>
            </a:pPr>
            <a:r>
              <a:rPr lang="en-US" dirty="0"/>
              <a:t>19.	Copyright</a:t>
            </a:r>
            <a:endParaRPr lang="en-IN" dirty="0"/>
          </a:p>
          <a:p>
            <a:pPr algn="l">
              <a:spcBef>
                <a:spcPts val="300"/>
              </a:spcBef>
            </a:pPr>
            <a:r>
              <a:rPr lang="en-US" dirty="0"/>
              <a:t>20.	Confidential Information</a:t>
            </a:r>
            <a:endParaRPr lang="en-IN" dirty="0"/>
          </a:p>
          <a:p>
            <a:pPr algn="l">
              <a:spcBef>
                <a:spcPts val="300"/>
              </a:spcBef>
            </a:pPr>
            <a:r>
              <a:rPr lang="en-US" dirty="0"/>
              <a:t>21.	Subcontracting</a:t>
            </a:r>
            <a:endParaRPr lang="en-IN" dirty="0"/>
          </a:p>
          <a:p>
            <a:pPr algn="l">
              <a:spcBef>
                <a:spcPts val="300"/>
              </a:spcBef>
            </a:pPr>
            <a:r>
              <a:rPr lang="en-US" dirty="0"/>
              <a:t>22.	Specifications and Standards	</a:t>
            </a:r>
            <a:endParaRPr lang="en-IN" dirty="0"/>
          </a:p>
          <a:p>
            <a:pPr algn="l">
              <a:spcBef>
                <a:spcPts val="300"/>
              </a:spcBef>
            </a:pPr>
            <a:r>
              <a:rPr lang="en-US" dirty="0"/>
              <a:t>23.	Packing and Documents</a:t>
            </a:r>
            <a:endParaRPr lang="en-IN" dirty="0"/>
          </a:p>
          <a:p>
            <a:pPr algn="l">
              <a:spcBef>
                <a:spcPts val="300"/>
              </a:spcBef>
            </a:pPr>
            <a:r>
              <a:rPr lang="en-US" dirty="0"/>
              <a:t>24.	Insurance	</a:t>
            </a:r>
            <a:endParaRPr lang="en-IN" dirty="0"/>
          </a:p>
          <a:p>
            <a:pPr algn="l">
              <a:spcBef>
                <a:spcPts val="300"/>
              </a:spcBef>
            </a:pPr>
            <a:r>
              <a:rPr lang="en-US" dirty="0"/>
              <a:t>25.	Transportation</a:t>
            </a:r>
            <a:endParaRPr lang="en-IN" dirty="0"/>
          </a:p>
          <a:p>
            <a:pPr algn="l"/>
            <a:endParaRPr lang="en-IN" dirty="0"/>
          </a:p>
        </p:txBody>
      </p:sp>
      <p:sp>
        <p:nvSpPr>
          <p:cNvPr id="5" name="Date Placeholder 4"/>
          <p:cNvSpPr>
            <a:spLocks noGrp="1"/>
          </p:cNvSpPr>
          <p:nvPr>
            <p:ph type="dt" sz="half" idx="10"/>
          </p:nvPr>
        </p:nvSpPr>
        <p:spPr/>
        <p:txBody>
          <a:bodyPr/>
          <a:lstStyle/>
          <a:p>
            <a:fld id="{0273058B-C551-4CEE-B69A-0328904AB39E}"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72</a:t>
            </a:fld>
            <a:endParaRPr lang="en-IN"/>
          </a:p>
        </p:txBody>
      </p:sp>
    </p:spTree>
    <p:extLst>
      <p:ext uri="{BB962C8B-B14F-4D97-AF65-F5344CB8AC3E}">
        <p14:creationId xmlns:p14="http://schemas.microsoft.com/office/powerpoint/2010/main" val="2755994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539552" y="1268760"/>
            <a:ext cx="8352928" cy="5184576"/>
          </a:xfrm>
        </p:spPr>
        <p:txBody>
          <a:bodyPr>
            <a:normAutofit/>
          </a:bodyPr>
          <a:lstStyle/>
          <a:p>
            <a:pPr algn="l">
              <a:spcBef>
                <a:spcPts val="200"/>
              </a:spcBef>
              <a:spcAft>
                <a:spcPts val="200"/>
              </a:spcAft>
            </a:pPr>
            <a:r>
              <a:rPr lang="en-US" b="1" dirty="0"/>
              <a:t>Table of Clauses – continued</a:t>
            </a:r>
          </a:p>
          <a:p>
            <a:pPr algn="l">
              <a:spcBef>
                <a:spcPts val="200"/>
              </a:spcBef>
              <a:spcAft>
                <a:spcPts val="200"/>
              </a:spcAft>
            </a:pPr>
            <a:r>
              <a:rPr lang="en-US" dirty="0"/>
              <a:t>26.	Inspections and Tests</a:t>
            </a:r>
            <a:endParaRPr lang="en-IN" dirty="0"/>
          </a:p>
          <a:p>
            <a:pPr algn="l">
              <a:spcBef>
                <a:spcPts val="200"/>
              </a:spcBef>
              <a:spcAft>
                <a:spcPts val="200"/>
              </a:spcAft>
            </a:pPr>
            <a:r>
              <a:rPr lang="en-US" dirty="0"/>
              <a:t>27.	Liquidated Damages</a:t>
            </a:r>
            <a:endParaRPr lang="en-IN" dirty="0"/>
          </a:p>
          <a:p>
            <a:pPr algn="l">
              <a:spcBef>
                <a:spcPts val="200"/>
              </a:spcBef>
              <a:spcAft>
                <a:spcPts val="200"/>
              </a:spcAft>
            </a:pPr>
            <a:r>
              <a:rPr lang="en-US" dirty="0"/>
              <a:t>28.	Warranty</a:t>
            </a:r>
            <a:endParaRPr lang="en-IN" dirty="0"/>
          </a:p>
          <a:p>
            <a:pPr algn="l">
              <a:spcBef>
                <a:spcPts val="200"/>
              </a:spcBef>
              <a:spcAft>
                <a:spcPts val="200"/>
              </a:spcAft>
            </a:pPr>
            <a:r>
              <a:rPr lang="en-US" dirty="0"/>
              <a:t>29.	Patent Indemnity</a:t>
            </a:r>
            <a:endParaRPr lang="en-IN" dirty="0"/>
          </a:p>
          <a:p>
            <a:pPr algn="l">
              <a:spcBef>
                <a:spcPts val="200"/>
              </a:spcBef>
              <a:spcAft>
                <a:spcPts val="200"/>
              </a:spcAft>
            </a:pPr>
            <a:r>
              <a:rPr lang="en-US" dirty="0"/>
              <a:t>30.	Limitation of Liability</a:t>
            </a:r>
            <a:endParaRPr lang="en-IN" dirty="0"/>
          </a:p>
          <a:p>
            <a:pPr algn="l">
              <a:spcBef>
                <a:spcPts val="200"/>
              </a:spcBef>
              <a:spcAft>
                <a:spcPts val="200"/>
              </a:spcAft>
            </a:pPr>
            <a:r>
              <a:rPr lang="en-US" dirty="0"/>
              <a:t>31.	Change in Laws and Regulations</a:t>
            </a:r>
            <a:endParaRPr lang="en-IN" dirty="0"/>
          </a:p>
          <a:p>
            <a:pPr algn="l">
              <a:spcBef>
                <a:spcPts val="200"/>
              </a:spcBef>
              <a:spcAft>
                <a:spcPts val="200"/>
              </a:spcAft>
            </a:pPr>
            <a:r>
              <a:rPr lang="en-US" dirty="0"/>
              <a:t>32.	Force Majeure</a:t>
            </a:r>
            <a:endParaRPr lang="en-IN" dirty="0"/>
          </a:p>
          <a:p>
            <a:pPr algn="l">
              <a:spcBef>
                <a:spcPts val="200"/>
              </a:spcBef>
              <a:spcAft>
                <a:spcPts val="200"/>
              </a:spcAft>
            </a:pPr>
            <a:r>
              <a:rPr lang="en-US" dirty="0"/>
              <a:t>33.	Change Orders and Contract Amendments</a:t>
            </a:r>
            <a:endParaRPr lang="en-IN" dirty="0"/>
          </a:p>
          <a:p>
            <a:pPr algn="l">
              <a:spcBef>
                <a:spcPts val="200"/>
              </a:spcBef>
              <a:spcAft>
                <a:spcPts val="200"/>
              </a:spcAft>
            </a:pPr>
            <a:r>
              <a:rPr lang="en-US" dirty="0"/>
              <a:t>34.	Extensions of Time</a:t>
            </a:r>
            <a:endParaRPr lang="en-IN" dirty="0"/>
          </a:p>
          <a:p>
            <a:pPr algn="l">
              <a:spcBef>
                <a:spcPts val="200"/>
              </a:spcBef>
              <a:spcAft>
                <a:spcPts val="200"/>
              </a:spcAft>
            </a:pPr>
            <a:r>
              <a:rPr lang="en-US" dirty="0"/>
              <a:t>35.	Termination</a:t>
            </a:r>
            <a:endParaRPr lang="en-IN" dirty="0"/>
          </a:p>
          <a:p>
            <a:pPr algn="l">
              <a:spcBef>
                <a:spcPts val="200"/>
              </a:spcBef>
              <a:spcAft>
                <a:spcPts val="200"/>
              </a:spcAft>
            </a:pPr>
            <a:r>
              <a:rPr lang="en-US" dirty="0"/>
              <a:t>36.	Assignment</a:t>
            </a:r>
            <a:endParaRPr lang="en-IN" dirty="0"/>
          </a:p>
          <a:p>
            <a:pPr algn="l">
              <a:spcBef>
                <a:spcPts val="200"/>
              </a:spcBef>
              <a:spcAft>
                <a:spcPts val="200"/>
              </a:spcAft>
            </a:pPr>
            <a:r>
              <a:rPr lang="en-US" dirty="0"/>
              <a:t>37.	Export Restriction</a:t>
            </a:r>
            <a:endParaRPr lang="en-IN" dirty="0"/>
          </a:p>
          <a:p>
            <a:pPr algn="l"/>
            <a:endParaRPr lang="en-IN" dirty="0"/>
          </a:p>
        </p:txBody>
      </p:sp>
      <p:sp>
        <p:nvSpPr>
          <p:cNvPr id="5" name="Date Placeholder 4"/>
          <p:cNvSpPr>
            <a:spLocks noGrp="1"/>
          </p:cNvSpPr>
          <p:nvPr>
            <p:ph type="dt" sz="half" idx="10"/>
          </p:nvPr>
        </p:nvSpPr>
        <p:spPr/>
        <p:txBody>
          <a:bodyPr/>
          <a:lstStyle/>
          <a:p>
            <a:fld id="{E81FD348-C568-456A-9E48-5161560766F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73</a:t>
            </a:fld>
            <a:endParaRPr lang="en-IN"/>
          </a:p>
        </p:txBody>
      </p:sp>
    </p:spTree>
    <p:extLst>
      <p:ext uri="{BB962C8B-B14F-4D97-AF65-F5344CB8AC3E}">
        <p14:creationId xmlns:p14="http://schemas.microsoft.com/office/powerpoint/2010/main" val="141228786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124744"/>
            <a:ext cx="8640960" cy="5472608"/>
          </a:xfrm>
        </p:spPr>
        <p:txBody>
          <a:bodyPr>
            <a:normAutofit/>
          </a:bodyPr>
          <a:lstStyle/>
          <a:p>
            <a:pPr marL="693738" indent="-693738" algn="l" defTabSz="627063">
              <a:spcBef>
                <a:spcPts val="1200"/>
              </a:spcBef>
              <a:buClr>
                <a:schemeClr val="tx1"/>
              </a:buClr>
              <a:buAutoNum type="arabicPeriod" startAt="3"/>
            </a:pPr>
            <a:r>
              <a:rPr lang="en-US" b="1" dirty="0"/>
              <a:t>Fraud and Corruption</a:t>
            </a:r>
          </a:p>
          <a:p>
            <a:pPr marL="693738" indent="-693738" algn="just">
              <a:spcBef>
                <a:spcPts val="1200"/>
              </a:spcBef>
              <a:buClr>
                <a:srgbClr val="FF0000"/>
              </a:buClr>
            </a:pPr>
            <a:r>
              <a:rPr lang="en-US" dirty="0"/>
              <a:t>3.1	If the Purchaser determines that the </a:t>
            </a:r>
            <a:r>
              <a:rPr lang="en-US" dirty="0">
                <a:solidFill>
                  <a:srgbClr val="FF0000"/>
                </a:solidFill>
              </a:rPr>
              <a:t>Supplier</a:t>
            </a:r>
            <a:r>
              <a:rPr lang="en-US" dirty="0"/>
              <a:t> and/or any of its personnel, or its agents, or its Subcontractors, consultants, service providers, suppliers and/or their employees </a:t>
            </a:r>
            <a:r>
              <a:rPr lang="en-US" dirty="0">
                <a:solidFill>
                  <a:srgbClr val="FF0000"/>
                </a:solidFill>
              </a:rPr>
              <a:t>has engaged in corrupt, fraudulent, collusive, coercive or obstructive practices</a:t>
            </a:r>
            <a:r>
              <a:rPr lang="en-US" dirty="0"/>
              <a:t>, in competing for or in executing the Contract, then the Purchaser may, </a:t>
            </a:r>
            <a:r>
              <a:rPr lang="en-US" dirty="0">
                <a:solidFill>
                  <a:srgbClr val="FF0000"/>
                </a:solidFill>
              </a:rPr>
              <a:t>after giving 14 days notice </a:t>
            </a:r>
            <a:r>
              <a:rPr lang="en-US" dirty="0"/>
              <a:t>to the Supplier, terminate the Supplier's employment under the Contract and </a:t>
            </a:r>
            <a:r>
              <a:rPr lang="en-US" dirty="0">
                <a:solidFill>
                  <a:srgbClr val="FF0000"/>
                </a:solidFill>
              </a:rPr>
              <a:t>cancel the contract</a:t>
            </a:r>
            <a:r>
              <a:rPr lang="en-US" dirty="0"/>
              <a:t>, and the provisions of Clause 35 shall apply as if such expulsion had been made under Sub-Clause 35.1.</a:t>
            </a:r>
          </a:p>
          <a:p>
            <a:pPr marL="693738" indent="-693738" algn="just">
              <a:spcBef>
                <a:spcPts val="1200"/>
              </a:spcBef>
              <a:buClr>
                <a:srgbClr val="FF0000"/>
              </a:buClr>
            </a:pPr>
            <a:r>
              <a:rPr lang="en-US" dirty="0"/>
              <a:t>3.2	Should any employee of the Supplier be determined to have engaged in corrupt, fraudulent, collusive, coercive, or obstructive practice during the purchase of the Goods, then that employee shall be removed.</a:t>
            </a:r>
          </a:p>
          <a:p>
            <a:pPr marL="457200" indent="-457200" algn="just">
              <a:buClr>
                <a:srgbClr val="FF0000"/>
              </a:buClr>
            </a:pPr>
            <a:endParaRPr lang="en-IN" dirty="0"/>
          </a:p>
        </p:txBody>
      </p:sp>
      <p:sp>
        <p:nvSpPr>
          <p:cNvPr id="5" name="Date Placeholder 4"/>
          <p:cNvSpPr>
            <a:spLocks noGrp="1"/>
          </p:cNvSpPr>
          <p:nvPr>
            <p:ph type="dt" sz="half" idx="10"/>
          </p:nvPr>
        </p:nvSpPr>
        <p:spPr/>
        <p:txBody>
          <a:bodyPr/>
          <a:lstStyle/>
          <a:p>
            <a:fld id="{240EEB7B-FF3E-4DEC-BA37-74AF98EC87F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74</a:t>
            </a:fld>
            <a:endParaRPr lang="en-IN"/>
          </a:p>
        </p:txBody>
      </p:sp>
    </p:spTree>
    <p:extLst>
      <p:ext uri="{BB962C8B-B14F-4D97-AF65-F5344CB8AC3E}">
        <p14:creationId xmlns:p14="http://schemas.microsoft.com/office/powerpoint/2010/main" val="34344828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CONTRACT</a:t>
            </a:r>
            <a:r>
              <a:rPr lang="en-US" sz="4000" b="1" dirty="0">
                <a:solidFill>
                  <a:srgbClr val="008000"/>
                </a:solidFill>
              </a:rPr>
              <a:t/>
            </a:r>
            <a:br>
              <a:rPr lang="en-US" sz="4000" b="1" dirty="0">
                <a:solidFill>
                  <a:srgbClr val="008000"/>
                </a:solidFill>
              </a:rPr>
            </a:br>
            <a:r>
              <a:rPr lang="en-IN" sz="4000" b="1" dirty="0">
                <a:solidFill>
                  <a:srgbClr val="008000"/>
                </a:solidFill>
              </a:rPr>
              <a:t/>
            </a:r>
            <a:br>
              <a:rPr lang="en-IN" sz="4000" b="1" dirty="0">
                <a:solidFill>
                  <a:srgbClr val="008000"/>
                </a:solidFill>
              </a:rPr>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179512" y="1052736"/>
            <a:ext cx="8784976" cy="5472608"/>
          </a:xfrm>
        </p:spPr>
        <p:txBody>
          <a:bodyPr>
            <a:noAutofit/>
          </a:bodyPr>
          <a:lstStyle/>
          <a:p>
            <a:pPr marL="542925" indent="-542925" algn="just" defTabSz="627063">
              <a:lnSpc>
                <a:spcPct val="80000"/>
              </a:lnSpc>
              <a:spcBef>
                <a:spcPts val="200"/>
              </a:spcBef>
              <a:buClr>
                <a:srgbClr val="FF0000"/>
              </a:buClr>
            </a:pPr>
            <a:r>
              <a:rPr lang="en-US" sz="2150" b="1" dirty="0"/>
              <a:t>9. 	Governing Law</a:t>
            </a:r>
          </a:p>
          <a:p>
            <a:pPr marL="542925" lvl="1" indent="-542925" algn="just" defTabSz="627063">
              <a:lnSpc>
                <a:spcPct val="80000"/>
              </a:lnSpc>
              <a:spcBef>
                <a:spcPts val="200"/>
              </a:spcBef>
              <a:buClr>
                <a:srgbClr val="FF0000"/>
              </a:buClr>
            </a:pPr>
            <a:r>
              <a:rPr lang="en-US" sz="2150" dirty="0"/>
              <a:t>9.1 	The Contract shall be governed by and interpreted in accordance with the laws of the Purchaser’s Country, unless otherwise specified in the </a:t>
            </a:r>
            <a:r>
              <a:rPr lang="en-US" sz="2150" b="1" dirty="0"/>
              <a:t>SCC.</a:t>
            </a:r>
            <a:endParaRPr lang="en-US" sz="2150" dirty="0"/>
          </a:p>
          <a:p>
            <a:pPr marL="542925" indent="-542925" algn="just" defTabSz="627063">
              <a:lnSpc>
                <a:spcPct val="80000"/>
              </a:lnSpc>
              <a:spcBef>
                <a:spcPts val="200"/>
              </a:spcBef>
              <a:buAutoNum type="arabicPeriod" startAt="10"/>
            </a:pPr>
            <a:r>
              <a:rPr lang="en-US" sz="2150" b="1" dirty="0"/>
              <a:t>Settlement of Disputes</a:t>
            </a:r>
          </a:p>
          <a:p>
            <a:pPr marL="542925" lvl="1" indent="-542925" algn="just" defTabSz="627063">
              <a:lnSpc>
                <a:spcPct val="80000"/>
              </a:lnSpc>
              <a:spcBef>
                <a:spcPts val="200"/>
              </a:spcBef>
              <a:buClr>
                <a:srgbClr val="FF0000"/>
              </a:buClr>
            </a:pPr>
            <a:r>
              <a:rPr lang="en-IN" sz="2150" dirty="0"/>
              <a:t>10.1 T</a:t>
            </a:r>
            <a:r>
              <a:rPr lang="en-US" sz="2150" dirty="0"/>
              <a:t>he Purchaser and the Supplier shall </a:t>
            </a:r>
            <a:r>
              <a:rPr lang="en-US" sz="2150" dirty="0">
                <a:solidFill>
                  <a:srgbClr val="FF0000"/>
                </a:solidFill>
              </a:rPr>
              <a:t>make every effort to resolve amicably </a:t>
            </a:r>
            <a:r>
              <a:rPr lang="en-US" sz="2150" dirty="0"/>
              <a:t>by direct informal negotiation any disagreement or dispute arising between them under or in connection with the Contract. </a:t>
            </a:r>
          </a:p>
          <a:p>
            <a:pPr marL="542925" lvl="1" indent="-542925" algn="just" defTabSz="627063">
              <a:lnSpc>
                <a:spcPct val="80000"/>
              </a:lnSpc>
              <a:spcBef>
                <a:spcPts val="200"/>
              </a:spcBef>
              <a:buClr>
                <a:srgbClr val="FF0000"/>
              </a:buClr>
            </a:pPr>
            <a:r>
              <a:rPr lang="en-US" sz="2150" dirty="0"/>
              <a:t>10.2 If, </a:t>
            </a:r>
            <a:r>
              <a:rPr lang="en-US" sz="2150" dirty="0">
                <a:solidFill>
                  <a:srgbClr val="FF0000"/>
                </a:solidFill>
              </a:rPr>
              <a:t>after twenty-eight (28) days</a:t>
            </a:r>
            <a:r>
              <a:rPr lang="en-US" sz="2150" dirty="0"/>
              <a:t>, the parties have failed to resolve their dispute or difference by such mutual consultation, then either the Purchaser or the Supplier </a:t>
            </a:r>
            <a:r>
              <a:rPr lang="en-US" sz="2150" dirty="0">
                <a:solidFill>
                  <a:srgbClr val="FF0000"/>
                </a:solidFill>
              </a:rPr>
              <a:t>may give notice to the other party of its intention to commence arbitration</a:t>
            </a:r>
            <a:r>
              <a:rPr lang="en-US" sz="2150" dirty="0"/>
              <a:t>, as hereinafter provided, as to the matter in dispute, and no arbitration in respect of this matter may be commenced unless such notice is given. Any dispute or difference in respect of which a notice of intention to commence arbitration has been given in accordance with this Clause shall be finally settled by arbitration.  Arbitration may be commenced prior to or after delivery of the Goods under the Contract. </a:t>
            </a:r>
            <a:r>
              <a:rPr lang="en-US" sz="2150" dirty="0">
                <a:solidFill>
                  <a:srgbClr val="FF0000"/>
                </a:solidFill>
              </a:rPr>
              <a:t>Arbitration proceedings shall be conducted in accordance with the rules of procedure </a:t>
            </a:r>
            <a:r>
              <a:rPr lang="en-US" sz="2150" b="1" dirty="0">
                <a:solidFill>
                  <a:srgbClr val="FF0000"/>
                </a:solidFill>
              </a:rPr>
              <a:t>specified in the SCC. </a:t>
            </a:r>
            <a:endParaRPr lang="en-US" sz="2150" dirty="0">
              <a:solidFill>
                <a:srgbClr val="FF0000"/>
              </a:solidFill>
            </a:endParaRPr>
          </a:p>
          <a:p>
            <a:pPr marL="693738" lvl="1" indent="-693738" algn="just" defTabSz="627063">
              <a:lnSpc>
                <a:spcPct val="80000"/>
              </a:lnSpc>
              <a:spcBef>
                <a:spcPts val="200"/>
              </a:spcBef>
              <a:buClr>
                <a:srgbClr val="FF0000"/>
              </a:buClr>
            </a:pPr>
            <a:endParaRPr lang="en-US" sz="2150" dirty="0"/>
          </a:p>
          <a:p>
            <a:pPr marL="457200" indent="-457200" algn="just" defTabSz="627063">
              <a:lnSpc>
                <a:spcPct val="80000"/>
              </a:lnSpc>
              <a:spcBef>
                <a:spcPts val="200"/>
              </a:spcBef>
              <a:buClr>
                <a:srgbClr val="FF0000"/>
              </a:buClr>
            </a:pPr>
            <a:endParaRPr lang="en-IN" sz="2150" b="1" dirty="0"/>
          </a:p>
          <a:p>
            <a:pPr algn="just">
              <a:lnSpc>
                <a:spcPct val="80000"/>
              </a:lnSpc>
              <a:spcBef>
                <a:spcPts val="200"/>
              </a:spcBef>
              <a:buClr>
                <a:srgbClr val="FF0000"/>
              </a:buClr>
            </a:pPr>
            <a:endParaRPr lang="en-US" sz="2150" dirty="0"/>
          </a:p>
          <a:p>
            <a:pPr marL="627063" indent="-627063" algn="just">
              <a:lnSpc>
                <a:spcPct val="80000"/>
              </a:lnSpc>
              <a:spcBef>
                <a:spcPts val="200"/>
              </a:spcBef>
              <a:buClr>
                <a:srgbClr val="FF0000"/>
              </a:buClr>
              <a:buFont typeface="Wingdings" pitchFamily="2" charset="2"/>
              <a:buChar char="v"/>
            </a:pPr>
            <a:endParaRPr lang="en-US" sz="2150" dirty="0"/>
          </a:p>
          <a:p>
            <a:pPr marL="627063" indent="-627063" algn="just">
              <a:lnSpc>
                <a:spcPct val="80000"/>
              </a:lnSpc>
              <a:spcBef>
                <a:spcPts val="200"/>
              </a:spcBef>
              <a:buClr>
                <a:srgbClr val="FF0000"/>
              </a:buClr>
              <a:buFont typeface="Wingdings" pitchFamily="2" charset="2"/>
              <a:buChar char="v"/>
            </a:pPr>
            <a:endParaRPr lang="en-US" sz="2150" dirty="0"/>
          </a:p>
        </p:txBody>
      </p:sp>
      <p:sp>
        <p:nvSpPr>
          <p:cNvPr id="5" name="Date Placeholder 4"/>
          <p:cNvSpPr>
            <a:spLocks noGrp="1"/>
          </p:cNvSpPr>
          <p:nvPr>
            <p:ph type="dt" sz="half" idx="10"/>
          </p:nvPr>
        </p:nvSpPr>
        <p:spPr/>
        <p:txBody>
          <a:bodyPr/>
          <a:lstStyle/>
          <a:p>
            <a:fld id="{661C8042-2626-4681-8832-B6FEE9A330F2}"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75</a:t>
            </a:fld>
            <a:endParaRPr lang="en-IN"/>
          </a:p>
        </p:txBody>
      </p:sp>
    </p:spTree>
    <p:extLst>
      <p:ext uri="{BB962C8B-B14F-4D97-AF65-F5344CB8AC3E}">
        <p14:creationId xmlns:p14="http://schemas.microsoft.com/office/powerpoint/2010/main" val="32409013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CONTRACT</a:t>
            </a:r>
            <a:r>
              <a:rPr lang="en-US" sz="4000" b="1" dirty="0">
                <a:solidFill>
                  <a:srgbClr val="008000"/>
                </a:solidFill>
              </a:rPr>
              <a:t/>
            </a:r>
            <a:br>
              <a:rPr lang="en-US" sz="4000" b="1" dirty="0">
                <a:solidFill>
                  <a:srgbClr val="008000"/>
                </a:solidFill>
              </a:rPr>
            </a:br>
            <a:r>
              <a:rPr lang="en-IN" sz="4000" b="1" dirty="0">
                <a:solidFill>
                  <a:srgbClr val="008000"/>
                </a:solidFill>
              </a:rPr>
              <a:t/>
            </a:r>
            <a:br>
              <a:rPr lang="en-IN" sz="4000" b="1" dirty="0">
                <a:solidFill>
                  <a:srgbClr val="008000"/>
                </a:solidFill>
              </a:rPr>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251520" y="1052736"/>
            <a:ext cx="8640960" cy="5400600"/>
          </a:xfrm>
        </p:spPr>
        <p:txBody>
          <a:bodyPr>
            <a:normAutofit fontScale="92500"/>
          </a:bodyPr>
          <a:lstStyle/>
          <a:p>
            <a:pPr marL="723900" indent="-723900" algn="just" defTabSz="627063">
              <a:spcBef>
                <a:spcPts val="200"/>
              </a:spcBef>
              <a:buClr>
                <a:srgbClr val="FF0000"/>
              </a:buClr>
            </a:pPr>
            <a:r>
              <a:rPr lang="en-US" sz="2500" b="1" dirty="0"/>
              <a:t>10.	Settlement of Disputes - continued</a:t>
            </a:r>
          </a:p>
          <a:p>
            <a:pPr marL="723900" lvl="1" indent="-723900" algn="just">
              <a:spcBef>
                <a:spcPts val="200"/>
              </a:spcBef>
            </a:pPr>
            <a:r>
              <a:rPr lang="en-IN" sz="2500" dirty="0"/>
              <a:t>10.3	</a:t>
            </a:r>
            <a:r>
              <a:rPr lang="en-US" sz="2500" dirty="0"/>
              <a:t>Notwithstanding any reference to arbitration herein, </a:t>
            </a:r>
          </a:p>
          <a:p>
            <a:pPr marL="723900" lvl="2" indent="-538163" algn="just">
              <a:spcBef>
                <a:spcPts val="200"/>
              </a:spcBef>
            </a:pPr>
            <a:r>
              <a:rPr lang="en-US" sz="2500" dirty="0"/>
              <a:t>(a)	</a:t>
            </a:r>
            <a:r>
              <a:rPr lang="en-US" sz="2500" dirty="0">
                <a:solidFill>
                  <a:srgbClr val="FF0000"/>
                </a:solidFill>
              </a:rPr>
              <a:t>the parties shall continue to perform their respective obligations </a:t>
            </a:r>
            <a:r>
              <a:rPr lang="en-US" sz="2500" dirty="0"/>
              <a:t>under the Contract unless they otherwise agree; and </a:t>
            </a:r>
          </a:p>
          <a:p>
            <a:pPr marL="723900" lvl="2" indent="-538163" algn="just">
              <a:spcBef>
                <a:spcPts val="200"/>
              </a:spcBef>
            </a:pPr>
            <a:r>
              <a:rPr lang="en-US" sz="2500" dirty="0"/>
              <a:t>(b) 	the Purchaser shall pay the Supplier any monies due the Supplier.</a:t>
            </a:r>
            <a:endParaRPr lang="en-IN" sz="2500" dirty="0"/>
          </a:p>
          <a:p>
            <a:pPr marL="723900" indent="-723900" algn="just" defTabSz="723900">
              <a:spcBef>
                <a:spcPts val="200"/>
              </a:spcBef>
              <a:buClr>
                <a:srgbClr val="FF0000"/>
              </a:buClr>
            </a:pPr>
            <a:r>
              <a:rPr lang="en-GB" sz="2500" b="1" dirty="0"/>
              <a:t>11. 	Inspections and Audit by the Bank</a:t>
            </a:r>
            <a:endParaRPr lang="en-US" sz="2500" b="1" dirty="0"/>
          </a:p>
          <a:p>
            <a:pPr marL="723900" indent="-723900" algn="just">
              <a:spcBef>
                <a:spcPts val="200"/>
              </a:spcBef>
              <a:buClr>
                <a:srgbClr val="FF0000"/>
              </a:buClr>
              <a:buFont typeface="Wingdings" pitchFamily="2" charset="2"/>
              <a:buChar char="v"/>
            </a:pPr>
            <a:r>
              <a:rPr lang="en-US" sz="2500" dirty="0"/>
              <a:t>The Supplier and its Subcontractors etc. shall </a:t>
            </a:r>
            <a:r>
              <a:rPr lang="en-US" sz="2500" dirty="0">
                <a:solidFill>
                  <a:srgbClr val="FF0000"/>
                </a:solidFill>
              </a:rPr>
              <a:t>permit the Bank and/or persons appointed by the Bank to inspect the Supplier’s offices and all accounts and records</a:t>
            </a:r>
            <a:r>
              <a:rPr lang="en-US" sz="2500" dirty="0"/>
              <a:t>; and to have such accounts and records audited by auditors appointed by the Bank. </a:t>
            </a:r>
          </a:p>
          <a:p>
            <a:pPr marL="723900" indent="-723900" algn="just">
              <a:spcBef>
                <a:spcPts val="200"/>
              </a:spcBef>
              <a:buClr>
                <a:srgbClr val="FF0000"/>
              </a:buClr>
              <a:buFont typeface="Wingdings" pitchFamily="2" charset="2"/>
              <a:buChar char="v"/>
            </a:pPr>
            <a:r>
              <a:rPr lang="en-US" sz="2500" dirty="0"/>
              <a:t>The Supplier’s and its Subcontractors and consultants’ attention is drawn to Clause 3 [Fraud and Corruption], which provides, inter alia, that </a:t>
            </a:r>
            <a:r>
              <a:rPr lang="en-US" sz="2500" dirty="0">
                <a:solidFill>
                  <a:srgbClr val="FF0000"/>
                </a:solidFill>
              </a:rPr>
              <a:t>acts intended to materially impede the exercise of the Bank’s inspection and audit rights constitute a prohibited practice subject to contract termination.</a:t>
            </a:r>
          </a:p>
          <a:p>
            <a:pPr marL="457200" indent="-457200" algn="just">
              <a:buClr>
                <a:srgbClr val="FF0000"/>
              </a:buClr>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F0BA0666-CB30-41D3-9133-1C2A254BEF27}"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76</a:t>
            </a:fld>
            <a:endParaRPr lang="en-IN"/>
          </a:p>
        </p:txBody>
      </p:sp>
    </p:spTree>
    <p:extLst>
      <p:ext uri="{BB962C8B-B14F-4D97-AF65-F5344CB8AC3E}">
        <p14:creationId xmlns:p14="http://schemas.microsoft.com/office/powerpoint/2010/main" val="166877908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196752"/>
            <a:ext cx="8640960" cy="5400600"/>
          </a:xfrm>
        </p:spPr>
        <p:txBody>
          <a:bodyPr>
            <a:normAutofit/>
          </a:bodyPr>
          <a:lstStyle/>
          <a:p>
            <a:pPr algn="just" defTabSz="723900">
              <a:spcBef>
                <a:spcPts val="1200"/>
              </a:spcBef>
              <a:buClr>
                <a:srgbClr val="FF0000"/>
              </a:buClr>
            </a:pPr>
            <a:r>
              <a:rPr lang="en-US" b="1" dirty="0"/>
              <a:t>16.	Terms of Payment</a:t>
            </a:r>
            <a:endParaRPr lang="en-IN" b="1" dirty="0"/>
          </a:p>
          <a:p>
            <a:pPr marL="723900" indent="-723900" algn="just">
              <a:spcBef>
                <a:spcPts val="1200"/>
              </a:spcBef>
              <a:buClr>
                <a:srgbClr val="FF0000"/>
              </a:buClr>
              <a:buFont typeface="Wingdings" pitchFamily="2" charset="2"/>
              <a:buChar char="v"/>
            </a:pPr>
            <a:r>
              <a:rPr lang="en-US" dirty="0"/>
              <a:t>Contract Price, including Advance Payments, if applicable, shall be paid as specified in the </a:t>
            </a:r>
            <a:r>
              <a:rPr lang="en-US" b="1" dirty="0"/>
              <a:t>SCC.</a:t>
            </a:r>
          </a:p>
          <a:p>
            <a:pPr marL="723900" indent="-723900" algn="just">
              <a:buClr>
                <a:srgbClr val="FF0000"/>
              </a:buClr>
              <a:buFont typeface="Wingdings" pitchFamily="2" charset="2"/>
              <a:buChar char="v"/>
            </a:pPr>
            <a:r>
              <a:rPr lang="en-US" dirty="0"/>
              <a:t>Payments shall be made promptly by the Purchaser, but </a:t>
            </a:r>
            <a:r>
              <a:rPr lang="en-US" dirty="0">
                <a:solidFill>
                  <a:srgbClr val="FF0000"/>
                </a:solidFill>
              </a:rPr>
              <a:t>in no case later than sixty days after submission of an invoice</a:t>
            </a:r>
            <a:r>
              <a:rPr lang="en-US" dirty="0"/>
              <a:t>.</a:t>
            </a:r>
          </a:p>
          <a:p>
            <a:pPr marL="723900" indent="-723900" algn="just">
              <a:buClr>
                <a:srgbClr val="FF0000"/>
              </a:buClr>
              <a:buFont typeface="Wingdings" pitchFamily="2" charset="2"/>
              <a:buChar char="v"/>
            </a:pPr>
            <a:r>
              <a:rPr lang="en-US" dirty="0"/>
              <a:t>The </a:t>
            </a:r>
            <a:r>
              <a:rPr lang="en-US" dirty="0">
                <a:solidFill>
                  <a:srgbClr val="FF0000"/>
                </a:solidFill>
              </a:rPr>
              <a:t>currencies in which payments shall be made </a:t>
            </a:r>
            <a:r>
              <a:rPr lang="en-US" dirty="0"/>
              <a:t>to the Supplier under this Contract shall be </a:t>
            </a:r>
            <a:r>
              <a:rPr lang="en-US" dirty="0">
                <a:solidFill>
                  <a:srgbClr val="FF0000"/>
                </a:solidFill>
              </a:rPr>
              <a:t>those in which the bid price is expressed. </a:t>
            </a:r>
            <a:endParaRPr lang="en-IN" dirty="0">
              <a:solidFill>
                <a:srgbClr val="FF0000"/>
              </a:solidFill>
            </a:endParaRPr>
          </a:p>
          <a:p>
            <a:pPr marL="723900" indent="-723900" algn="just">
              <a:buClr>
                <a:srgbClr val="FF0000"/>
              </a:buClr>
              <a:buFont typeface="Wingdings" pitchFamily="2" charset="2"/>
              <a:buChar char="v"/>
            </a:pPr>
            <a:r>
              <a:rPr lang="en-US" dirty="0"/>
              <a:t>In the event that the Purchaser fails to pay the Supplier any payment by its due date</a:t>
            </a:r>
            <a:r>
              <a:rPr lang="en-US" b="1" dirty="0"/>
              <a:t>,</a:t>
            </a:r>
            <a:r>
              <a:rPr lang="en-US" dirty="0"/>
              <a:t> the Purchaser shall pay to the Supplier </a:t>
            </a:r>
            <a:r>
              <a:rPr lang="en-US" dirty="0">
                <a:solidFill>
                  <a:srgbClr val="FF0000"/>
                </a:solidFill>
              </a:rPr>
              <a:t>interest on the amount of such delayed payment </a:t>
            </a:r>
            <a:r>
              <a:rPr lang="en-US" dirty="0"/>
              <a:t>at the rate shown in the </a:t>
            </a:r>
            <a:r>
              <a:rPr lang="en-US" b="1" dirty="0"/>
              <a:t>SCC.</a:t>
            </a:r>
            <a:r>
              <a:rPr lang="en-US" dirty="0"/>
              <a:t> </a:t>
            </a:r>
            <a:endParaRPr lang="en-IN" dirty="0"/>
          </a:p>
          <a:p>
            <a:pPr marL="723900" indent="-723900" algn="just">
              <a:buClr>
                <a:srgbClr val="FF0000"/>
              </a:buClr>
              <a:buFont typeface="Wingdings" pitchFamily="2" charset="2"/>
              <a:buChar char="v"/>
            </a:pPr>
            <a:endParaRPr lang="en-US" dirty="0"/>
          </a:p>
          <a:p>
            <a:pPr algn="just">
              <a:buClr>
                <a:srgbClr val="FF0000"/>
              </a:buClr>
            </a:pPr>
            <a:endParaRPr lang="en-US" dirty="0"/>
          </a:p>
          <a:p>
            <a:pPr marL="723900" indent="-723900" algn="just">
              <a:buClr>
                <a:srgbClr val="FF0000"/>
              </a:buClr>
              <a:buFont typeface="Wingdings" pitchFamily="2" charset="2"/>
              <a:buChar char="v"/>
            </a:pPr>
            <a:endParaRPr lang="en-US" dirty="0"/>
          </a:p>
          <a:p>
            <a:pPr algn="l"/>
            <a:endParaRPr lang="en-IN" dirty="0"/>
          </a:p>
        </p:txBody>
      </p:sp>
      <p:sp>
        <p:nvSpPr>
          <p:cNvPr id="5" name="Date Placeholder 4"/>
          <p:cNvSpPr>
            <a:spLocks noGrp="1"/>
          </p:cNvSpPr>
          <p:nvPr>
            <p:ph type="dt" sz="half" idx="10"/>
          </p:nvPr>
        </p:nvSpPr>
        <p:spPr/>
        <p:txBody>
          <a:bodyPr/>
          <a:lstStyle/>
          <a:p>
            <a:fld id="{2FFA48D6-E6EF-4D52-80CF-3CC682BD9F2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77</a:t>
            </a:fld>
            <a:endParaRPr lang="en-IN"/>
          </a:p>
        </p:txBody>
      </p:sp>
    </p:spTree>
    <p:extLst>
      <p:ext uri="{BB962C8B-B14F-4D97-AF65-F5344CB8AC3E}">
        <p14:creationId xmlns:p14="http://schemas.microsoft.com/office/powerpoint/2010/main" val="41369400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720080"/>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914400" indent="-914400" algn="l" defTabSz="627063">
              <a:spcBef>
                <a:spcPts val="1200"/>
              </a:spcBef>
              <a:buAutoNum type="arabicPeriod" startAt="17"/>
            </a:pPr>
            <a:r>
              <a:rPr lang="en-US" b="1" dirty="0"/>
              <a:t>Taxes and Duties</a:t>
            </a:r>
            <a:endParaRPr lang="en-IN" b="1" dirty="0"/>
          </a:p>
          <a:p>
            <a:pPr marL="914400" indent="-914400" algn="just"/>
            <a:r>
              <a:rPr lang="en-US" dirty="0"/>
              <a:t>17.1	For goods manufactured outside the Purchaser’s Country, the </a:t>
            </a:r>
            <a:r>
              <a:rPr lang="en-US" dirty="0">
                <a:solidFill>
                  <a:srgbClr val="FF0000"/>
                </a:solidFill>
              </a:rPr>
              <a:t>Supplier shall be entirely responsible for all taxes</a:t>
            </a:r>
            <a:r>
              <a:rPr lang="en-US" dirty="0"/>
              <a:t>, stamp duties, license fees, and other such levies imposed </a:t>
            </a:r>
            <a:r>
              <a:rPr lang="en-US" dirty="0">
                <a:solidFill>
                  <a:srgbClr val="FF0000"/>
                </a:solidFill>
              </a:rPr>
              <a:t>outside the Purchaser’s Country.</a:t>
            </a:r>
          </a:p>
          <a:p>
            <a:pPr marL="914400" indent="-914400" algn="just"/>
            <a:r>
              <a:rPr lang="en-US" dirty="0"/>
              <a:t>17.2	For </a:t>
            </a:r>
            <a:r>
              <a:rPr lang="en-US" dirty="0">
                <a:solidFill>
                  <a:srgbClr val="FF0000"/>
                </a:solidFill>
              </a:rPr>
              <a:t>goods Manufactured within the Purchaser’s country</a:t>
            </a:r>
            <a:r>
              <a:rPr lang="en-US" dirty="0"/>
              <a:t>, the Supplier shall be entirely </a:t>
            </a:r>
            <a:r>
              <a:rPr lang="en-US" dirty="0">
                <a:solidFill>
                  <a:srgbClr val="FF0000"/>
                </a:solidFill>
              </a:rPr>
              <a:t>responsible for all taxes</a:t>
            </a:r>
            <a:r>
              <a:rPr lang="en-US" dirty="0"/>
              <a:t>, duties, license fees, etc., incurred until delivery of the contracted Goods to the Purchaser.</a:t>
            </a:r>
          </a:p>
          <a:p>
            <a:pPr marL="914400" indent="-914400" algn="just"/>
            <a:r>
              <a:rPr lang="en-US" dirty="0"/>
              <a:t>17.3	If any </a:t>
            </a:r>
            <a:r>
              <a:rPr lang="en-US" dirty="0">
                <a:solidFill>
                  <a:srgbClr val="FF0000"/>
                </a:solidFill>
              </a:rPr>
              <a:t>tax exemptions</a:t>
            </a:r>
            <a:r>
              <a:rPr lang="en-US" dirty="0"/>
              <a:t>, reductions, allowances or privileges may be available to the Supplier in the Purchaser’s Country, the </a:t>
            </a:r>
            <a:r>
              <a:rPr lang="en-US" dirty="0">
                <a:solidFill>
                  <a:srgbClr val="FF0000"/>
                </a:solidFill>
              </a:rPr>
              <a:t>Purchaser shall use its best efforts to enable the Supplier to benefit </a:t>
            </a:r>
            <a:r>
              <a:rPr lang="en-US" dirty="0"/>
              <a:t>from any such tax savings to the maximum allowable extent.</a:t>
            </a:r>
          </a:p>
          <a:p>
            <a:pPr marL="627063" indent="-627063" algn="just">
              <a:buClr>
                <a:srgbClr val="FF0000"/>
              </a:buClr>
              <a:buFont typeface="Wingdings" pitchFamily="2" charset="2"/>
              <a:buChar char="v"/>
            </a:pPr>
            <a:endParaRPr lang="en-IN"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32643E93-A6B7-435D-87EF-59E3B655460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78</a:t>
            </a:fld>
            <a:endParaRPr lang="en-IN"/>
          </a:p>
        </p:txBody>
      </p:sp>
    </p:spTree>
    <p:extLst>
      <p:ext uri="{BB962C8B-B14F-4D97-AF65-F5344CB8AC3E}">
        <p14:creationId xmlns:p14="http://schemas.microsoft.com/office/powerpoint/2010/main" val="42143861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980728"/>
            <a:ext cx="8640960" cy="5688632"/>
          </a:xfrm>
        </p:spPr>
        <p:txBody>
          <a:bodyPr>
            <a:noAutofit/>
          </a:bodyPr>
          <a:lstStyle/>
          <a:p>
            <a:pPr algn="just" defTabSz="127000">
              <a:lnSpc>
                <a:spcPct val="80000"/>
              </a:lnSpc>
              <a:spcBef>
                <a:spcPts val="200"/>
              </a:spcBef>
              <a:spcAft>
                <a:spcPts val="200"/>
              </a:spcAft>
              <a:buClr>
                <a:srgbClr val="FF0000"/>
              </a:buClr>
              <a:tabLst>
                <a:tab pos="693738" algn="l"/>
              </a:tabLst>
            </a:pPr>
            <a:r>
              <a:rPr lang="en-US" sz="2150" dirty="0"/>
              <a:t>18.	Performance Security</a:t>
            </a:r>
          </a:p>
          <a:p>
            <a:pPr marL="693738" indent="-693738" algn="just" defTabSz="723900">
              <a:lnSpc>
                <a:spcPct val="80000"/>
              </a:lnSpc>
              <a:spcBef>
                <a:spcPts val="200"/>
              </a:spcBef>
              <a:spcAft>
                <a:spcPts val="200"/>
              </a:spcAft>
              <a:buClr>
                <a:srgbClr val="FF0000"/>
              </a:buClr>
              <a:buFont typeface="Wingdings" pitchFamily="2" charset="2"/>
              <a:buChar char="v"/>
            </a:pPr>
            <a:r>
              <a:rPr lang="en-US" sz="2150" dirty="0"/>
              <a:t>Proceeds of the Performance Security shall be payable to the Purchaser as compensation for any loss resulting from the Supplier’s failure to complete its obligations under the Contract.</a:t>
            </a:r>
          </a:p>
          <a:p>
            <a:pPr marL="693738" indent="-693738" algn="just" defTabSz="723900">
              <a:lnSpc>
                <a:spcPct val="80000"/>
              </a:lnSpc>
              <a:spcBef>
                <a:spcPts val="200"/>
              </a:spcBef>
              <a:spcAft>
                <a:spcPts val="200"/>
              </a:spcAft>
              <a:buClr>
                <a:srgbClr val="FF0000"/>
              </a:buClr>
              <a:buFont typeface="Wingdings" pitchFamily="2" charset="2"/>
              <a:buChar char="v"/>
            </a:pPr>
            <a:r>
              <a:rPr lang="en-US" sz="2150" dirty="0"/>
              <a:t>Performance Security </a:t>
            </a:r>
            <a:r>
              <a:rPr lang="en-US" sz="2150" dirty="0">
                <a:solidFill>
                  <a:srgbClr val="FF0000"/>
                </a:solidFill>
              </a:rPr>
              <a:t>shall be discharged </a:t>
            </a:r>
            <a:r>
              <a:rPr lang="en-US" sz="2150" dirty="0"/>
              <a:t>by the Purchaser and returned to the Supplier </a:t>
            </a:r>
            <a:r>
              <a:rPr lang="en-US" sz="2150" dirty="0">
                <a:solidFill>
                  <a:srgbClr val="FF0000"/>
                </a:solidFill>
              </a:rPr>
              <a:t>not later than twenty-eight days </a:t>
            </a:r>
            <a:r>
              <a:rPr lang="en-US" sz="2150" dirty="0"/>
              <a:t>following the date of </a:t>
            </a:r>
            <a:r>
              <a:rPr lang="en-US" sz="2150" dirty="0">
                <a:solidFill>
                  <a:srgbClr val="FF0000"/>
                </a:solidFill>
              </a:rPr>
              <a:t>Completion of the </a:t>
            </a:r>
            <a:r>
              <a:rPr lang="en-US" sz="2150" dirty="0"/>
              <a:t>Supplier’s performance </a:t>
            </a:r>
            <a:r>
              <a:rPr lang="en-US" sz="2150" dirty="0">
                <a:solidFill>
                  <a:srgbClr val="FF0000"/>
                </a:solidFill>
              </a:rPr>
              <a:t>obligations </a:t>
            </a:r>
            <a:r>
              <a:rPr lang="en-US" sz="2150" dirty="0"/>
              <a:t>including any warranty obligations.</a:t>
            </a:r>
          </a:p>
          <a:p>
            <a:pPr marL="693738" lvl="1" indent="-693738" algn="just" defTabSz="723900">
              <a:lnSpc>
                <a:spcPct val="80000"/>
              </a:lnSpc>
              <a:spcBef>
                <a:spcPts val="200"/>
              </a:spcBef>
              <a:spcAft>
                <a:spcPts val="200"/>
              </a:spcAft>
              <a:buClr>
                <a:schemeClr val="tx1"/>
              </a:buClr>
              <a:buAutoNum type="arabicPeriod" startAt="26"/>
            </a:pPr>
            <a:r>
              <a:rPr lang="en-US" sz="2150" b="1" dirty="0"/>
              <a:t>Inspections and Tests</a:t>
            </a:r>
            <a:endParaRPr lang="en-IN" sz="2150" b="1" dirty="0"/>
          </a:p>
          <a:p>
            <a:pPr marL="693738" indent="-693738" algn="just">
              <a:lnSpc>
                <a:spcPct val="80000"/>
              </a:lnSpc>
              <a:spcBef>
                <a:spcPts val="200"/>
              </a:spcBef>
              <a:spcAft>
                <a:spcPts val="200"/>
              </a:spcAft>
            </a:pPr>
            <a:r>
              <a:rPr lang="en-US" sz="2150" dirty="0"/>
              <a:t>26.1	The Supplier shall at its own expense and at no cost to the Purchaser carry out all such tests and/or inspections of the Goods and Related Services as are specified in the </a:t>
            </a:r>
            <a:r>
              <a:rPr lang="en-US" sz="2150" b="1" dirty="0"/>
              <a:t>SCC.</a:t>
            </a:r>
            <a:endParaRPr lang="en-US" sz="2150" dirty="0"/>
          </a:p>
          <a:p>
            <a:pPr marL="693738" indent="-693738" algn="just">
              <a:lnSpc>
                <a:spcPct val="80000"/>
              </a:lnSpc>
              <a:spcBef>
                <a:spcPts val="200"/>
              </a:spcBef>
              <a:spcAft>
                <a:spcPts val="200"/>
              </a:spcAft>
            </a:pPr>
            <a:r>
              <a:rPr lang="en-US" sz="2150" dirty="0"/>
              <a:t>26.2	The inspections and tests may be conducted </a:t>
            </a:r>
            <a:r>
              <a:rPr lang="en-US" sz="2150" dirty="0">
                <a:solidFill>
                  <a:srgbClr val="FF0000"/>
                </a:solidFill>
              </a:rPr>
              <a:t>on the premises of the Supplier</a:t>
            </a:r>
            <a:r>
              <a:rPr lang="en-US" sz="2150" dirty="0"/>
              <a:t> or its Subcontractor, at point of delivery, and/or at the Goods’ final destination, or in another place in the Purchaser’s Country as specified in the </a:t>
            </a:r>
            <a:r>
              <a:rPr lang="en-US" sz="2150" b="1" dirty="0"/>
              <a:t>SCC.</a:t>
            </a:r>
            <a:r>
              <a:rPr lang="en-US" sz="2150" dirty="0"/>
              <a:t>  Subject to GCC Sub-Clause 26.3, if conducted on the premises of the Supplier or its Subcontractor, </a:t>
            </a:r>
            <a:r>
              <a:rPr lang="en-US" sz="2150" dirty="0">
                <a:solidFill>
                  <a:srgbClr val="FF0000"/>
                </a:solidFill>
              </a:rPr>
              <a:t>all reasonable facilities </a:t>
            </a:r>
            <a:r>
              <a:rPr lang="en-US" sz="2150" dirty="0"/>
              <a:t>and assistance, including access to drawings and production data, shall be furnished to the inspectors </a:t>
            </a:r>
            <a:r>
              <a:rPr lang="en-US" sz="2150" dirty="0">
                <a:solidFill>
                  <a:srgbClr val="FF0000"/>
                </a:solidFill>
              </a:rPr>
              <a:t>at no charge to the Purchaser</a:t>
            </a:r>
            <a:r>
              <a:rPr lang="en-US" sz="2150" dirty="0"/>
              <a:t>.</a:t>
            </a:r>
          </a:p>
        </p:txBody>
      </p:sp>
      <p:sp>
        <p:nvSpPr>
          <p:cNvPr id="5" name="Date Placeholder 4"/>
          <p:cNvSpPr>
            <a:spLocks noGrp="1"/>
          </p:cNvSpPr>
          <p:nvPr>
            <p:ph type="dt" sz="half" idx="10"/>
          </p:nvPr>
        </p:nvSpPr>
        <p:spPr/>
        <p:txBody>
          <a:bodyPr/>
          <a:lstStyle/>
          <a:p>
            <a:fld id="{063625D2-1308-4834-B23C-23979046207A}"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79</a:t>
            </a:fld>
            <a:endParaRPr lang="en-IN" dirty="0"/>
          </a:p>
        </p:txBody>
      </p:sp>
    </p:spTree>
    <p:extLst>
      <p:ext uri="{BB962C8B-B14F-4D97-AF65-F5344CB8AC3E}">
        <p14:creationId xmlns:p14="http://schemas.microsoft.com/office/powerpoint/2010/main" val="88756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533400" y="898525"/>
            <a:ext cx="8305800" cy="5257800"/>
          </a:xfrm>
        </p:spPr>
        <p:txBody>
          <a:bodyPr/>
          <a:lstStyle/>
          <a:p>
            <a:pPr>
              <a:spcBef>
                <a:spcPct val="0"/>
              </a:spcBef>
              <a:defRPr/>
            </a:pPr>
            <a:r>
              <a:rPr lang="en-US" sz="2400" dirty="0">
                <a:latin typeface="Calibri" pitchFamily="34" charset="0"/>
              </a:rPr>
              <a:t>Permitted as an alternative to the Shopping and NCB methods </a:t>
            </a:r>
            <a:r>
              <a:rPr lang="en-US" sz="2400" dirty="0" smtClean="0">
                <a:latin typeface="Calibri" pitchFamily="34" charset="0"/>
              </a:rPr>
              <a:t>for standardized goods, simple non-consulting </a:t>
            </a:r>
            <a:r>
              <a:rPr lang="en-US" sz="2400" dirty="0">
                <a:latin typeface="Calibri" pitchFamily="34" charset="0"/>
              </a:rPr>
              <a:t>services </a:t>
            </a:r>
            <a:r>
              <a:rPr lang="en-US" sz="2400" dirty="0" smtClean="0">
                <a:latin typeface="Calibri" pitchFamily="34" charset="0"/>
              </a:rPr>
              <a:t>and small </a:t>
            </a:r>
            <a:r>
              <a:rPr lang="en-US" sz="2400" dirty="0">
                <a:latin typeface="Calibri" pitchFamily="34" charset="0"/>
              </a:rPr>
              <a:t>value contracts for works under emergency operations. </a:t>
            </a:r>
          </a:p>
          <a:p>
            <a:pPr>
              <a:spcBef>
                <a:spcPct val="0"/>
              </a:spcBef>
              <a:defRPr/>
            </a:pPr>
            <a:r>
              <a:rPr lang="en-US" sz="2400" dirty="0">
                <a:solidFill>
                  <a:srgbClr val="C00000"/>
                </a:solidFill>
                <a:latin typeface="Calibri" pitchFamily="34" charset="0"/>
              </a:rPr>
              <a:t>Need for FA and procedure for setting-up to be agreed with the </a:t>
            </a:r>
            <a:r>
              <a:rPr lang="en-US" sz="2400" dirty="0" smtClean="0">
                <a:solidFill>
                  <a:srgbClr val="C00000"/>
                </a:solidFill>
                <a:latin typeface="Calibri" pitchFamily="34" charset="0"/>
              </a:rPr>
              <a:t>Bank.</a:t>
            </a:r>
            <a:endParaRPr lang="en-US" sz="2400" dirty="0">
              <a:solidFill>
                <a:srgbClr val="C00000"/>
              </a:solidFill>
              <a:latin typeface="Calibri" pitchFamily="34" charset="0"/>
            </a:endParaRPr>
          </a:p>
          <a:p>
            <a:pPr>
              <a:spcBef>
                <a:spcPct val="0"/>
              </a:spcBef>
              <a:defRPr/>
            </a:pPr>
            <a:r>
              <a:rPr lang="en-US" sz="2400" dirty="0" smtClean="0">
                <a:latin typeface="Calibri" pitchFamily="34" charset="0"/>
              </a:rPr>
              <a:t>Prices may either be pre-agreed</a:t>
            </a:r>
            <a:r>
              <a:rPr lang="en-US" sz="2400" dirty="0">
                <a:latin typeface="Calibri" pitchFamily="34" charset="0"/>
              </a:rPr>
              <a:t>, or determined at the call-off stage through competition or a process allowing their revision without further </a:t>
            </a:r>
            <a:r>
              <a:rPr lang="en-US" sz="2400" dirty="0" smtClean="0">
                <a:latin typeface="Calibri" pitchFamily="34" charset="0"/>
              </a:rPr>
              <a:t>competition. </a:t>
            </a:r>
          </a:p>
          <a:p>
            <a:pPr>
              <a:spcBef>
                <a:spcPct val="0"/>
              </a:spcBef>
              <a:defRPr/>
            </a:pPr>
            <a:r>
              <a:rPr lang="en-US" sz="2400" dirty="0" smtClean="0">
                <a:solidFill>
                  <a:srgbClr val="C00000"/>
                </a:solidFill>
                <a:latin typeface="Calibri" pitchFamily="34" charset="0"/>
              </a:rPr>
              <a:t>Shall </a:t>
            </a:r>
            <a:r>
              <a:rPr lang="en-US" sz="2400" dirty="0">
                <a:solidFill>
                  <a:srgbClr val="C00000"/>
                </a:solidFill>
                <a:latin typeface="Calibri" pitchFamily="34" charset="0"/>
              </a:rPr>
              <a:t>not restrict foreign competition, and should be limited to a maximum duration of 3 years.</a:t>
            </a:r>
            <a:r>
              <a:rPr lang="en-US" sz="2400" dirty="0">
                <a:latin typeface="Calibri" pitchFamily="34" charset="0"/>
              </a:rPr>
              <a:t> </a:t>
            </a:r>
            <a:endParaRPr lang="en-US" sz="2400" dirty="0" smtClean="0">
              <a:latin typeface="Calibri" pitchFamily="34" charset="0"/>
            </a:endParaRPr>
          </a:p>
          <a:p>
            <a:pPr>
              <a:spcBef>
                <a:spcPct val="0"/>
              </a:spcBef>
              <a:defRPr/>
            </a:pPr>
            <a:r>
              <a:rPr lang="en-US" sz="2400" dirty="0" smtClean="0">
                <a:latin typeface="Calibri" pitchFamily="34" charset="0"/>
              </a:rPr>
              <a:t>Shall </a:t>
            </a:r>
            <a:r>
              <a:rPr lang="en-US" sz="2400" dirty="0">
                <a:latin typeface="Calibri" pitchFamily="34" charset="0"/>
              </a:rPr>
              <a:t>follow all guiding principles and procedures of NCB </a:t>
            </a:r>
            <a:r>
              <a:rPr lang="en-US" sz="2400" dirty="0" smtClean="0">
                <a:latin typeface="Calibri" pitchFamily="34" charset="0"/>
              </a:rPr>
              <a:t>such as </a:t>
            </a:r>
            <a:r>
              <a:rPr lang="en-US" sz="2400" dirty="0">
                <a:latin typeface="Calibri" pitchFamily="34" charset="0"/>
              </a:rPr>
              <a:t>procedures for advertisement, fair and open competition, an effective and independent protest mechanism, and transparent bid evaluation and selection criteria. </a:t>
            </a:r>
            <a:endParaRPr lang="en-US" sz="2800" dirty="0" smtClean="0">
              <a:latin typeface="Calibri" pitchFamily="34" charset="0"/>
            </a:endParaRPr>
          </a:p>
        </p:txBody>
      </p:sp>
      <p:sp>
        <p:nvSpPr>
          <p:cNvPr id="10243" name="Text Box 4"/>
          <p:cNvSpPr txBox="1">
            <a:spLocks noChangeArrowheads="1"/>
          </p:cNvSpPr>
          <p:nvPr/>
        </p:nvSpPr>
        <p:spPr bwMode="auto">
          <a:xfrm>
            <a:off x="2387600" y="0"/>
            <a:ext cx="4597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3600" b="1">
                <a:latin typeface="Calibri" panose="020F0502020204030204" pitchFamily="34" charset="0"/>
              </a:rPr>
              <a:t>Framework Agreement</a:t>
            </a:r>
          </a:p>
          <a:p>
            <a:pPr algn="ctr" eaLnBrk="1" hangingPunct="1"/>
            <a:r>
              <a:rPr lang="en-US" altLang="en-US" sz="2000" b="1">
                <a:latin typeface="Calibri" panose="020F0502020204030204" pitchFamily="34" charset="0"/>
              </a:rPr>
              <a:t>Provisions in Bank Guidelines (2011)</a:t>
            </a:r>
          </a:p>
        </p:txBody>
      </p:sp>
    </p:spTree>
    <p:extLst>
      <p:ext uri="{BB962C8B-B14F-4D97-AF65-F5344CB8AC3E}">
        <p14:creationId xmlns:p14="http://schemas.microsoft.com/office/powerpoint/2010/main" val="3914251919"/>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2"/>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908720"/>
            <a:ext cx="8640960" cy="5616624"/>
          </a:xfrm>
        </p:spPr>
        <p:txBody>
          <a:bodyPr>
            <a:normAutofit fontScale="92500" lnSpcReduction="10000"/>
          </a:bodyPr>
          <a:lstStyle/>
          <a:p>
            <a:pPr marL="693738" lvl="1" indent="-693738" algn="just" defTabSz="723900">
              <a:spcBef>
                <a:spcPts val="300"/>
              </a:spcBef>
              <a:spcAft>
                <a:spcPts val="600"/>
              </a:spcAft>
              <a:buClr>
                <a:schemeClr val="tx1"/>
              </a:buClr>
              <a:buAutoNum type="arabicPeriod" startAt="26"/>
            </a:pPr>
            <a:r>
              <a:rPr lang="en-US" sz="2600" b="1" dirty="0"/>
              <a:t>Inspections and Tests – continued</a:t>
            </a:r>
            <a:endParaRPr lang="en-IN" sz="2600" b="1" dirty="0"/>
          </a:p>
          <a:p>
            <a:pPr marL="630238" indent="-630238" algn="just">
              <a:spcBef>
                <a:spcPts val="300"/>
              </a:spcBef>
            </a:pPr>
            <a:r>
              <a:rPr lang="en-US" sz="2600" dirty="0"/>
              <a:t>26.3	The Purchaser or its designated representative shall be entitled to attend the tests and/or inspections referred to in GCC Sub-Clause 26.2, provided that the </a:t>
            </a:r>
            <a:r>
              <a:rPr lang="en-US" sz="2600" dirty="0">
                <a:solidFill>
                  <a:srgbClr val="FF0000"/>
                </a:solidFill>
              </a:rPr>
              <a:t>Purchaser bear all of its own costs and expenses incurred in connection with such attendance including, but not limited to, all traveling and board and lodging expenses.</a:t>
            </a:r>
          </a:p>
          <a:p>
            <a:pPr marL="630238" indent="-630238" algn="just">
              <a:spcBef>
                <a:spcPts val="300"/>
              </a:spcBef>
            </a:pPr>
            <a:r>
              <a:rPr lang="en-US" sz="2600" dirty="0"/>
              <a:t>26.4	Whenever the Supplier is ready to carry out any such test and inspection, it shall give a </a:t>
            </a:r>
            <a:r>
              <a:rPr lang="en-US" sz="2600" dirty="0">
                <a:solidFill>
                  <a:srgbClr val="FF0000"/>
                </a:solidFill>
              </a:rPr>
              <a:t>reasonable advance notice</a:t>
            </a:r>
            <a:r>
              <a:rPr lang="en-US" sz="2600" dirty="0"/>
              <a:t>, including the place and time, to the Purchaser. …………</a:t>
            </a:r>
          </a:p>
          <a:p>
            <a:pPr marL="630238" indent="-630238" algn="just">
              <a:spcBef>
                <a:spcPts val="300"/>
              </a:spcBef>
            </a:pPr>
            <a:r>
              <a:rPr lang="en-US" sz="2600" dirty="0"/>
              <a:t>26.5	The Purchaser </a:t>
            </a:r>
            <a:r>
              <a:rPr lang="en-US" sz="2600" dirty="0">
                <a:solidFill>
                  <a:srgbClr val="FF0000"/>
                </a:solidFill>
              </a:rPr>
              <a:t>may require the Supplier to carry out any test and/or inspection not required by the Contract but deemed necessary</a:t>
            </a:r>
            <a:r>
              <a:rPr lang="en-US" sz="2600" dirty="0"/>
              <a:t> to verify that the characteristics and performance of the Goods comply with the technical specifications codes and standards under the Contract, provided that the Supplier’s reasonable </a:t>
            </a:r>
            <a:r>
              <a:rPr lang="en-US" sz="2600" dirty="0">
                <a:solidFill>
                  <a:srgbClr val="FF0000"/>
                </a:solidFill>
              </a:rPr>
              <a:t>costs and expenses incurred </a:t>
            </a:r>
            <a:r>
              <a:rPr lang="en-US" sz="2600" dirty="0"/>
              <a:t>in the carrying out of such test and/or inspection </a:t>
            </a:r>
            <a:r>
              <a:rPr lang="en-US" sz="2600" dirty="0">
                <a:solidFill>
                  <a:srgbClr val="FF0000"/>
                </a:solidFill>
              </a:rPr>
              <a:t>shall be added to the Contract Price</a:t>
            </a:r>
            <a:r>
              <a:rPr lang="en-US" sz="2600" dirty="0"/>
              <a:t>.  ……………..</a:t>
            </a:r>
          </a:p>
          <a:p>
            <a:pPr algn="just">
              <a:buClr>
                <a:srgbClr val="FF0000"/>
              </a:buClr>
            </a:pPr>
            <a:endParaRPr lang="en-US" dirty="0"/>
          </a:p>
          <a:p>
            <a:pPr marL="627063" indent="-627063" algn="just">
              <a:buClr>
                <a:srgbClr val="FF0000"/>
              </a:buClr>
              <a:buFont typeface="Wingdings" pitchFamily="2" charset="2"/>
              <a:buChar char="v"/>
            </a:pPr>
            <a:endParaRPr lang="en-IN" dirty="0"/>
          </a:p>
          <a:p>
            <a:pPr algn="l"/>
            <a:endParaRPr lang="en-US" dirty="0"/>
          </a:p>
        </p:txBody>
      </p:sp>
      <p:sp>
        <p:nvSpPr>
          <p:cNvPr id="5" name="Date Placeholder 4"/>
          <p:cNvSpPr>
            <a:spLocks noGrp="1"/>
          </p:cNvSpPr>
          <p:nvPr>
            <p:ph type="dt" sz="half" idx="10"/>
          </p:nvPr>
        </p:nvSpPr>
        <p:spPr/>
        <p:txBody>
          <a:bodyPr/>
          <a:lstStyle/>
          <a:p>
            <a:fld id="{4226BFAA-AA96-47D1-96A3-A692DC8C1D4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80</a:t>
            </a:fld>
            <a:endParaRPr lang="en-IN" dirty="0"/>
          </a:p>
        </p:txBody>
      </p:sp>
    </p:spTree>
    <p:extLst>
      <p:ext uri="{BB962C8B-B14F-4D97-AF65-F5344CB8AC3E}">
        <p14:creationId xmlns:p14="http://schemas.microsoft.com/office/powerpoint/2010/main" val="17262162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124744"/>
            <a:ext cx="8640960" cy="5400600"/>
          </a:xfrm>
        </p:spPr>
        <p:txBody>
          <a:bodyPr>
            <a:normAutofit lnSpcReduction="10000"/>
          </a:bodyPr>
          <a:lstStyle/>
          <a:p>
            <a:pPr marL="693738" lvl="1" indent="-693738" algn="just" defTabSz="723900">
              <a:spcBef>
                <a:spcPts val="300"/>
              </a:spcBef>
              <a:spcAft>
                <a:spcPts val="600"/>
              </a:spcAft>
              <a:buClr>
                <a:schemeClr val="tx1"/>
              </a:buClr>
              <a:buAutoNum type="arabicPeriod" startAt="26"/>
            </a:pPr>
            <a:r>
              <a:rPr lang="en-US" sz="2400" b="1" dirty="0"/>
              <a:t>Inspections and Tests – continued</a:t>
            </a:r>
            <a:endParaRPr lang="en-IN" sz="2400" b="1" dirty="0"/>
          </a:p>
          <a:p>
            <a:pPr marL="693738" indent="-693738" algn="just">
              <a:spcBef>
                <a:spcPts val="300"/>
              </a:spcBef>
            </a:pPr>
            <a:r>
              <a:rPr lang="en-US" dirty="0"/>
              <a:t>26.6	The Supplier shall provide the Purchaser with a report of the results of any such test and/or inspection.</a:t>
            </a:r>
          </a:p>
          <a:p>
            <a:pPr marL="693738" indent="-693738" algn="just">
              <a:spcBef>
                <a:spcPts val="300"/>
              </a:spcBef>
            </a:pPr>
            <a:r>
              <a:rPr lang="en-US" dirty="0"/>
              <a:t>26.7	The </a:t>
            </a:r>
            <a:r>
              <a:rPr lang="en-US" dirty="0">
                <a:solidFill>
                  <a:srgbClr val="FF0000"/>
                </a:solidFill>
              </a:rPr>
              <a:t>Purchaser may reject any Goods or any part thereof that fail to pass any test and/or inspection or do not conform to the specifications.  </a:t>
            </a:r>
            <a:r>
              <a:rPr lang="en-US" dirty="0"/>
              <a:t>The </a:t>
            </a:r>
            <a:r>
              <a:rPr lang="en-US" dirty="0">
                <a:solidFill>
                  <a:srgbClr val="FF0000"/>
                </a:solidFill>
              </a:rPr>
              <a:t>Supplier shall either rectify or replace </a:t>
            </a:r>
            <a:r>
              <a:rPr lang="en-US" dirty="0"/>
              <a:t>such rejected Goods or parts thereof or make alterations necessary to meet the specifications at no cost to the Purchaser, and shall </a:t>
            </a:r>
            <a:r>
              <a:rPr lang="en-US" dirty="0">
                <a:solidFill>
                  <a:srgbClr val="FF0000"/>
                </a:solidFill>
              </a:rPr>
              <a:t>repeat the test and/or inspection, at no cost to the Purchaser</a:t>
            </a:r>
            <a:r>
              <a:rPr lang="en-US" dirty="0"/>
              <a:t>, upon giving a notice pursuant to GCC Sub-Clause 26.4.</a:t>
            </a:r>
          </a:p>
          <a:p>
            <a:pPr marL="693738" indent="-693738" algn="just">
              <a:spcBef>
                <a:spcPts val="300"/>
              </a:spcBef>
            </a:pPr>
            <a:r>
              <a:rPr lang="en-US" dirty="0"/>
              <a:t>26.8	The Supplier agrees that neither the execution of a test and/or inspection of the Goods or any part thereof, nor the attendance by the Purchaser or its representative, nor the issue of any report pursuant to GCC Sub-Clause 26.6, shall release the Supplier from any warranties or other obligations under the Contract.</a:t>
            </a:r>
          </a:p>
          <a:p>
            <a:pPr algn="just">
              <a:buClr>
                <a:srgbClr val="FF0000"/>
              </a:buClr>
            </a:pPr>
            <a:endParaRPr lang="en-US" dirty="0"/>
          </a:p>
          <a:p>
            <a:pPr marL="627063" indent="-627063" algn="just">
              <a:buClr>
                <a:srgbClr val="FF0000"/>
              </a:buClr>
              <a:buFont typeface="Wingdings" pitchFamily="2" charset="2"/>
              <a:buChar char="v"/>
            </a:pPr>
            <a:endParaRPr lang="en-IN" dirty="0"/>
          </a:p>
          <a:p>
            <a:pPr algn="l"/>
            <a:endParaRPr lang="en-US" dirty="0"/>
          </a:p>
        </p:txBody>
      </p:sp>
      <p:sp>
        <p:nvSpPr>
          <p:cNvPr id="5" name="Date Placeholder 4"/>
          <p:cNvSpPr>
            <a:spLocks noGrp="1"/>
          </p:cNvSpPr>
          <p:nvPr>
            <p:ph type="dt" sz="half" idx="10"/>
          </p:nvPr>
        </p:nvSpPr>
        <p:spPr/>
        <p:txBody>
          <a:bodyPr/>
          <a:lstStyle/>
          <a:p>
            <a:fld id="{087B83BA-3CC8-4E7E-AAE3-C77C2CDE28A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81</a:t>
            </a:fld>
            <a:endParaRPr lang="en-IN" dirty="0"/>
          </a:p>
        </p:txBody>
      </p:sp>
    </p:spTree>
    <p:extLst>
      <p:ext uri="{BB962C8B-B14F-4D97-AF65-F5344CB8AC3E}">
        <p14:creationId xmlns:p14="http://schemas.microsoft.com/office/powerpoint/2010/main" val="23165405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052736"/>
            <a:ext cx="8640960" cy="5616624"/>
          </a:xfrm>
        </p:spPr>
        <p:txBody>
          <a:bodyPr>
            <a:normAutofit/>
          </a:bodyPr>
          <a:lstStyle/>
          <a:p>
            <a:pPr marL="693738" indent="-693738" algn="just">
              <a:spcBef>
                <a:spcPts val="1200"/>
              </a:spcBef>
            </a:pPr>
            <a:r>
              <a:rPr lang="en-US" b="1" dirty="0"/>
              <a:t>27.	Liquidated Damages</a:t>
            </a:r>
            <a:endParaRPr lang="en-IN" b="1" dirty="0"/>
          </a:p>
          <a:p>
            <a:pPr marL="693738" indent="-693738" algn="just">
              <a:spcBef>
                <a:spcPts val="1200"/>
              </a:spcBef>
            </a:pPr>
            <a:r>
              <a:rPr lang="en-US" dirty="0"/>
              <a:t>27.1	Except as provided under GCC Clause 32, if the </a:t>
            </a:r>
            <a:r>
              <a:rPr lang="en-US" dirty="0">
                <a:solidFill>
                  <a:srgbClr val="FF0000"/>
                </a:solidFill>
              </a:rPr>
              <a:t>Supplier fails to deliver</a:t>
            </a:r>
            <a:r>
              <a:rPr lang="en-US" dirty="0"/>
              <a:t> any or all of the Goods by the Date(s) of delivery or perform the Related Services </a:t>
            </a:r>
            <a:r>
              <a:rPr lang="en-US" dirty="0">
                <a:solidFill>
                  <a:srgbClr val="FF0000"/>
                </a:solidFill>
              </a:rPr>
              <a:t>within the period specified </a:t>
            </a:r>
            <a:r>
              <a:rPr lang="en-US" dirty="0"/>
              <a:t>in the Contract, the </a:t>
            </a:r>
            <a:r>
              <a:rPr lang="en-US" dirty="0">
                <a:solidFill>
                  <a:srgbClr val="FF0000"/>
                </a:solidFill>
              </a:rPr>
              <a:t>Purchaser</a:t>
            </a:r>
            <a:r>
              <a:rPr lang="en-US" dirty="0"/>
              <a:t> may without prejudice to all its other remedies under the Contract, </a:t>
            </a:r>
            <a:r>
              <a:rPr lang="en-US" dirty="0">
                <a:solidFill>
                  <a:srgbClr val="FF0000"/>
                </a:solidFill>
              </a:rPr>
              <a:t>deduct from the Contract Price, as liquidated damages, </a:t>
            </a:r>
            <a:r>
              <a:rPr lang="en-US" dirty="0"/>
              <a:t>a sum equivalent to the percentage specified in the </a:t>
            </a:r>
            <a:r>
              <a:rPr lang="en-US" b="1" dirty="0"/>
              <a:t>SCC</a:t>
            </a:r>
            <a:r>
              <a:rPr lang="en-US" dirty="0"/>
              <a:t> of the delivered price of the delayed Goods or unperformed Services for each week or part thereof of delay until actual delivery or performance, up to a </a:t>
            </a:r>
            <a:r>
              <a:rPr lang="en-US" dirty="0">
                <a:solidFill>
                  <a:srgbClr val="FF0000"/>
                </a:solidFill>
              </a:rPr>
              <a:t>maximum deduction </a:t>
            </a:r>
            <a:r>
              <a:rPr lang="en-US" dirty="0"/>
              <a:t>of the percentage specified in those </a:t>
            </a:r>
            <a:r>
              <a:rPr lang="en-US" b="1" dirty="0"/>
              <a:t>SCC.</a:t>
            </a:r>
            <a:r>
              <a:rPr lang="en-US" dirty="0"/>
              <a:t> Once the maximum is reached, the Purchaser may terminate the Contract pursuant to GCC Clause 35.</a:t>
            </a:r>
          </a:p>
          <a:p>
            <a:pPr algn="just">
              <a:buClr>
                <a:srgbClr val="FF0000"/>
              </a:buClr>
            </a:pPr>
            <a:endParaRPr lang="en-US" dirty="0"/>
          </a:p>
          <a:p>
            <a:pPr marL="627063" indent="-627063" algn="just">
              <a:buClr>
                <a:srgbClr val="FF0000"/>
              </a:buClr>
              <a:buFont typeface="Wingdings" pitchFamily="2" charset="2"/>
              <a:buChar char="v"/>
            </a:pPr>
            <a:endParaRPr lang="en-IN" dirty="0"/>
          </a:p>
          <a:p>
            <a:pPr algn="l"/>
            <a:endParaRPr lang="en-US" dirty="0"/>
          </a:p>
        </p:txBody>
      </p:sp>
      <p:sp>
        <p:nvSpPr>
          <p:cNvPr id="5" name="Date Placeholder 4"/>
          <p:cNvSpPr>
            <a:spLocks noGrp="1"/>
          </p:cNvSpPr>
          <p:nvPr>
            <p:ph type="dt" sz="half" idx="10"/>
          </p:nvPr>
        </p:nvSpPr>
        <p:spPr/>
        <p:txBody>
          <a:bodyPr/>
          <a:lstStyle/>
          <a:p>
            <a:fld id="{F501E05C-9182-41DC-82E9-106A15F49D4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82</a:t>
            </a:fld>
            <a:endParaRPr lang="en-IN" dirty="0"/>
          </a:p>
        </p:txBody>
      </p:sp>
    </p:spTree>
    <p:extLst>
      <p:ext uri="{BB962C8B-B14F-4D97-AF65-F5344CB8AC3E}">
        <p14:creationId xmlns:p14="http://schemas.microsoft.com/office/powerpoint/2010/main" val="38052991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323528" y="1196752"/>
            <a:ext cx="8640960" cy="5256584"/>
          </a:xfrm>
        </p:spPr>
        <p:txBody>
          <a:bodyPr>
            <a:normAutofit fontScale="92500" lnSpcReduction="10000"/>
          </a:bodyPr>
          <a:lstStyle/>
          <a:p>
            <a:pPr marL="803275" indent="-803275" algn="just" defTabSz="627063">
              <a:spcBef>
                <a:spcPts val="300"/>
              </a:spcBef>
              <a:spcAft>
                <a:spcPts val="300"/>
              </a:spcAft>
              <a:buClr>
                <a:srgbClr val="FF0000"/>
              </a:buClr>
            </a:pPr>
            <a:r>
              <a:rPr lang="en-US" b="1" dirty="0"/>
              <a:t>28.	</a:t>
            </a:r>
            <a:r>
              <a:rPr lang="en-US" sz="2500" b="1" dirty="0"/>
              <a:t>Warranty</a:t>
            </a:r>
            <a:endParaRPr lang="en-IN" sz="2500" b="1" dirty="0"/>
          </a:p>
          <a:p>
            <a:pPr marL="803275" indent="-803275" algn="just">
              <a:spcBef>
                <a:spcPts val="300"/>
              </a:spcBef>
              <a:spcAft>
                <a:spcPts val="300"/>
              </a:spcAft>
            </a:pPr>
            <a:r>
              <a:rPr lang="en-US" sz="2500" dirty="0"/>
              <a:t>28.1	The Supplier warrants that all the Goods are new, unused, and of the most recent or current models, and that they incorporate all recent improvements in design and materials, unless provided otherwise in the Contract.</a:t>
            </a:r>
          </a:p>
          <a:p>
            <a:pPr marL="803275" indent="-803275" algn="just">
              <a:spcBef>
                <a:spcPts val="300"/>
              </a:spcBef>
              <a:spcAft>
                <a:spcPts val="300"/>
              </a:spcAft>
            </a:pPr>
            <a:r>
              <a:rPr lang="en-US" sz="2500" dirty="0"/>
              <a:t>28.2	Subject to GCC Sub-Clause 22.1(b), the Supplier further warrants that the Goods shall be free from defects arising from any act or omission of the Supplier or arising from design, materials, and workmanship, under normal use in the conditions prevailing in the country of final destination.</a:t>
            </a:r>
          </a:p>
          <a:p>
            <a:pPr marL="803275" indent="-803275" algn="just">
              <a:spcBef>
                <a:spcPts val="300"/>
              </a:spcBef>
              <a:spcAft>
                <a:spcPts val="300"/>
              </a:spcAft>
            </a:pPr>
            <a:r>
              <a:rPr lang="en-US" sz="2500" dirty="0"/>
              <a:t>28.3	</a:t>
            </a:r>
            <a:r>
              <a:rPr lang="en-US" sz="2500" dirty="0">
                <a:solidFill>
                  <a:srgbClr val="FF0000"/>
                </a:solidFill>
              </a:rPr>
              <a:t>Unless otherwise specified in the </a:t>
            </a:r>
            <a:r>
              <a:rPr lang="en-US" sz="2500" b="1" dirty="0">
                <a:solidFill>
                  <a:srgbClr val="FF0000"/>
                </a:solidFill>
              </a:rPr>
              <a:t>SCC,</a:t>
            </a:r>
            <a:r>
              <a:rPr lang="en-US" sz="2500" dirty="0">
                <a:solidFill>
                  <a:srgbClr val="FF0000"/>
                </a:solidFill>
              </a:rPr>
              <a:t> the warranty shall remain valid for twelve (12) months after the Goods</a:t>
            </a:r>
            <a:r>
              <a:rPr lang="en-US" sz="2500" dirty="0"/>
              <a:t>, or any portion thereof as the case may be, </a:t>
            </a:r>
            <a:r>
              <a:rPr lang="en-US" sz="2500" dirty="0">
                <a:solidFill>
                  <a:srgbClr val="FF0000"/>
                </a:solidFill>
              </a:rPr>
              <a:t>have been delivered to and accepted </a:t>
            </a:r>
            <a:r>
              <a:rPr lang="en-US" sz="2500" dirty="0"/>
              <a:t>at the final destination indicated in the </a:t>
            </a:r>
            <a:r>
              <a:rPr lang="en-US" sz="2500" b="1" dirty="0"/>
              <a:t>SCC,</a:t>
            </a:r>
            <a:r>
              <a:rPr lang="en-US" sz="2500" dirty="0"/>
              <a:t> </a:t>
            </a:r>
            <a:r>
              <a:rPr lang="en-US" sz="2500" dirty="0">
                <a:solidFill>
                  <a:srgbClr val="FF0000"/>
                </a:solidFill>
              </a:rPr>
              <a:t>or for eighteen (18) months after the date of shipment</a:t>
            </a:r>
            <a:r>
              <a:rPr lang="en-US" sz="2500" dirty="0"/>
              <a:t> from the port or place of loading in the country of origin, </a:t>
            </a:r>
            <a:r>
              <a:rPr lang="en-US" sz="2500" dirty="0">
                <a:solidFill>
                  <a:srgbClr val="FF0000"/>
                </a:solidFill>
              </a:rPr>
              <a:t>whichever period concludes earlier</a:t>
            </a:r>
            <a:r>
              <a:rPr lang="en-US" sz="2500" dirty="0"/>
              <a:t>.</a:t>
            </a:r>
          </a:p>
          <a:p>
            <a:pPr marL="803275" indent="-803275" algn="just">
              <a:spcBef>
                <a:spcPts val="600"/>
              </a:spcBef>
              <a:buClr>
                <a:srgbClr val="FF0000"/>
              </a:buClr>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CEEF5D6E-91F2-4098-B6E1-3A9F4796AB06}"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83</a:t>
            </a:fld>
            <a:endParaRPr lang="en-IN"/>
          </a:p>
        </p:txBody>
      </p:sp>
    </p:spTree>
    <p:extLst>
      <p:ext uri="{BB962C8B-B14F-4D97-AF65-F5344CB8AC3E}">
        <p14:creationId xmlns:p14="http://schemas.microsoft.com/office/powerpoint/2010/main" val="50457796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CONTRACT</a:t>
            </a:r>
            <a:r>
              <a:rPr lang="en-US" sz="4000" b="1" dirty="0">
                <a:solidFill>
                  <a:srgbClr val="008000"/>
                </a:solidFill>
              </a:rPr>
              <a:t/>
            </a:r>
            <a:br>
              <a:rPr lang="en-US" sz="4000" b="1" dirty="0">
                <a:solidFill>
                  <a:srgbClr val="008000"/>
                </a:solidFill>
              </a:rPr>
            </a:br>
            <a:r>
              <a:rPr lang="en-IN" sz="4000" b="1" dirty="0">
                <a:solidFill>
                  <a:srgbClr val="008000"/>
                </a:solidFill>
              </a:rPr>
              <a:t/>
            </a:r>
            <a:br>
              <a:rPr lang="en-IN" sz="4000" b="1" dirty="0">
                <a:solidFill>
                  <a:srgbClr val="008000"/>
                </a:solidFill>
              </a:rPr>
            </a:br>
            <a:r>
              <a:rPr lang="en-IN" b="1" dirty="0" smtClean="0"/>
              <a:t/>
            </a:r>
            <a:br>
              <a:rPr lang="en-IN" b="1" dirty="0" smtClean="0"/>
            </a:br>
            <a:endParaRPr lang="en-IN" b="1" dirty="0">
              <a:solidFill>
                <a:srgbClr val="008000"/>
              </a:solidFill>
            </a:endParaRPr>
          </a:p>
        </p:txBody>
      </p:sp>
      <p:sp>
        <p:nvSpPr>
          <p:cNvPr id="3" name="Subtitle 2"/>
          <p:cNvSpPr>
            <a:spLocks noGrp="1"/>
          </p:cNvSpPr>
          <p:nvPr>
            <p:ph type="subTitle" idx="1"/>
          </p:nvPr>
        </p:nvSpPr>
        <p:spPr>
          <a:xfrm>
            <a:off x="323528" y="1052736"/>
            <a:ext cx="8640960" cy="5400600"/>
          </a:xfrm>
        </p:spPr>
        <p:txBody>
          <a:bodyPr>
            <a:normAutofit/>
          </a:bodyPr>
          <a:lstStyle/>
          <a:p>
            <a:pPr marL="457200" indent="-457200" algn="just">
              <a:spcBef>
                <a:spcPts val="300"/>
              </a:spcBef>
              <a:spcAft>
                <a:spcPts val="300"/>
              </a:spcAft>
              <a:buClr>
                <a:srgbClr val="FF0000"/>
              </a:buClr>
              <a:tabLst>
                <a:tab pos="741363" algn="l"/>
              </a:tabLst>
            </a:pPr>
            <a:r>
              <a:rPr lang="en-US" b="1" dirty="0"/>
              <a:t>28.		Warranty</a:t>
            </a:r>
            <a:endParaRPr lang="en-IN" b="1" dirty="0"/>
          </a:p>
          <a:p>
            <a:pPr marL="693738" indent="-693738" algn="just">
              <a:spcBef>
                <a:spcPts val="300"/>
              </a:spcBef>
              <a:spcAft>
                <a:spcPts val="300"/>
              </a:spcAft>
            </a:pPr>
            <a:r>
              <a:rPr lang="en-US" dirty="0"/>
              <a:t>28.4	The Purchaser shall give notice to the Supplier stating the nature of any such defects together with all available evidence thereof, promptly following the discovery thereof.  The Purchaser shall afford all reasonable opportunity for the Supplier to inspect such defects.</a:t>
            </a:r>
          </a:p>
          <a:p>
            <a:pPr marL="693738" indent="-693738" algn="just">
              <a:spcBef>
                <a:spcPts val="300"/>
              </a:spcBef>
              <a:spcAft>
                <a:spcPts val="300"/>
              </a:spcAft>
            </a:pPr>
            <a:r>
              <a:rPr lang="en-US" dirty="0"/>
              <a:t>28.5	Upon receipt of such notice, the </a:t>
            </a:r>
            <a:r>
              <a:rPr lang="en-US" dirty="0">
                <a:solidFill>
                  <a:srgbClr val="FF0000"/>
                </a:solidFill>
              </a:rPr>
              <a:t>Supplier shall</a:t>
            </a:r>
            <a:r>
              <a:rPr lang="en-US" dirty="0"/>
              <a:t>, </a:t>
            </a:r>
            <a:r>
              <a:rPr lang="en-US" dirty="0">
                <a:solidFill>
                  <a:srgbClr val="FF0000"/>
                </a:solidFill>
              </a:rPr>
              <a:t>within the period specified</a:t>
            </a:r>
            <a:r>
              <a:rPr lang="en-US" dirty="0"/>
              <a:t> in the </a:t>
            </a:r>
            <a:r>
              <a:rPr lang="en-US" b="1" dirty="0"/>
              <a:t>SCC,</a:t>
            </a:r>
            <a:r>
              <a:rPr lang="en-US" dirty="0"/>
              <a:t> expeditiously </a:t>
            </a:r>
            <a:r>
              <a:rPr lang="en-US" dirty="0">
                <a:solidFill>
                  <a:srgbClr val="FF0000"/>
                </a:solidFill>
              </a:rPr>
              <a:t>repair or replace </a:t>
            </a:r>
            <a:r>
              <a:rPr lang="en-US" dirty="0"/>
              <a:t>the defective Goods or parts thereof, at no cost to the Purchaser.</a:t>
            </a:r>
          </a:p>
          <a:p>
            <a:pPr marL="693738" indent="-693738" algn="just">
              <a:spcBef>
                <a:spcPts val="300"/>
              </a:spcBef>
              <a:spcAft>
                <a:spcPts val="300"/>
              </a:spcAft>
            </a:pPr>
            <a:r>
              <a:rPr lang="en-US" dirty="0"/>
              <a:t>28.6	If having been notified, the </a:t>
            </a:r>
            <a:r>
              <a:rPr lang="en-US" dirty="0">
                <a:solidFill>
                  <a:srgbClr val="FF0000"/>
                </a:solidFill>
              </a:rPr>
              <a:t>Supplier fails to remedy</a:t>
            </a:r>
            <a:r>
              <a:rPr lang="en-US" dirty="0"/>
              <a:t> the defect within the period specified in the </a:t>
            </a:r>
            <a:r>
              <a:rPr lang="en-US" b="1" dirty="0"/>
              <a:t>SCC,</a:t>
            </a:r>
            <a:r>
              <a:rPr lang="en-US" dirty="0"/>
              <a:t> the </a:t>
            </a:r>
            <a:r>
              <a:rPr lang="en-US" dirty="0">
                <a:solidFill>
                  <a:srgbClr val="FF0000"/>
                </a:solidFill>
              </a:rPr>
              <a:t>Purchaser may proceed </a:t>
            </a:r>
            <a:r>
              <a:rPr lang="en-US" dirty="0"/>
              <a:t>to take within a reasonable period such </a:t>
            </a:r>
            <a:r>
              <a:rPr lang="en-US" dirty="0">
                <a:solidFill>
                  <a:srgbClr val="FF0000"/>
                </a:solidFill>
              </a:rPr>
              <a:t>remedial action </a:t>
            </a:r>
            <a:r>
              <a:rPr lang="en-US" dirty="0"/>
              <a:t>as may be necessary, </a:t>
            </a:r>
            <a:r>
              <a:rPr lang="en-US" dirty="0">
                <a:solidFill>
                  <a:srgbClr val="FF0000"/>
                </a:solidFill>
              </a:rPr>
              <a:t>at the Supplier’s risk and expense </a:t>
            </a:r>
            <a:r>
              <a:rPr lang="en-US" dirty="0"/>
              <a:t>and without prejudice to any other rights which the Purchaser may have against the Supplier under the Contract.</a:t>
            </a:r>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F895BE0F-42C8-4333-A7CB-0EADC18B76FB}"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84</a:t>
            </a:fld>
            <a:endParaRPr lang="en-IN"/>
          </a:p>
        </p:txBody>
      </p:sp>
    </p:spTree>
    <p:extLst>
      <p:ext uri="{BB962C8B-B14F-4D97-AF65-F5344CB8AC3E}">
        <p14:creationId xmlns:p14="http://schemas.microsoft.com/office/powerpoint/2010/main" val="233587621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196752"/>
            <a:ext cx="8640960" cy="5256584"/>
          </a:xfrm>
        </p:spPr>
        <p:txBody>
          <a:bodyPr>
            <a:normAutofit/>
          </a:bodyPr>
          <a:lstStyle/>
          <a:p>
            <a:pPr marL="630238" indent="-630238" algn="just" defTabSz="627063">
              <a:spcBef>
                <a:spcPts val="600"/>
              </a:spcBef>
              <a:buClr>
                <a:srgbClr val="FF0000"/>
              </a:buClr>
            </a:pPr>
            <a:r>
              <a:rPr lang="en-US" b="1" dirty="0"/>
              <a:t>29.	Patent Indemnity</a:t>
            </a:r>
            <a:endParaRPr lang="en-IN" b="1" dirty="0"/>
          </a:p>
          <a:p>
            <a:pPr marL="630238" indent="-630238" algn="just">
              <a:spcBef>
                <a:spcPts val="600"/>
              </a:spcBef>
              <a:buClr>
                <a:srgbClr val="FF0000"/>
              </a:buClr>
              <a:buFont typeface="Wingdings" pitchFamily="2" charset="2"/>
              <a:buChar char="v"/>
            </a:pPr>
            <a:r>
              <a:rPr lang="en-US" dirty="0"/>
              <a:t>The </a:t>
            </a:r>
            <a:r>
              <a:rPr lang="en-US" dirty="0">
                <a:solidFill>
                  <a:srgbClr val="FF0000"/>
                </a:solidFill>
              </a:rPr>
              <a:t>Supplier shall indemnify </a:t>
            </a:r>
            <a:r>
              <a:rPr lang="en-US" dirty="0"/>
              <a:t>and hold harmless the Purchaser and its employees from any suits, actions or administrative proceedings, claims, losses, damages, costs etc. which the Purchaser may suffer as a result of </a:t>
            </a:r>
            <a:r>
              <a:rPr lang="en-US" dirty="0">
                <a:solidFill>
                  <a:srgbClr val="FF0000"/>
                </a:solidFill>
              </a:rPr>
              <a:t>any infringement or alleged infringement of any patent</a:t>
            </a:r>
            <a:r>
              <a:rPr lang="en-US" dirty="0"/>
              <a:t>, registered design, trademark, copyright or other intellectual property right registered or otherwise existing at the date of the Contract by reason of the installation of the Goods by the Supplier.</a:t>
            </a:r>
          </a:p>
          <a:p>
            <a:pPr marL="627063" indent="-627063" algn="just">
              <a:spcBef>
                <a:spcPts val="600"/>
              </a:spcBef>
              <a:buClr>
                <a:srgbClr val="FF0000"/>
              </a:buClr>
              <a:buFont typeface="Wingdings" pitchFamily="2" charset="2"/>
              <a:buChar char="v"/>
            </a:pPr>
            <a:r>
              <a:rPr lang="en-US" dirty="0"/>
              <a:t>If any proceedings are brought or any claim is made against the Purchaser, the Purchaser shall promptly give the Supplier a notice thereof, and the </a:t>
            </a:r>
            <a:r>
              <a:rPr lang="en-US" dirty="0">
                <a:solidFill>
                  <a:srgbClr val="FF0000"/>
                </a:solidFill>
              </a:rPr>
              <a:t>Supplier may at its own expense </a:t>
            </a:r>
            <a:r>
              <a:rPr lang="en-US" dirty="0"/>
              <a:t>and in the Purchaser’s name </a:t>
            </a:r>
            <a:r>
              <a:rPr lang="en-US" dirty="0">
                <a:solidFill>
                  <a:srgbClr val="FF0000"/>
                </a:solidFill>
              </a:rPr>
              <a:t>conduct such proceedings</a:t>
            </a:r>
            <a:r>
              <a:rPr lang="en-US" dirty="0"/>
              <a:t> or claim and any negotiations for the settlement of any such proceedings or claim.</a:t>
            </a:r>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43DCD6BE-09CB-4D6F-A90D-CCCDCDBBC612}"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85</a:t>
            </a:fld>
            <a:endParaRPr lang="en-IN"/>
          </a:p>
        </p:txBody>
      </p:sp>
    </p:spTree>
    <p:extLst>
      <p:ext uri="{BB962C8B-B14F-4D97-AF65-F5344CB8AC3E}">
        <p14:creationId xmlns:p14="http://schemas.microsoft.com/office/powerpoint/2010/main" val="29293936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196752"/>
            <a:ext cx="8640960" cy="5256584"/>
          </a:xfrm>
        </p:spPr>
        <p:txBody>
          <a:bodyPr>
            <a:normAutofit/>
          </a:bodyPr>
          <a:lstStyle/>
          <a:p>
            <a:pPr marL="693738" indent="-693738" algn="just" defTabSz="627063">
              <a:spcBef>
                <a:spcPts val="800"/>
              </a:spcBef>
              <a:buClr>
                <a:srgbClr val="FF0000"/>
              </a:buClr>
            </a:pPr>
            <a:r>
              <a:rPr lang="en-US" b="1" dirty="0"/>
              <a:t>30. 	Limitation of Liability</a:t>
            </a:r>
          </a:p>
          <a:p>
            <a:pPr marL="693738" indent="-693738" algn="just">
              <a:spcBef>
                <a:spcPts val="800"/>
              </a:spcBef>
            </a:pPr>
            <a:r>
              <a:rPr lang="en-US" dirty="0"/>
              <a:t>30.1	Except in cases of criminal negligence or willful misconduct, </a:t>
            </a:r>
          </a:p>
          <a:p>
            <a:pPr marL="693738" indent="-693738" algn="just">
              <a:spcBef>
                <a:spcPts val="800"/>
              </a:spcBef>
            </a:pPr>
            <a:r>
              <a:rPr lang="en-US" dirty="0"/>
              <a:t>(a)	the Supplier shall </a:t>
            </a:r>
            <a:r>
              <a:rPr lang="en-US" dirty="0">
                <a:solidFill>
                  <a:srgbClr val="FF0000"/>
                </a:solidFill>
              </a:rPr>
              <a:t>not be liable </a:t>
            </a:r>
            <a:r>
              <a:rPr lang="en-US" dirty="0"/>
              <a:t>to the Purchaser, whether in contract, tort, or otherwise, </a:t>
            </a:r>
            <a:r>
              <a:rPr lang="en-US" dirty="0">
                <a:solidFill>
                  <a:srgbClr val="FF0000"/>
                </a:solidFill>
              </a:rPr>
              <a:t>for any indirect or consequential loss or damage</a:t>
            </a:r>
            <a:r>
              <a:rPr lang="en-US" dirty="0"/>
              <a:t>, loss of use, loss of production, or loss of profits or interest costs, provided that this exclusion shall not apply to any obligation of the Supplier to pay liquidated damages to the Purchaser and</a:t>
            </a:r>
          </a:p>
          <a:p>
            <a:pPr marL="693738" indent="-693738" algn="just">
              <a:spcBef>
                <a:spcPts val="800"/>
              </a:spcBef>
              <a:buAutoNum type="alphaLcParenBoth" startAt="2"/>
            </a:pPr>
            <a:r>
              <a:rPr lang="en-US" dirty="0"/>
              <a:t>the </a:t>
            </a:r>
            <a:r>
              <a:rPr lang="en-US" dirty="0">
                <a:solidFill>
                  <a:srgbClr val="FF0000"/>
                </a:solidFill>
              </a:rPr>
              <a:t>aggregate liability </a:t>
            </a:r>
            <a:r>
              <a:rPr lang="en-US" dirty="0"/>
              <a:t>of the Supplier to the Purchaser, whether under the Contract, in tort or otherwise, shall not exceed the </a:t>
            </a:r>
            <a:r>
              <a:rPr lang="en-US" dirty="0">
                <a:solidFill>
                  <a:srgbClr val="FF0000"/>
                </a:solidFill>
              </a:rPr>
              <a:t>total Contract Price</a:t>
            </a:r>
            <a:r>
              <a:rPr lang="en-US" dirty="0"/>
              <a:t>, provided that this limitation shall not apply to the cost of repairing or replacing defective equipment, or to any obligation of the supplier to indemnify the purchaser with respect to patent infringement</a:t>
            </a:r>
            <a:endParaRPr lang="en-IN" b="1" dirty="0"/>
          </a:p>
          <a:p>
            <a:pPr marL="457200" indent="-457200" algn="l"/>
            <a:endParaRPr lang="en-IN"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04DBB066-7E0C-45CF-BE6B-D2A9BCD7644A}"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86</a:t>
            </a:fld>
            <a:endParaRPr lang="en-IN" dirty="0"/>
          </a:p>
        </p:txBody>
      </p:sp>
    </p:spTree>
    <p:extLst>
      <p:ext uri="{BB962C8B-B14F-4D97-AF65-F5344CB8AC3E}">
        <p14:creationId xmlns:p14="http://schemas.microsoft.com/office/powerpoint/2010/main" val="379363137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1052736"/>
            <a:ext cx="8640960" cy="5400600"/>
          </a:xfrm>
        </p:spPr>
        <p:txBody>
          <a:bodyPr>
            <a:normAutofit lnSpcReduction="10000"/>
          </a:bodyPr>
          <a:lstStyle/>
          <a:p>
            <a:pPr marL="457200" indent="-457200" algn="just" defTabSz="627063">
              <a:lnSpc>
                <a:spcPct val="95000"/>
              </a:lnSpc>
              <a:spcBef>
                <a:spcPts val="400"/>
              </a:spcBef>
              <a:spcAft>
                <a:spcPts val="300"/>
              </a:spcAft>
              <a:buClr>
                <a:srgbClr val="FF0000"/>
              </a:buClr>
            </a:pPr>
            <a:r>
              <a:rPr lang="en-US" b="1" dirty="0"/>
              <a:t>31.		Change in Laws and Regulations</a:t>
            </a:r>
            <a:endParaRPr lang="en-US" dirty="0"/>
          </a:p>
          <a:p>
            <a:pPr marL="630238" indent="-630238" algn="just">
              <a:lnSpc>
                <a:spcPct val="95000"/>
              </a:lnSpc>
              <a:spcBef>
                <a:spcPts val="400"/>
              </a:spcBef>
              <a:spcAft>
                <a:spcPts val="300"/>
              </a:spcAft>
            </a:pPr>
            <a:r>
              <a:rPr lang="en-US" dirty="0"/>
              <a:t>31.1	Unless otherwise specified in the Contract, if </a:t>
            </a:r>
            <a:r>
              <a:rPr lang="en-US" dirty="0">
                <a:solidFill>
                  <a:srgbClr val="FF0000"/>
                </a:solidFill>
              </a:rPr>
              <a:t>after the date of 28 days prior to date of Bid submission</a:t>
            </a:r>
            <a:r>
              <a:rPr lang="en-US" dirty="0"/>
              <a:t>, </a:t>
            </a:r>
            <a:r>
              <a:rPr lang="en-US" dirty="0">
                <a:solidFill>
                  <a:srgbClr val="FF0000"/>
                </a:solidFill>
              </a:rPr>
              <a:t>any law</a:t>
            </a:r>
            <a:r>
              <a:rPr lang="en-US" dirty="0"/>
              <a:t>, regulation, ordinance, order or bylaw having the force of law is enacted, promulgated, abrogated, or </a:t>
            </a:r>
            <a:r>
              <a:rPr lang="en-US" dirty="0">
                <a:solidFill>
                  <a:srgbClr val="FF0000"/>
                </a:solidFill>
              </a:rPr>
              <a:t>changed in the place of the Purchaser’s country </a:t>
            </a:r>
            <a:r>
              <a:rPr lang="en-US" dirty="0"/>
              <a:t>where the Site is located (which shall be deemed to include any change in interpretation or application by the competent authorities) that subsequently affects the Delivery Date and/or the Contract Price, then such </a:t>
            </a:r>
            <a:r>
              <a:rPr lang="en-US" dirty="0">
                <a:solidFill>
                  <a:srgbClr val="FF0000"/>
                </a:solidFill>
              </a:rPr>
              <a:t>Delivery Date and/or Contract Price shall be correspondingly increased or decreased</a:t>
            </a:r>
            <a:r>
              <a:rPr lang="en-US" dirty="0"/>
              <a:t>, to the extent that the Supplier has thereby been affected in the performance of any of its obligations under the Contract.  Notwithstanding the foregoing, such additional or reduced cost shall not be separately paid or credited if the same has already been accounted for in the price adjustment provisions where applicable, in accordance with GCC Clause 15.</a:t>
            </a:r>
            <a:endParaRPr lang="en-IN"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6FF6C206-0D29-41A1-9813-1DF503A75095}"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87</a:t>
            </a:fld>
            <a:endParaRPr lang="en-IN"/>
          </a:p>
        </p:txBody>
      </p:sp>
    </p:spTree>
    <p:extLst>
      <p:ext uri="{BB962C8B-B14F-4D97-AF65-F5344CB8AC3E}">
        <p14:creationId xmlns:p14="http://schemas.microsoft.com/office/powerpoint/2010/main" val="105571341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720079"/>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251520" y="980728"/>
            <a:ext cx="8640960" cy="5472608"/>
          </a:xfrm>
        </p:spPr>
        <p:txBody>
          <a:bodyPr>
            <a:normAutofit fontScale="92500" lnSpcReduction="10000"/>
          </a:bodyPr>
          <a:lstStyle/>
          <a:p>
            <a:pPr algn="just">
              <a:spcBef>
                <a:spcPts val="300"/>
              </a:spcBef>
              <a:buClr>
                <a:srgbClr val="FF0000"/>
              </a:buClr>
              <a:tabLst>
                <a:tab pos="627063" algn="l"/>
              </a:tabLst>
            </a:pPr>
            <a:r>
              <a:rPr lang="en-US" b="1" dirty="0"/>
              <a:t>32.</a:t>
            </a:r>
            <a:r>
              <a:rPr lang="en-US" sz="2500" b="1" dirty="0"/>
              <a:t>	Force Majeure</a:t>
            </a:r>
            <a:endParaRPr lang="en-IN" sz="2500" b="1" dirty="0"/>
          </a:p>
          <a:p>
            <a:pPr marL="627063" indent="-627063" algn="just">
              <a:spcBef>
                <a:spcPts val="300"/>
              </a:spcBef>
              <a:buClr>
                <a:srgbClr val="FF0000"/>
              </a:buClr>
              <a:buFont typeface="Wingdings" pitchFamily="2" charset="2"/>
              <a:buChar char="v"/>
            </a:pPr>
            <a:r>
              <a:rPr lang="en-US" sz="2500" dirty="0"/>
              <a:t>Supplier </a:t>
            </a:r>
            <a:r>
              <a:rPr lang="en-US" sz="2500" dirty="0">
                <a:solidFill>
                  <a:srgbClr val="FF0000"/>
                </a:solidFill>
              </a:rPr>
              <a:t>shall not be liable for forfeiture of its Performance Security</a:t>
            </a:r>
            <a:r>
              <a:rPr lang="en-US" sz="2500" dirty="0"/>
              <a:t>, </a:t>
            </a:r>
            <a:r>
              <a:rPr lang="en-US" sz="2500" dirty="0">
                <a:solidFill>
                  <a:srgbClr val="FF0000"/>
                </a:solidFill>
              </a:rPr>
              <a:t>liquidated damages, or termination </a:t>
            </a:r>
            <a:r>
              <a:rPr lang="en-US" sz="2500" dirty="0"/>
              <a:t>for default if and to the extent that its delay in performance is the result of an event of Force Majeure.</a:t>
            </a:r>
          </a:p>
          <a:p>
            <a:pPr marL="627063" indent="-627063" algn="just">
              <a:spcBef>
                <a:spcPts val="300"/>
              </a:spcBef>
              <a:buClr>
                <a:srgbClr val="FF0000"/>
              </a:buClr>
              <a:buFont typeface="Wingdings" pitchFamily="2" charset="2"/>
              <a:buChar char="v"/>
            </a:pPr>
            <a:r>
              <a:rPr lang="en-US" sz="2500" dirty="0"/>
              <a:t>“Force Majeure” means an event or situation beyond the control of the Supplier that is not foreseeable, is unavoidable, and its origin is not due to negligence or lack of care on the part of the Supplier. </a:t>
            </a:r>
            <a:endParaRPr lang="en-IN" sz="2500" dirty="0"/>
          </a:p>
          <a:p>
            <a:pPr algn="l" defTabSz="627063">
              <a:spcBef>
                <a:spcPts val="300"/>
              </a:spcBef>
            </a:pPr>
            <a:r>
              <a:rPr lang="en-US" sz="2500" b="1" dirty="0"/>
              <a:t>33.	Change Orders and Contract Amendments</a:t>
            </a:r>
            <a:endParaRPr lang="en-IN" sz="2500" b="1" dirty="0"/>
          </a:p>
          <a:p>
            <a:pPr marL="627063" indent="-627063" algn="just">
              <a:spcBef>
                <a:spcPts val="300"/>
              </a:spcBef>
              <a:buClr>
                <a:srgbClr val="FF0000"/>
              </a:buClr>
              <a:buFont typeface="Wingdings" pitchFamily="2" charset="2"/>
              <a:buChar char="v"/>
            </a:pPr>
            <a:r>
              <a:rPr lang="en-US" sz="2500" dirty="0"/>
              <a:t>Purchaser may at any time order the Supplier to make changes within the scope of the Contract.</a:t>
            </a:r>
          </a:p>
          <a:p>
            <a:pPr marL="627063" indent="-627063" algn="just">
              <a:spcBef>
                <a:spcPts val="300"/>
              </a:spcBef>
              <a:buClr>
                <a:srgbClr val="FF0000"/>
              </a:buClr>
              <a:buFont typeface="Wingdings" pitchFamily="2" charset="2"/>
              <a:buChar char="v"/>
            </a:pPr>
            <a:r>
              <a:rPr lang="en-US" sz="2500" dirty="0"/>
              <a:t>If any such </a:t>
            </a:r>
            <a:r>
              <a:rPr lang="en-US" sz="2500" dirty="0">
                <a:solidFill>
                  <a:srgbClr val="FF0000"/>
                </a:solidFill>
              </a:rPr>
              <a:t>change causes an increase or decrease in the cost </a:t>
            </a:r>
            <a:r>
              <a:rPr lang="en-US" sz="2500" dirty="0"/>
              <a:t>or </a:t>
            </a:r>
            <a:r>
              <a:rPr lang="en-US" sz="2500" dirty="0">
                <a:solidFill>
                  <a:srgbClr val="FF0000"/>
                </a:solidFill>
              </a:rPr>
              <a:t>completion schedule </a:t>
            </a:r>
            <a:r>
              <a:rPr lang="en-US" sz="2500" dirty="0"/>
              <a:t>of the Contract, an equitable </a:t>
            </a:r>
            <a:r>
              <a:rPr lang="en-US" sz="2500" dirty="0">
                <a:solidFill>
                  <a:srgbClr val="FF0000"/>
                </a:solidFill>
              </a:rPr>
              <a:t>adjustment shall be made</a:t>
            </a:r>
            <a:r>
              <a:rPr lang="en-US" sz="2500" dirty="0"/>
              <a:t> in the Contract Price and/or in the Completion Schedule.</a:t>
            </a:r>
          </a:p>
          <a:p>
            <a:pPr marL="627063" indent="-627063" algn="just">
              <a:spcBef>
                <a:spcPts val="300"/>
              </a:spcBef>
              <a:buClr>
                <a:srgbClr val="FF0000"/>
              </a:buClr>
              <a:buFont typeface="Wingdings" pitchFamily="2" charset="2"/>
              <a:buChar char="v"/>
            </a:pPr>
            <a:r>
              <a:rPr lang="en-US" sz="2500" dirty="0">
                <a:solidFill>
                  <a:srgbClr val="FF0000"/>
                </a:solidFill>
              </a:rPr>
              <a:t>No variation </a:t>
            </a:r>
            <a:r>
              <a:rPr lang="en-US" sz="2500" dirty="0"/>
              <a:t>in the terms of the Contract shall be made </a:t>
            </a:r>
            <a:r>
              <a:rPr lang="en-US" sz="2500" dirty="0">
                <a:solidFill>
                  <a:srgbClr val="FF0000"/>
                </a:solidFill>
              </a:rPr>
              <a:t>except by written amendment signed by the parties. </a:t>
            </a:r>
          </a:p>
        </p:txBody>
      </p:sp>
      <p:sp>
        <p:nvSpPr>
          <p:cNvPr id="5" name="Date Placeholder 4"/>
          <p:cNvSpPr>
            <a:spLocks noGrp="1"/>
          </p:cNvSpPr>
          <p:nvPr>
            <p:ph type="dt" sz="half" idx="10"/>
          </p:nvPr>
        </p:nvSpPr>
        <p:spPr/>
        <p:txBody>
          <a:bodyPr/>
          <a:lstStyle/>
          <a:p>
            <a:fld id="{0C918B5D-1FCC-4333-8AD9-BFEC644EF17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88</a:t>
            </a:fld>
            <a:endParaRPr lang="en-IN" dirty="0"/>
          </a:p>
        </p:txBody>
      </p:sp>
    </p:spTree>
    <p:extLst>
      <p:ext uri="{BB962C8B-B14F-4D97-AF65-F5344CB8AC3E}">
        <p14:creationId xmlns:p14="http://schemas.microsoft.com/office/powerpoint/2010/main" val="320780796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04056"/>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08720"/>
            <a:ext cx="8712968" cy="5760640"/>
          </a:xfrm>
        </p:spPr>
        <p:txBody>
          <a:bodyPr>
            <a:normAutofit fontScale="25000" lnSpcReduction="20000"/>
          </a:bodyPr>
          <a:lstStyle/>
          <a:p>
            <a:pPr marL="568325" indent="-568325" algn="just" defTabSz="627063">
              <a:lnSpc>
                <a:spcPct val="95000"/>
              </a:lnSpc>
              <a:spcBef>
                <a:spcPts val="300"/>
              </a:spcBef>
              <a:buClr>
                <a:srgbClr val="FF0000"/>
              </a:buClr>
            </a:pPr>
            <a:r>
              <a:rPr lang="en-US" sz="8400" b="1" dirty="0"/>
              <a:t>34.	Extensions of Time</a:t>
            </a:r>
            <a:endParaRPr lang="en-IN" sz="8400" b="1" dirty="0"/>
          </a:p>
          <a:p>
            <a:pPr marL="568325" indent="-568325" algn="just" defTabSz="627063">
              <a:lnSpc>
                <a:spcPct val="95000"/>
              </a:lnSpc>
              <a:spcBef>
                <a:spcPts val="300"/>
              </a:spcBef>
              <a:buClr>
                <a:srgbClr val="FF0000"/>
              </a:buClr>
              <a:buFont typeface="Wingdings" pitchFamily="2" charset="2"/>
              <a:buChar char="v"/>
            </a:pPr>
            <a:r>
              <a:rPr lang="en-US" sz="8400" dirty="0"/>
              <a:t>If at any time during performance of the Contract, the Supplier encounters </a:t>
            </a:r>
            <a:r>
              <a:rPr lang="en-US" sz="8400" dirty="0">
                <a:solidFill>
                  <a:srgbClr val="FF0000"/>
                </a:solidFill>
              </a:rPr>
              <a:t>conditions affecting timely delivery</a:t>
            </a:r>
            <a:r>
              <a:rPr lang="en-US" sz="8400" dirty="0"/>
              <a:t> of the Goods, the </a:t>
            </a:r>
            <a:r>
              <a:rPr lang="en-US" sz="8400" dirty="0">
                <a:solidFill>
                  <a:srgbClr val="FF0000"/>
                </a:solidFill>
              </a:rPr>
              <a:t>Supplier shall promptly notify </a:t>
            </a:r>
            <a:r>
              <a:rPr lang="en-US" sz="8400" dirty="0"/>
              <a:t>the Purchaser. </a:t>
            </a:r>
          </a:p>
          <a:p>
            <a:pPr marL="568325" indent="-568325" algn="just" defTabSz="627063">
              <a:lnSpc>
                <a:spcPct val="95000"/>
              </a:lnSpc>
              <a:spcBef>
                <a:spcPts val="300"/>
              </a:spcBef>
              <a:buClr>
                <a:srgbClr val="FF0000"/>
              </a:buClr>
              <a:buFont typeface="Wingdings" pitchFamily="2" charset="2"/>
              <a:buChar char="v"/>
            </a:pPr>
            <a:r>
              <a:rPr lang="en-US" sz="8400" dirty="0"/>
              <a:t>Purchaser shall evaluate the situation and </a:t>
            </a:r>
            <a:r>
              <a:rPr lang="en-US" sz="8400" dirty="0">
                <a:solidFill>
                  <a:srgbClr val="FF0000"/>
                </a:solidFill>
              </a:rPr>
              <a:t>may at its discretion extend the Supplier’s time for performance.</a:t>
            </a:r>
          </a:p>
          <a:p>
            <a:pPr marL="568325" indent="-568325" algn="just" defTabSz="627063">
              <a:lnSpc>
                <a:spcPct val="95000"/>
              </a:lnSpc>
              <a:spcBef>
                <a:spcPts val="300"/>
              </a:spcBef>
              <a:buClr>
                <a:srgbClr val="FF0000"/>
              </a:buClr>
              <a:buFont typeface="Wingdings" pitchFamily="2" charset="2"/>
              <a:buChar char="v"/>
            </a:pPr>
            <a:r>
              <a:rPr lang="en-US" sz="8400" dirty="0"/>
              <a:t>Except in case of Force Majeure, </a:t>
            </a:r>
            <a:r>
              <a:rPr lang="en-US" sz="8400" dirty="0">
                <a:solidFill>
                  <a:srgbClr val="FF0000"/>
                </a:solidFill>
              </a:rPr>
              <a:t>delay by the Supplier </a:t>
            </a:r>
            <a:r>
              <a:rPr lang="en-US" sz="8400" dirty="0"/>
              <a:t>in the performance of its Delivery and Completion obligations shall render the Supplier </a:t>
            </a:r>
            <a:r>
              <a:rPr lang="en-US" sz="8400" dirty="0">
                <a:solidFill>
                  <a:srgbClr val="FF0000"/>
                </a:solidFill>
              </a:rPr>
              <a:t>liable to the imposition of liquidated damages</a:t>
            </a:r>
            <a:r>
              <a:rPr lang="en-US" sz="8400" dirty="0"/>
              <a:t>.</a:t>
            </a:r>
          </a:p>
          <a:p>
            <a:pPr marL="568325" indent="-568325" algn="just" defTabSz="627063">
              <a:lnSpc>
                <a:spcPct val="95000"/>
              </a:lnSpc>
              <a:spcBef>
                <a:spcPts val="300"/>
              </a:spcBef>
              <a:buClr>
                <a:srgbClr val="FF0000"/>
              </a:buClr>
            </a:pPr>
            <a:r>
              <a:rPr lang="en-US" sz="8400" b="1" dirty="0"/>
              <a:t>35.	Termination</a:t>
            </a:r>
          </a:p>
          <a:p>
            <a:pPr marL="568325" indent="-568325" algn="just" defTabSz="627063">
              <a:lnSpc>
                <a:spcPct val="95000"/>
              </a:lnSpc>
              <a:spcBef>
                <a:spcPts val="300"/>
              </a:spcBef>
              <a:buClr>
                <a:srgbClr val="FF0000"/>
              </a:buClr>
            </a:pPr>
            <a:r>
              <a:rPr lang="en-US" sz="8400" dirty="0"/>
              <a:t>35.1	</a:t>
            </a:r>
            <a:r>
              <a:rPr lang="en-US" sz="8400" dirty="0">
                <a:solidFill>
                  <a:srgbClr val="FF0000"/>
                </a:solidFill>
              </a:rPr>
              <a:t>Termination for Default</a:t>
            </a:r>
          </a:p>
          <a:p>
            <a:pPr marL="977900" lvl="2" indent="-409575" algn="just" defTabSz="630238">
              <a:lnSpc>
                <a:spcPct val="95000"/>
              </a:lnSpc>
              <a:spcBef>
                <a:spcPts val="300"/>
              </a:spcBef>
            </a:pPr>
            <a:r>
              <a:rPr lang="en-US" sz="8400" dirty="0"/>
              <a:t>(a) The Purchaser, without prejudice to any other remedy for breach of Contract, by written notice of default sent to the Supplier, </a:t>
            </a:r>
            <a:r>
              <a:rPr lang="en-US" sz="8400" dirty="0">
                <a:solidFill>
                  <a:srgbClr val="FF0000"/>
                </a:solidFill>
              </a:rPr>
              <a:t>may terminate the Contract</a:t>
            </a:r>
            <a:r>
              <a:rPr lang="en-US" sz="8400" dirty="0"/>
              <a:t> in whole or in part:</a:t>
            </a:r>
          </a:p>
          <a:p>
            <a:pPr marL="977900" lvl="3" indent="-409575" algn="just">
              <a:lnSpc>
                <a:spcPct val="95000"/>
              </a:lnSpc>
              <a:spcBef>
                <a:spcPts val="300"/>
              </a:spcBef>
            </a:pPr>
            <a:r>
              <a:rPr lang="en-US" sz="8400" dirty="0"/>
              <a:t>(</a:t>
            </a:r>
            <a:r>
              <a:rPr lang="en-US" sz="8400" dirty="0" err="1"/>
              <a:t>i</a:t>
            </a:r>
            <a:r>
              <a:rPr lang="en-US" sz="8400" dirty="0"/>
              <a:t>) 	</a:t>
            </a:r>
            <a:r>
              <a:rPr lang="en-US" sz="8400" dirty="0">
                <a:solidFill>
                  <a:srgbClr val="FF0000"/>
                </a:solidFill>
              </a:rPr>
              <a:t>if the Supplier fails to deliver</a:t>
            </a:r>
            <a:r>
              <a:rPr lang="en-US" sz="8400" dirty="0"/>
              <a:t> any or all of the Goods </a:t>
            </a:r>
            <a:r>
              <a:rPr lang="en-US" sz="8400" dirty="0">
                <a:solidFill>
                  <a:srgbClr val="FF0000"/>
                </a:solidFill>
              </a:rPr>
              <a:t>within the period specified</a:t>
            </a:r>
            <a:r>
              <a:rPr lang="en-US" sz="8400" dirty="0"/>
              <a:t> in the Contract, or within any extension thereof granted by the Purchaser pursuant to GCC Clause 34; </a:t>
            </a:r>
          </a:p>
          <a:p>
            <a:pPr marL="977900" lvl="3" indent="-409575" algn="just">
              <a:lnSpc>
                <a:spcPct val="95000"/>
              </a:lnSpc>
              <a:spcBef>
                <a:spcPts val="300"/>
              </a:spcBef>
            </a:pPr>
            <a:r>
              <a:rPr lang="en-US" sz="8400" dirty="0"/>
              <a:t>(ii) 	if the Supplier </a:t>
            </a:r>
            <a:r>
              <a:rPr lang="en-US" sz="8400" dirty="0">
                <a:solidFill>
                  <a:srgbClr val="FF0000"/>
                </a:solidFill>
              </a:rPr>
              <a:t>fails to perform any other obligation </a:t>
            </a:r>
            <a:r>
              <a:rPr lang="en-US" sz="8400" dirty="0"/>
              <a:t>under the Contract; or</a:t>
            </a:r>
          </a:p>
          <a:p>
            <a:pPr marL="977900" lvl="3" indent="-409575" algn="just">
              <a:lnSpc>
                <a:spcPct val="95000"/>
              </a:lnSpc>
              <a:spcBef>
                <a:spcPts val="300"/>
              </a:spcBef>
            </a:pPr>
            <a:r>
              <a:rPr lang="en-US" sz="8400" dirty="0"/>
              <a:t>(iii)	if the Supplier, in the judgment of the Purchaser </a:t>
            </a:r>
            <a:r>
              <a:rPr lang="en-US" sz="8400" dirty="0">
                <a:solidFill>
                  <a:srgbClr val="FF0000"/>
                </a:solidFill>
              </a:rPr>
              <a:t>has engaged in fraud and corruption</a:t>
            </a:r>
            <a:r>
              <a:rPr lang="en-US" sz="8400" dirty="0"/>
              <a:t>, as defined in GCC Clause 3, in competing for or in executing the Contract.</a:t>
            </a:r>
          </a:p>
          <a:p>
            <a:pPr marL="627063" indent="-627063" algn="just" defTabSz="627063">
              <a:spcBef>
                <a:spcPts val="600"/>
              </a:spcBef>
              <a:buClr>
                <a:srgbClr val="FF0000"/>
              </a:buClr>
            </a:pPr>
            <a:endParaRPr lang="en-US" sz="8000" dirty="0"/>
          </a:p>
          <a:p>
            <a:pPr marL="627063" indent="-627063" algn="just" defTabSz="627063">
              <a:spcBef>
                <a:spcPts val="600"/>
              </a:spcBef>
              <a:buClr>
                <a:srgbClr val="FF0000"/>
              </a:buClr>
            </a:pPr>
            <a:endParaRPr lang="en-IN" sz="8000" dirty="0"/>
          </a:p>
          <a:p>
            <a:pPr marL="627063" indent="-627063" algn="just" defTabSz="627063">
              <a:spcBef>
                <a:spcPts val="1200"/>
              </a:spcBef>
              <a:buClr>
                <a:srgbClr val="FF0000"/>
              </a:buClr>
              <a:buFont typeface="+mj-lt"/>
              <a:buAutoNum type="alphaLcPeriod" startAt="2"/>
            </a:pPr>
            <a:endParaRPr lang="en-IN" sz="8000" dirty="0"/>
          </a:p>
          <a:p>
            <a:pPr marL="627063" indent="-627063" algn="just" defTabSz="627063">
              <a:spcBef>
                <a:spcPts val="1200"/>
              </a:spcBef>
              <a:buClr>
                <a:srgbClr val="FF0000"/>
              </a:buClr>
              <a:buFont typeface="+mj-lt"/>
              <a:buAutoNum type="alphaLcPeriod" startAt="2"/>
            </a:pPr>
            <a:endParaRPr lang="en-US" sz="8000" dirty="0"/>
          </a:p>
          <a:p>
            <a:pPr algn="just" defTabSz="627063">
              <a:buClr>
                <a:srgbClr val="FF0000"/>
              </a:buClr>
            </a:pPr>
            <a:endParaRPr lang="en-IN" b="1"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BC146795-96A5-4A87-8ABA-9B710F578EEA}"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89</a:t>
            </a:fld>
            <a:endParaRPr lang="en-IN"/>
          </a:p>
        </p:txBody>
      </p:sp>
    </p:spTree>
    <p:extLst>
      <p:ext uri="{BB962C8B-B14F-4D97-AF65-F5344CB8AC3E}">
        <p14:creationId xmlns:p14="http://schemas.microsoft.com/office/powerpoint/2010/main" val="3862704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60388"/>
          </a:xfrm>
        </p:spPr>
        <p:txBody>
          <a:bodyPr rtlCol="0">
            <a:normAutofit/>
          </a:bodyPr>
          <a:lstStyle/>
          <a:p>
            <a:pPr eaLnBrk="1" fontAlgn="auto" hangingPunct="1">
              <a:spcAft>
                <a:spcPts val="0"/>
              </a:spcAft>
              <a:defRPr/>
            </a:pPr>
            <a:r>
              <a:rPr lang="en-US" sz="3200" b="1" u="sng" dirty="0" smtClean="0">
                <a:solidFill>
                  <a:schemeClr val="tx1"/>
                </a:solidFill>
              </a:rPr>
              <a:t>Community Based Procuremen</a:t>
            </a:r>
            <a:r>
              <a:rPr lang="en-US" sz="3200" b="1" u="sng" dirty="0" smtClean="0">
                <a:solidFill>
                  <a:srgbClr val="C00000"/>
                </a:solidFill>
              </a:rPr>
              <a:t>t</a:t>
            </a:r>
          </a:p>
        </p:txBody>
      </p:sp>
      <p:sp>
        <p:nvSpPr>
          <p:cNvPr id="12291" name="Content Placeholder 2"/>
          <p:cNvSpPr>
            <a:spLocks noGrp="1"/>
          </p:cNvSpPr>
          <p:nvPr>
            <p:ph idx="1"/>
          </p:nvPr>
        </p:nvSpPr>
        <p:spPr>
          <a:xfrm>
            <a:off x="381000" y="838200"/>
            <a:ext cx="8229600" cy="5867400"/>
          </a:xfrm>
        </p:spPr>
        <p:txBody>
          <a:bodyPr/>
          <a:lstStyle/>
          <a:p>
            <a:pPr algn="just" eaLnBrk="1" hangingPunct="1">
              <a:buFont typeface="Arial" charset="0"/>
              <a:buNone/>
              <a:defRPr/>
            </a:pPr>
            <a:r>
              <a:rPr lang="en-US" sz="1800" dirty="0" smtClean="0"/>
              <a:t>CBP rests on the premise that control of decisions and resources are given to community. It aims to empower beneficiary communities  and flexible and simplified procedures proposed with the anticipation of effective participation.</a:t>
            </a:r>
          </a:p>
          <a:p>
            <a:pPr eaLnBrk="1" hangingPunct="1">
              <a:defRPr/>
            </a:pPr>
            <a:r>
              <a:rPr lang="en-US" sz="2000" b="1" dirty="0" smtClean="0"/>
              <a:t>In Community Driven Development (CDD) projects, community participation in procurement is observed in four ways:</a:t>
            </a:r>
          </a:p>
          <a:p>
            <a:pPr lvl="1" eaLnBrk="1" hangingPunct="1">
              <a:defRPr/>
            </a:pPr>
            <a:r>
              <a:rPr lang="en-US" sz="1600" dirty="0" smtClean="0"/>
              <a:t>Family Based Private Asset Generating Procurement undertaken by SHGs</a:t>
            </a:r>
          </a:p>
          <a:p>
            <a:pPr lvl="1" eaLnBrk="1" hangingPunct="1">
              <a:defRPr/>
            </a:pPr>
            <a:r>
              <a:rPr lang="en-US" sz="1600" dirty="0" smtClean="0"/>
              <a:t> Village Organization Based Force Account Type Procurement as observed in case of GP Beneficiary Groups, Water Users Associations, Village Development Funds, etc.; </a:t>
            </a:r>
          </a:p>
          <a:p>
            <a:pPr lvl="1" eaLnBrk="1" hangingPunct="1">
              <a:defRPr/>
            </a:pPr>
            <a:r>
              <a:rPr lang="en-US" sz="1600" dirty="0" smtClean="0"/>
              <a:t>NGO Based Procurement Service Agency (PSA) Type Procurement for CDD Implementation; and </a:t>
            </a:r>
          </a:p>
          <a:p>
            <a:pPr lvl="1" eaLnBrk="1" hangingPunct="1">
              <a:defRPr/>
            </a:pPr>
            <a:r>
              <a:rPr lang="en-US" sz="1600" dirty="0" smtClean="0"/>
              <a:t>Third Party Contracted Procurement which is monitored for progress and quality deliverables by the community.</a:t>
            </a:r>
            <a:endParaRPr lang="en-US" sz="1600" b="1" dirty="0" smtClean="0"/>
          </a:p>
          <a:p>
            <a:pPr eaLnBrk="1" hangingPunct="1">
              <a:defRPr/>
            </a:pPr>
            <a:r>
              <a:rPr lang="en-US" sz="2000" b="1" dirty="0" smtClean="0"/>
              <a:t>Methods suggested for Community Based Procurement</a:t>
            </a:r>
          </a:p>
          <a:p>
            <a:pPr lvl="1" eaLnBrk="1" hangingPunct="1">
              <a:defRPr/>
            </a:pPr>
            <a:r>
              <a:rPr lang="en-US" sz="1600" dirty="0" smtClean="0"/>
              <a:t>Shopping</a:t>
            </a:r>
          </a:p>
          <a:p>
            <a:pPr lvl="1" eaLnBrk="1" hangingPunct="1">
              <a:defRPr/>
            </a:pPr>
            <a:r>
              <a:rPr lang="en-US" sz="1600" dirty="0" smtClean="0"/>
              <a:t>Local Bidding- (unlike NCB-local media for adverts and simplified documentation)</a:t>
            </a:r>
          </a:p>
          <a:p>
            <a:pPr lvl="1" eaLnBrk="1" hangingPunct="1">
              <a:defRPr/>
            </a:pPr>
            <a:r>
              <a:rPr lang="en-US" sz="1600" dirty="0" smtClean="0"/>
              <a:t>Force Account by Community Organization</a:t>
            </a:r>
          </a:p>
        </p:txBody>
      </p:sp>
    </p:spTree>
    <p:extLst>
      <p:ext uri="{BB962C8B-B14F-4D97-AF65-F5344CB8AC3E}">
        <p14:creationId xmlns:p14="http://schemas.microsoft.com/office/powerpoint/2010/main" val="1929590462"/>
      </p:ext>
    </p:extLst>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04056"/>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836712"/>
            <a:ext cx="8712968" cy="5832648"/>
          </a:xfrm>
        </p:spPr>
        <p:txBody>
          <a:bodyPr>
            <a:normAutofit/>
          </a:bodyPr>
          <a:lstStyle/>
          <a:p>
            <a:pPr marL="914400" indent="-914400" algn="just" defTabSz="627063">
              <a:lnSpc>
                <a:spcPct val="95000"/>
              </a:lnSpc>
              <a:spcBef>
                <a:spcPts val="600"/>
              </a:spcBef>
              <a:buClr>
                <a:srgbClr val="FF0000"/>
              </a:buClr>
            </a:pPr>
            <a:r>
              <a:rPr lang="en-US" b="1" dirty="0"/>
              <a:t>35. 	Termination - continued</a:t>
            </a:r>
            <a:endParaRPr lang="en-IN" b="1" dirty="0"/>
          </a:p>
          <a:p>
            <a:pPr marL="1371600" indent="-457200" algn="just" defTabSz="627063">
              <a:lnSpc>
                <a:spcPct val="95000"/>
              </a:lnSpc>
              <a:spcBef>
                <a:spcPts val="600"/>
              </a:spcBef>
              <a:buClr>
                <a:srgbClr val="FF0000"/>
              </a:buClr>
            </a:pPr>
            <a:r>
              <a:rPr lang="en-US" dirty="0"/>
              <a:t>(b)	</a:t>
            </a:r>
            <a:r>
              <a:rPr lang="en-US" dirty="0">
                <a:solidFill>
                  <a:srgbClr val="FF0000"/>
                </a:solidFill>
              </a:rPr>
              <a:t>In the event the Purchaser terminates the Contract </a:t>
            </a:r>
            <a:r>
              <a:rPr lang="en-US" dirty="0"/>
              <a:t>in whole or in part, pursuant to GCC Clause 35.1(a), the Purchaser may </a:t>
            </a:r>
            <a:r>
              <a:rPr lang="en-US" dirty="0">
                <a:solidFill>
                  <a:srgbClr val="FF0000"/>
                </a:solidFill>
              </a:rPr>
              <a:t>procure, upon such terms and in such manner as it deems appropriate,</a:t>
            </a:r>
            <a:r>
              <a:rPr lang="en-US" dirty="0"/>
              <a:t> Goods or Related Services similar to those undelivered or not performed, and the </a:t>
            </a:r>
            <a:r>
              <a:rPr lang="en-US" dirty="0">
                <a:solidFill>
                  <a:srgbClr val="FF0000"/>
                </a:solidFill>
              </a:rPr>
              <a:t>Supplier shall be liable</a:t>
            </a:r>
            <a:r>
              <a:rPr lang="en-US" dirty="0"/>
              <a:t> to the Purchaser </a:t>
            </a:r>
            <a:r>
              <a:rPr lang="en-US" dirty="0">
                <a:solidFill>
                  <a:srgbClr val="FF0000"/>
                </a:solidFill>
              </a:rPr>
              <a:t>for any additional costs </a:t>
            </a:r>
            <a:r>
              <a:rPr lang="en-US" dirty="0"/>
              <a:t>for such similar Goods or Related Services.  However, the Supplier shall </a:t>
            </a:r>
            <a:r>
              <a:rPr lang="en-US" dirty="0">
                <a:solidFill>
                  <a:srgbClr val="FF0000"/>
                </a:solidFill>
              </a:rPr>
              <a:t>continue performance of the Contract to the extent not terminated</a:t>
            </a:r>
            <a:r>
              <a:rPr lang="en-US" dirty="0"/>
              <a:t>.</a:t>
            </a:r>
          </a:p>
          <a:p>
            <a:pPr algn="just"/>
            <a:r>
              <a:rPr lang="en-US" dirty="0"/>
              <a:t>35.2	Termination for Insolvency. </a:t>
            </a:r>
          </a:p>
          <a:p>
            <a:pPr lvl="2" algn="just"/>
            <a:r>
              <a:rPr lang="en-US" dirty="0" smtClean="0">
                <a:solidFill>
                  <a:schemeClr val="tx1"/>
                </a:solidFill>
              </a:rPr>
              <a:t>The Purchaser may at any time </a:t>
            </a:r>
            <a:r>
              <a:rPr lang="en-US" dirty="0" smtClean="0">
                <a:solidFill>
                  <a:srgbClr val="FF0000"/>
                </a:solidFill>
              </a:rPr>
              <a:t>terminate the Contract </a:t>
            </a:r>
            <a:r>
              <a:rPr lang="en-US" dirty="0" smtClean="0">
                <a:solidFill>
                  <a:schemeClr val="tx1"/>
                </a:solidFill>
              </a:rPr>
              <a:t>by giving notice to the Supplier </a:t>
            </a:r>
            <a:r>
              <a:rPr lang="en-US" dirty="0" smtClean="0">
                <a:solidFill>
                  <a:srgbClr val="FF0000"/>
                </a:solidFill>
              </a:rPr>
              <a:t>if the Supplier becomes bankrupt </a:t>
            </a:r>
            <a:r>
              <a:rPr lang="en-US" dirty="0" smtClean="0">
                <a:solidFill>
                  <a:schemeClr val="tx1"/>
                </a:solidFill>
              </a:rPr>
              <a:t>or otherwise insolvent.  In such event, termination will be without compensation to the Supplier, provided that such termination will not prejudice or affect any right of action or remedy that has accrued or will accrue thereafter to the Purchaser</a:t>
            </a:r>
          </a:p>
          <a:p>
            <a:pPr marL="627063" indent="-627063" algn="just" defTabSz="627063">
              <a:spcBef>
                <a:spcPts val="1200"/>
              </a:spcBef>
              <a:buClr>
                <a:srgbClr val="FF0000"/>
              </a:buClr>
            </a:pPr>
            <a:endParaRPr lang="en-IN" dirty="0"/>
          </a:p>
          <a:p>
            <a:pPr marL="627063" indent="-627063" algn="just" defTabSz="627063">
              <a:spcBef>
                <a:spcPts val="1200"/>
              </a:spcBef>
              <a:buClr>
                <a:srgbClr val="FF0000"/>
              </a:buClr>
              <a:buFont typeface="+mj-lt"/>
              <a:buAutoNum type="alphaLcPeriod" startAt="2"/>
            </a:pPr>
            <a:endParaRPr lang="en-US" dirty="0"/>
          </a:p>
          <a:p>
            <a:pPr algn="just" defTabSz="627063">
              <a:buClr>
                <a:srgbClr val="FF0000"/>
              </a:buClr>
            </a:pPr>
            <a:endParaRPr lang="en-IN" b="1"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F68F234C-F9FD-4103-A308-0DE95244BF1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90</a:t>
            </a:fld>
            <a:endParaRPr lang="en-IN"/>
          </a:p>
        </p:txBody>
      </p:sp>
    </p:spTree>
    <p:extLst>
      <p:ext uri="{BB962C8B-B14F-4D97-AF65-F5344CB8AC3E}">
        <p14:creationId xmlns:p14="http://schemas.microsoft.com/office/powerpoint/2010/main" val="17489827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04056"/>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836712"/>
            <a:ext cx="8712968" cy="5832648"/>
          </a:xfrm>
        </p:spPr>
        <p:txBody>
          <a:bodyPr>
            <a:normAutofit/>
          </a:bodyPr>
          <a:lstStyle/>
          <a:p>
            <a:pPr marL="914400" indent="-914400" algn="just" defTabSz="627063">
              <a:lnSpc>
                <a:spcPct val="95000"/>
              </a:lnSpc>
              <a:spcBef>
                <a:spcPts val="600"/>
              </a:spcBef>
              <a:buClr>
                <a:srgbClr val="FF0000"/>
              </a:buClr>
            </a:pPr>
            <a:r>
              <a:rPr lang="en-US" b="1" dirty="0"/>
              <a:t>35.	Termination – continued</a:t>
            </a:r>
            <a:endParaRPr lang="en-IN" b="1" dirty="0"/>
          </a:p>
          <a:p>
            <a:pPr algn="just"/>
            <a:r>
              <a:rPr lang="en-US" dirty="0"/>
              <a:t>35.3	</a:t>
            </a:r>
            <a:r>
              <a:rPr lang="en-US" dirty="0">
                <a:solidFill>
                  <a:srgbClr val="FF0000"/>
                </a:solidFill>
              </a:rPr>
              <a:t>Termination for Convenience</a:t>
            </a:r>
            <a:r>
              <a:rPr lang="en-US" dirty="0"/>
              <a:t>.</a:t>
            </a:r>
          </a:p>
          <a:p>
            <a:pPr marL="1371600" lvl="2" indent="-457200" algn="just"/>
            <a:r>
              <a:rPr lang="en-US" dirty="0" smtClean="0">
                <a:solidFill>
                  <a:schemeClr val="tx1"/>
                </a:solidFill>
              </a:rPr>
              <a:t>(a) The Purchaser, by notice sent to the Supplier, may terminate the Contract, in whole or in part, at any time for its convenience.  The notice of termination shall specify that termination is for the Purchaser’s convenience, the extent to which performance of the Supplier under the Contract is terminated, and the date upon which such termination becomes effective.</a:t>
            </a:r>
          </a:p>
          <a:p>
            <a:pPr marL="1371600" lvl="2" indent="-457200" algn="just"/>
            <a:r>
              <a:rPr lang="en-US" dirty="0" smtClean="0">
                <a:solidFill>
                  <a:schemeClr val="tx1"/>
                </a:solidFill>
              </a:rPr>
              <a:t>(b) 	The </a:t>
            </a:r>
            <a:r>
              <a:rPr lang="en-US" dirty="0" smtClean="0">
                <a:solidFill>
                  <a:srgbClr val="FF0000"/>
                </a:solidFill>
              </a:rPr>
              <a:t>Goods that are complete and ready </a:t>
            </a:r>
            <a:r>
              <a:rPr lang="en-US" dirty="0" smtClean="0">
                <a:solidFill>
                  <a:schemeClr val="tx1"/>
                </a:solidFill>
              </a:rPr>
              <a:t>for shipment within twenty-eight (28) days after the Supplier’s receipt of notice of termination </a:t>
            </a:r>
            <a:r>
              <a:rPr lang="en-US" dirty="0" smtClean="0">
                <a:solidFill>
                  <a:srgbClr val="FF0000"/>
                </a:solidFill>
              </a:rPr>
              <a:t>shall be accepted </a:t>
            </a:r>
            <a:r>
              <a:rPr lang="en-US" dirty="0" smtClean="0">
                <a:solidFill>
                  <a:schemeClr val="tx1"/>
                </a:solidFill>
              </a:rPr>
              <a:t>by the Purchaser at the Contract terms and prices.  </a:t>
            </a:r>
            <a:r>
              <a:rPr lang="en-US" dirty="0" smtClean="0">
                <a:solidFill>
                  <a:srgbClr val="FF0000"/>
                </a:solidFill>
              </a:rPr>
              <a:t>For the remaining Goods</a:t>
            </a:r>
            <a:r>
              <a:rPr lang="en-US" dirty="0" smtClean="0">
                <a:solidFill>
                  <a:schemeClr val="tx1"/>
                </a:solidFill>
              </a:rPr>
              <a:t>, the Purchaser may elect: </a:t>
            </a:r>
          </a:p>
          <a:p>
            <a:pPr marL="1828800" lvl="3" indent="-457200" algn="just"/>
            <a:r>
              <a:rPr lang="en-US" sz="2400" dirty="0"/>
              <a:t>(</a:t>
            </a:r>
            <a:r>
              <a:rPr lang="en-US" sz="2400" dirty="0" err="1"/>
              <a:t>i</a:t>
            </a:r>
            <a:r>
              <a:rPr lang="en-US" sz="2400" dirty="0"/>
              <a:t>) 	to </a:t>
            </a:r>
            <a:r>
              <a:rPr lang="en-US" sz="2400" dirty="0">
                <a:solidFill>
                  <a:srgbClr val="FF0000"/>
                </a:solidFill>
              </a:rPr>
              <a:t>have any portion completed and delivered </a:t>
            </a:r>
            <a:r>
              <a:rPr lang="en-US" sz="2400" dirty="0"/>
              <a:t>at the Contract terms and prices; </a:t>
            </a:r>
            <a:r>
              <a:rPr lang="en-US" sz="2400" dirty="0">
                <a:solidFill>
                  <a:srgbClr val="FF0000"/>
                </a:solidFill>
              </a:rPr>
              <a:t>and/or</a:t>
            </a:r>
          </a:p>
          <a:p>
            <a:pPr marL="1828800" indent="-457200" algn="just"/>
            <a:r>
              <a:rPr lang="en-US" dirty="0"/>
              <a:t>(ii)	to </a:t>
            </a:r>
            <a:r>
              <a:rPr lang="en-US" dirty="0">
                <a:solidFill>
                  <a:srgbClr val="FF0000"/>
                </a:solidFill>
              </a:rPr>
              <a:t>cancel the remainder and pay to the Supplier an agreed amount</a:t>
            </a:r>
            <a:r>
              <a:rPr lang="en-US" dirty="0"/>
              <a:t> for partially completed Goods and Related Services and for materials and parts previously procured by the Supplier.</a:t>
            </a:r>
          </a:p>
          <a:p>
            <a:pPr marL="627063" indent="-627063" algn="just" defTabSz="627063">
              <a:spcBef>
                <a:spcPts val="1200"/>
              </a:spcBef>
              <a:buClr>
                <a:srgbClr val="FF0000"/>
              </a:buClr>
            </a:pPr>
            <a:endParaRPr lang="en-IN" dirty="0"/>
          </a:p>
          <a:p>
            <a:pPr marL="627063" indent="-627063" algn="just" defTabSz="627063">
              <a:spcBef>
                <a:spcPts val="1200"/>
              </a:spcBef>
              <a:buClr>
                <a:srgbClr val="FF0000"/>
              </a:buClr>
              <a:buFont typeface="+mj-lt"/>
              <a:buAutoNum type="alphaLcPeriod" startAt="2"/>
            </a:pPr>
            <a:endParaRPr lang="en-US" dirty="0"/>
          </a:p>
          <a:p>
            <a:pPr algn="just" defTabSz="627063">
              <a:buClr>
                <a:srgbClr val="FF0000"/>
              </a:buClr>
            </a:pPr>
            <a:endParaRPr lang="en-IN" b="1"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36DBA8FC-D3AC-413B-9D03-ACE774090FA8}"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91</a:t>
            </a:fld>
            <a:endParaRPr lang="en-IN" dirty="0"/>
          </a:p>
        </p:txBody>
      </p:sp>
    </p:spTree>
    <p:extLst>
      <p:ext uri="{BB962C8B-B14F-4D97-AF65-F5344CB8AC3E}">
        <p14:creationId xmlns:p14="http://schemas.microsoft.com/office/powerpoint/2010/main" val="266714901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504056"/>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  GENERAL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836712"/>
            <a:ext cx="8712968" cy="5832648"/>
          </a:xfrm>
        </p:spPr>
        <p:txBody>
          <a:bodyPr>
            <a:normAutofit lnSpcReduction="10000"/>
          </a:bodyPr>
          <a:lstStyle/>
          <a:p>
            <a:pPr marL="914400" indent="-914400" algn="just" defTabSz="627063">
              <a:lnSpc>
                <a:spcPct val="95000"/>
              </a:lnSpc>
              <a:spcBef>
                <a:spcPts val="600"/>
              </a:spcBef>
              <a:buClr>
                <a:srgbClr val="FF0000"/>
              </a:buClr>
            </a:pPr>
            <a:r>
              <a:rPr lang="en-US" b="1" dirty="0"/>
              <a:t>37. 	Export Restriction</a:t>
            </a:r>
            <a:endParaRPr lang="en-IN" dirty="0"/>
          </a:p>
          <a:p>
            <a:pPr marL="850900" indent="-850900" algn="just" defTabSz="287338">
              <a:spcBef>
                <a:spcPts val="1200"/>
              </a:spcBef>
              <a:buClr>
                <a:srgbClr val="FF0000"/>
              </a:buClr>
            </a:pPr>
            <a:r>
              <a:rPr lang="en-US" dirty="0"/>
              <a:t>37.1		Notwithstanding any obligation under the Contract to complete all export formalities, </a:t>
            </a:r>
            <a:r>
              <a:rPr lang="en-US" dirty="0">
                <a:solidFill>
                  <a:srgbClr val="FF0000"/>
                </a:solidFill>
              </a:rPr>
              <a:t>any export restrictions attributable to the Purchaser,</a:t>
            </a:r>
            <a:r>
              <a:rPr lang="en-US" dirty="0"/>
              <a:t> to the country of the Purchaser, or to the use of the products/goods, systems or services to be supplied, </a:t>
            </a:r>
            <a:r>
              <a:rPr lang="en-US" dirty="0">
                <a:solidFill>
                  <a:srgbClr val="FF0000"/>
                </a:solidFill>
              </a:rPr>
              <a:t>which arise from trade regulations from a country supplying those products/goods,</a:t>
            </a:r>
            <a:r>
              <a:rPr lang="en-US" dirty="0"/>
              <a:t> systems or services, and which substantially impede the Supplier from meeting its obligations under the Contract, </a:t>
            </a:r>
            <a:r>
              <a:rPr lang="en-US" dirty="0">
                <a:solidFill>
                  <a:srgbClr val="FF0000"/>
                </a:solidFill>
              </a:rPr>
              <a:t>shall release the Supplier from the obligation to provide deliveries or services</a:t>
            </a:r>
            <a:r>
              <a:rPr lang="en-US" dirty="0"/>
              <a:t>, always provided, however, that the Supplier can demonstrate to the satisfaction of the Purchaser and of the Bank that it has completed all formalities in a timely manner, including applying for permits, authorizations and licenses necessary for the export of the products/goods, systems or services under the terms of the Contract.  </a:t>
            </a:r>
            <a:r>
              <a:rPr lang="en-US" dirty="0">
                <a:solidFill>
                  <a:srgbClr val="FF0000"/>
                </a:solidFill>
              </a:rPr>
              <a:t>Termination of the Contract on this basis shall be for the Purchaser’s convenience pursuant to Sub-Clause 35.3.</a:t>
            </a:r>
          </a:p>
          <a:p>
            <a:pPr algn="just" defTabSz="627063">
              <a:spcBef>
                <a:spcPts val="1200"/>
              </a:spcBef>
              <a:buClr>
                <a:srgbClr val="FF0000"/>
              </a:buClr>
            </a:pPr>
            <a:endParaRPr lang="en-US" dirty="0"/>
          </a:p>
          <a:p>
            <a:pPr algn="just" defTabSz="627063">
              <a:buClr>
                <a:srgbClr val="FF0000"/>
              </a:buClr>
            </a:pPr>
            <a:endParaRPr lang="en-IN" b="1"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a:p>
            <a:pPr marL="627063" indent="-627063" algn="just">
              <a:buClr>
                <a:srgbClr val="FF0000"/>
              </a:buClr>
              <a:buFont typeface="Wingdings" pitchFamily="2" charset="2"/>
              <a:buChar char="v"/>
            </a:pPr>
            <a:endParaRPr lang="en-US" dirty="0"/>
          </a:p>
        </p:txBody>
      </p:sp>
      <p:sp>
        <p:nvSpPr>
          <p:cNvPr id="5" name="Date Placeholder 4"/>
          <p:cNvSpPr>
            <a:spLocks noGrp="1"/>
          </p:cNvSpPr>
          <p:nvPr>
            <p:ph type="dt" sz="half" idx="10"/>
          </p:nvPr>
        </p:nvSpPr>
        <p:spPr/>
        <p:txBody>
          <a:bodyPr/>
          <a:lstStyle/>
          <a:p>
            <a:fld id="{0B861740-EDF6-406B-B9BF-9C4CA92FFF3C}"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92</a:t>
            </a:fld>
            <a:endParaRPr lang="en-IN" dirty="0"/>
          </a:p>
        </p:txBody>
      </p:sp>
    </p:spTree>
    <p:extLst>
      <p:ext uri="{BB962C8B-B14F-4D97-AF65-F5344CB8AC3E}">
        <p14:creationId xmlns:p14="http://schemas.microsoft.com/office/powerpoint/2010/main" val="50672997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lnSpcReduction="10000"/>
          </a:bodyPr>
          <a:lstStyle/>
          <a:p>
            <a:pPr marL="723900" indent="-723900" algn="just">
              <a:spcBef>
                <a:spcPts val="300"/>
              </a:spcBef>
              <a:buClr>
                <a:srgbClr val="00B050"/>
              </a:buClr>
              <a:buFont typeface="Wingdings" pitchFamily="2" charset="2"/>
              <a:buChar char="v"/>
            </a:pPr>
            <a:r>
              <a:rPr lang="en-US" dirty="0"/>
              <a:t>Special Conditions of Contract (SCC) supplement and/or amend the General Conditions of Contract (GCC). </a:t>
            </a:r>
          </a:p>
          <a:p>
            <a:pPr marL="723900" indent="-723900" algn="just">
              <a:spcBef>
                <a:spcPts val="300"/>
              </a:spcBef>
              <a:buClr>
                <a:srgbClr val="00B050"/>
              </a:buClr>
              <a:buFont typeface="Wingdings" pitchFamily="2" charset="2"/>
              <a:buChar char="v"/>
            </a:pPr>
            <a:r>
              <a:rPr lang="en-US" dirty="0"/>
              <a:t>Various GCC clauses refer to the SCC for further details. </a:t>
            </a:r>
          </a:p>
          <a:p>
            <a:pPr marL="723900" indent="-723900" algn="just">
              <a:spcBef>
                <a:spcPts val="300"/>
              </a:spcBef>
              <a:buClr>
                <a:srgbClr val="00B050"/>
              </a:buClr>
              <a:buFont typeface="Wingdings" pitchFamily="2" charset="2"/>
              <a:buChar char="v"/>
            </a:pPr>
            <a:r>
              <a:rPr lang="en-US" dirty="0"/>
              <a:t>The Implementing Agency is, therefore, required to complete the SCC Section.  </a:t>
            </a:r>
            <a:r>
              <a:rPr lang="en-US" i="1" dirty="0"/>
              <a:t>Bank’s SBD provides necessary guidance for this purpose through notes in italics.</a:t>
            </a:r>
          </a:p>
          <a:p>
            <a:pPr marL="723900" indent="-723900" algn="just">
              <a:spcBef>
                <a:spcPts val="300"/>
              </a:spcBef>
              <a:buClr>
                <a:srgbClr val="00B050"/>
              </a:buClr>
              <a:buFont typeface="Wingdings" pitchFamily="2" charset="2"/>
              <a:buChar char="v"/>
            </a:pPr>
            <a:r>
              <a:rPr lang="en-US" dirty="0"/>
              <a:t>Some of the important requirements which need to be specified in the SCC are as under:</a:t>
            </a:r>
          </a:p>
          <a:p>
            <a:pPr marL="1181100" lvl="1" indent="-457200" algn="just">
              <a:spcBef>
                <a:spcPts val="300"/>
              </a:spcBef>
              <a:buClr>
                <a:srgbClr val="00B050"/>
              </a:buClr>
              <a:buSzPct val="80000"/>
              <a:buFont typeface="Wingdings" pitchFamily="2" charset="2"/>
              <a:buChar char="q"/>
            </a:pPr>
            <a:r>
              <a:rPr lang="en-US" sz="2400" dirty="0"/>
              <a:t>Rules of procedure for arbitration proceedings  (GCC 10.2)</a:t>
            </a:r>
          </a:p>
          <a:p>
            <a:pPr marL="1181100" lvl="1" indent="-457200" algn="just">
              <a:spcBef>
                <a:spcPts val="300"/>
              </a:spcBef>
              <a:buClr>
                <a:srgbClr val="00B050"/>
              </a:buClr>
              <a:buSzPct val="80000"/>
              <a:buFont typeface="Wingdings" pitchFamily="2" charset="2"/>
              <a:buChar char="q"/>
            </a:pPr>
            <a:r>
              <a:rPr lang="en-US" sz="2400" dirty="0"/>
              <a:t>Details of Shipping and other documents to be furnished by the Supplier  (GCC 13.1)</a:t>
            </a:r>
          </a:p>
          <a:p>
            <a:pPr marL="1181100" lvl="1" indent="-457200" algn="just">
              <a:spcBef>
                <a:spcPts val="300"/>
              </a:spcBef>
              <a:buClr>
                <a:srgbClr val="00B050"/>
              </a:buClr>
              <a:buSzPct val="80000"/>
              <a:buFont typeface="Wingdings" pitchFamily="2" charset="2"/>
              <a:buChar char="q"/>
            </a:pPr>
            <a:r>
              <a:rPr lang="en-US" sz="2400" dirty="0"/>
              <a:t>Price Adjustment Formula (GCC 15.1)</a:t>
            </a:r>
          </a:p>
          <a:p>
            <a:pPr marL="1181100" lvl="1" indent="-457200" algn="just">
              <a:spcBef>
                <a:spcPts val="300"/>
              </a:spcBef>
              <a:buClr>
                <a:srgbClr val="00B050"/>
              </a:buClr>
              <a:buSzPct val="80000"/>
              <a:buFont typeface="Wingdings" pitchFamily="2" charset="2"/>
              <a:buChar char="q"/>
            </a:pPr>
            <a:r>
              <a:rPr lang="en-US" sz="2400" dirty="0"/>
              <a:t>Terms of payment (GCC 16.1)</a:t>
            </a:r>
          </a:p>
          <a:p>
            <a:pPr marL="1181100" lvl="1" indent="-457200" algn="just">
              <a:spcBef>
                <a:spcPts val="300"/>
              </a:spcBef>
              <a:buClr>
                <a:srgbClr val="00B050"/>
              </a:buClr>
              <a:buSzPct val="80000"/>
              <a:buFont typeface="Wingdings" pitchFamily="2" charset="2"/>
              <a:buChar char="q"/>
            </a:pPr>
            <a:r>
              <a:rPr lang="en-US" sz="2400" dirty="0"/>
              <a:t>Performance Security (GCC 18)</a:t>
            </a:r>
          </a:p>
          <a:p>
            <a:pPr marL="1181100" lvl="1" indent="-457200" algn="just">
              <a:spcBef>
                <a:spcPts val="300"/>
              </a:spcBef>
              <a:buClr>
                <a:srgbClr val="00B050"/>
              </a:buClr>
              <a:buSzPct val="80000"/>
              <a:buFont typeface="Wingdings" pitchFamily="2" charset="2"/>
              <a:buChar char="q"/>
            </a:pPr>
            <a:r>
              <a:rPr lang="en-US" sz="2400" dirty="0"/>
              <a:t>Inspection and Tests (GCC 26.1)</a:t>
            </a:r>
          </a:p>
          <a:p>
            <a:pPr marL="1181100" lvl="1" indent="-457200" algn="just">
              <a:spcBef>
                <a:spcPts val="300"/>
              </a:spcBef>
              <a:buClr>
                <a:srgbClr val="00B050"/>
              </a:buClr>
              <a:buSzPct val="80000"/>
              <a:buFont typeface="Wingdings" pitchFamily="2" charset="2"/>
              <a:buChar char="q"/>
            </a:pPr>
            <a:r>
              <a:rPr lang="en-US" sz="2400" dirty="0"/>
              <a:t>Liquidated Damages (GCC 27.1)</a:t>
            </a:r>
          </a:p>
          <a:p>
            <a:pPr marL="0" lvl="1" algn="just">
              <a:spcBef>
                <a:spcPts val="300"/>
              </a:spcBef>
              <a:buClr>
                <a:srgbClr val="00B050"/>
              </a:buClr>
              <a:buSzPct val="80000"/>
            </a:pPr>
            <a:r>
              <a:rPr lang="en-US" sz="2400" b="1" dirty="0">
                <a:solidFill>
                  <a:srgbClr val="FF0000"/>
                </a:solidFill>
              </a:rPr>
              <a:t>Link </a:t>
            </a:r>
            <a:r>
              <a:rPr lang="en-US" sz="2400" b="1" dirty="0">
                <a:solidFill>
                  <a:srgbClr val="FF0000"/>
                </a:solidFill>
                <a:sym typeface="Wingdings" pitchFamily="2" charset="2"/>
              </a:rPr>
              <a:t> </a:t>
            </a:r>
            <a:r>
              <a:rPr lang="en-US" sz="2400" b="1" dirty="0">
                <a:solidFill>
                  <a:srgbClr val="FF0000"/>
                </a:solidFill>
                <a:sym typeface="Wingdings" pitchFamily="2" charset="2"/>
                <a:hlinkClick r:id="rId3" action="ppaction://hlinkfile"/>
              </a:rPr>
              <a:t>SCC </a:t>
            </a:r>
            <a:r>
              <a:rPr lang="en-US" sz="2400" dirty="0">
                <a:sym typeface="Wingdings" pitchFamily="2" charset="2"/>
                <a:hlinkClick r:id="rId3" action="ppaction://hlinkfile"/>
              </a:rPr>
              <a:t>for illustration </a:t>
            </a:r>
            <a:r>
              <a:rPr lang="en-US" sz="2400" dirty="0">
                <a:sym typeface="Wingdings" pitchFamily="2" charset="2"/>
              </a:rPr>
              <a:t>(from the Bidding Document of a Project)</a:t>
            </a:r>
            <a:endParaRPr lang="en-IN" sz="2400" dirty="0"/>
          </a:p>
          <a:p>
            <a:pPr marL="0" lvl="1" algn="just">
              <a:buClr>
                <a:srgbClr val="00B050"/>
              </a:buClr>
              <a:buSzPct val="80000"/>
            </a:pPr>
            <a:endParaRPr lang="en-US" sz="2300" dirty="0"/>
          </a:p>
          <a:p>
            <a:pPr marL="1181100" lvl="1" indent="-457200" algn="just">
              <a:spcBef>
                <a:spcPts val="600"/>
              </a:spcBef>
              <a:buClr>
                <a:srgbClr val="00B050"/>
              </a:buClr>
              <a:buSzPct val="80000"/>
              <a:buFont typeface="Wingdings" pitchFamily="2" charset="2"/>
              <a:buChar char="q"/>
            </a:pPr>
            <a:endParaRPr lang="en-US" sz="1600" dirty="0"/>
          </a:p>
          <a:p>
            <a:pPr marL="723900" indent="-723900" algn="just">
              <a:spcBef>
                <a:spcPts val="1800"/>
              </a:spcBef>
              <a:buClr>
                <a:srgbClr val="00B050"/>
              </a:buClr>
              <a:buFont typeface="Wingdings" pitchFamily="2" charset="2"/>
              <a:buChar char="v"/>
            </a:pPr>
            <a:endParaRPr lang="en-IN" dirty="0"/>
          </a:p>
          <a:p>
            <a:pPr algn="just">
              <a:buClr>
                <a:srgbClr val="FF0000"/>
              </a:buClr>
            </a:pPr>
            <a:endParaRPr lang="en-US" dirty="0"/>
          </a:p>
        </p:txBody>
      </p:sp>
      <p:sp>
        <p:nvSpPr>
          <p:cNvPr id="5" name="Date Placeholder 4"/>
          <p:cNvSpPr>
            <a:spLocks noGrp="1"/>
          </p:cNvSpPr>
          <p:nvPr>
            <p:ph type="dt" sz="half" idx="10"/>
          </p:nvPr>
        </p:nvSpPr>
        <p:spPr/>
        <p:txBody>
          <a:bodyPr/>
          <a:lstStyle/>
          <a:p>
            <a:fld id="{2278035E-8D97-4F73-89D5-43FD7ACA2CF4}" type="datetime1">
              <a:rPr lang="en-US" smtClean="0"/>
              <a:t>11/17/2015</a:t>
            </a:fld>
            <a:endParaRPr lang="en-IN"/>
          </a:p>
        </p:txBody>
      </p:sp>
      <p:sp>
        <p:nvSpPr>
          <p:cNvPr id="6" name="Footer Placeholder 5"/>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93</a:t>
            </a:fld>
            <a:endParaRPr lang="en-IN" dirty="0"/>
          </a:p>
        </p:txBody>
      </p:sp>
    </p:spTree>
    <p:extLst>
      <p:ext uri="{BB962C8B-B14F-4D97-AF65-F5344CB8AC3E}">
        <p14:creationId xmlns:p14="http://schemas.microsoft.com/office/powerpoint/2010/main" val="420878577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4"/>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836712"/>
            <a:ext cx="8784976" cy="5832648"/>
          </a:xfrm>
        </p:spPr>
        <p:txBody>
          <a:bodyPr>
            <a:normAutofit/>
          </a:bodyPr>
          <a:lstStyle/>
          <a:p>
            <a:pPr algn="just">
              <a:spcBef>
                <a:spcPts val="300"/>
              </a:spcBef>
            </a:pPr>
            <a:r>
              <a:rPr lang="en-US" sz="2200" dirty="0"/>
              <a:t>The following Special Conditions of Contract (SCC) shall supplement and / or amend the General Conditions of Contract (GCC).  Whenever there is a conflict, the provisions herein shall prevail over those in the GCC</a:t>
            </a:r>
            <a:r>
              <a:rPr lang="en-US" sz="2200" i="1" dirty="0"/>
              <a:t>.  </a:t>
            </a:r>
            <a:endParaRPr lang="en-US" sz="2200" dirty="0"/>
          </a:p>
          <a:p>
            <a:pPr algn="just">
              <a:spcBef>
                <a:spcPts val="300"/>
              </a:spcBef>
            </a:pPr>
            <a:r>
              <a:rPr lang="en-US" sz="2200" i="1" dirty="0"/>
              <a:t>[The Purchaser shall select insert the appropriate wording using the samples below or other acceptable wording, and delete the text in italics]</a:t>
            </a:r>
            <a:endParaRPr lang="en-US" sz="2200" dirty="0"/>
          </a:p>
          <a:p>
            <a:pPr marL="1181100" lvl="1" indent="-1117600" algn="just">
              <a:spcBef>
                <a:spcPts val="600"/>
              </a:spcBef>
              <a:buClr>
                <a:srgbClr val="00B050"/>
              </a:buClr>
              <a:buSzPct val="80000"/>
            </a:pPr>
            <a:endParaRPr lang="en-US" sz="1600" dirty="0"/>
          </a:p>
          <a:p>
            <a:pPr marL="723900" indent="-723900" algn="just">
              <a:spcBef>
                <a:spcPts val="1800"/>
              </a:spcBef>
              <a:buClr>
                <a:srgbClr val="00B050"/>
              </a:buClr>
              <a:buFont typeface="Wingdings" pitchFamily="2" charset="2"/>
              <a:buChar char="v"/>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452BFDBC-F85F-471C-AB0C-09807568D65A}"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94</a:t>
            </a:fld>
            <a:endParaRPr lang="en-IN" dirty="0"/>
          </a:p>
        </p:txBody>
      </p:sp>
      <p:graphicFrame>
        <p:nvGraphicFramePr>
          <p:cNvPr id="5" name="Table 4"/>
          <p:cNvGraphicFramePr>
            <a:graphicFrameLocks noGrp="1"/>
          </p:cNvGraphicFramePr>
          <p:nvPr>
            <p:extLst/>
          </p:nvPr>
        </p:nvGraphicFramePr>
        <p:xfrm>
          <a:off x="467544" y="2564904"/>
          <a:ext cx="8352928" cy="3864456"/>
        </p:xfrm>
        <a:graphic>
          <a:graphicData uri="http://schemas.openxmlformats.org/drawingml/2006/table">
            <a:tbl>
              <a:tblPr firstRow="1" bandRow="1"/>
              <a:tblGrid>
                <a:gridCol w="1429781"/>
                <a:gridCol w="6923147"/>
              </a:tblGrid>
              <a:tr h="632898">
                <a:tc>
                  <a:txBody>
                    <a:bodyPr/>
                    <a:lstStyle/>
                    <a:p>
                      <a:pPr marL="0" marR="0">
                        <a:spcBef>
                          <a:spcPts val="0"/>
                        </a:spcBef>
                        <a:spcAft>
                          <a:spcPts val="1000"/>
                        </a:spcAft>
                      </a:pPr>
                      <a:r>
                        <a:rPr lang="en-US" sz="2100" b="1" dirty="0">
                          <a:latin typeface="+mn-lt"/>
                          <a:ea typeface="Times New Roman"/>
                          <a:cs typeface="Times New Roman"/>
                          <a:hlinkClick r:id="" action="ppaction://hlinkfile"/>
                        </a:rPr>
                        <a:t>GCC 1.1(j</a:t>
                      </a:r>
                      <a:r>
                        <a:rPr lang="en-US" sz="2100" b="1" dirty="0">
                          <a:latin typeface="+mn-lt"/>
                          <a:ea typeface="Times New Roman"/>
                          <a:cs typeface="Times New Roman"/>
                        </a:rPr>
                        <a:t>)</a:t>
                      </a:r>
                      <a:endParaRPr lang="en-US" sz="2100" dirty="0">
                        <a:latin typeface="+mn-lt"/>
                        <a:ea typeface="Times New Roman"/>
                        <a:cs typeface="Times New Roman"/>
                      </a:endParaRPr>
                    </a:p>
                  </a:txBody>
                  <a:tcPr marL="68580" marR="68580" marT="0" marB="0"/>
                </a:tc>
                <a:tc>
                  <a:txBody>
                    <a:bodyPr/>
                    <a:lstStyle/>
                    <a:p>
                      <a:pPr marL="0" marR="0" algn="just">
                        <a:spcBef>
                          <a:spcPts val="0"/>
                        </a:spcBef>
                        <a:spcAft>
                          <a:spcPts val="1000"/>
                        </a:spcAft>
                        <a:tabLst>
                          <a:tab pos="4549140" algn="r"/>
                        </a:tabLst>
                      </a:pPr>
                      <a:r>
                        <a:rPr lang="en-US" sz="2100" dirty="0">
                          <a:latin typeface="+mn-lt"/>
                          <a:ea typeface="Times New Roman"/>
                          <a:cs typeface="Times New Roman"/>
                        </a:rPr>
                        <a:t>The Purchaser’s country is: </a:t>
                      </a:r>
                      <a:r>
                        <a:rPr lang="en-US" sz="2100" i="1" dirty="0">
                          <a:latin typeface="+mn-lt"/>
                          <a:ea typeface="Times New Roman"/>
                          <a:cs typeface="Times New Roman"/>
                        </a:rPr>
                        <a:t>[insert name of the Purchaser’s Country]</a:t>
                      </a:r>
                      <a:endParaRPr lang="en-US" sz="2100" dirty="0">
                        <a:latin typeface="+mn-lt"/>
                        <a:ea typeface="Times New Roman"/>
                        <a:cs typeface="Times New Roman"/>
                      </a:endParaRPr>
                    </a:p>
                  </a:txBody>
                  <a:tcPr marL="68580" marR="68580" marT="0" marB="0"/>
                </a:tc>
              </a:tr>
              <a:tr h="536333">
                <a:tc>
                  <a:txBody>
                    <a:bodyPr/>
                    <a:lstStyle/>
                    <a:p>
                      <a:pPr marL="0" marR="0">
                        <a:spcBef>
                          <a:spcPts val="0"/>
                        </a:spcBef>
                        <a:spcAft>
                          <a:spcPts val="1000"/>
                        </a:spcAft>
                      </a:pPr>
                      <a:r>
                        <a:rPr lang="en-US" sz="2100" b="1" dirty="0">
                          <a:latin typeface="+mn-lt"/>
                          <a:ea typeface="Times New Roman"/>
                          <a:cs typeface="Times New Roman"/>
                          <a:hlinkClick r:id="" action="ppaction://hlinkfile"/>
                        </a:rPr>
                        <a:t>GCC 1.1(k)</a:t>
                      </a:r>
                      <a:endParaRPr lang="en-US" sz="2100" dirty="0">
                        <a:latin typeface="+mn-lt"/>
                        <a:ea typeface="Times New Roman"/>
                        <a:cs typeface="Times New Roman"/>
                      </a:endParaRPr>
                    </a:p>
                  </a:txBody>
                  <a:tcPr marL="68580" marR="68580" marT="0" marB="0"/>
                </a:tc>
                <a:tc>
                  <a:txBody>
                    <a:bodyPr/>
                    <a:lstStyle/>
                    <a:p>
                      <a:pPr marL="0" marR="0" algn="just">
                        <a:spcBef>
                          <a:spcPts val="0"/>
                        </a:spcBef>
                        <a:spcAft>
                          <a:spcPts val="1000"/>
                        </a:spcAft>
                        <a:tabLst>
                          <a:tab pos="4549140" algn="r"/>
                        </a:tabLst>
                      </a:pPr>
                      <a:r>
                        <a:rPr lang="en-US" sz="2100" dirty="0">
                          <a:latin typeface="+mn-lt"/>
                          <a:ea typeface="Times New Roman"/>
                          <a:cs typeface="Times New Roman"/>
                        </a:rPr>
                        <a:t>The Purchaser is: </a:t>
                      </a:r>
                      <a:r>
                        <a:rPr lang="en-US" sz="2100" i="1" dirty="0">
                          <a:latin typeface="+mn-lt"/>
                          <a:ea typeface="Times New Roman"/>
                          <a:cs typeface="Times New Roman"/>
                        </a:rPr>
                        <a:t>[Insert complete legal name of the Purchaser]</a:t>
                      </a:r>
                      <a:r>
                        <a:rPr lang="en-US" sz="2100" dirty="0">
                          <a:latin typeface="+mn-lt"/>
                          <a:ea typeface="Times New Roman"/>
                          <a:cs typeface="Times New Roman"/>
                        </a:rPr>
                        <a:t> </a:t>
                      </a:r>
                    </a:p>
                  </a:txBody>
                  <a:tcPr marL="68580" marR="68580" marT="0" marB="0"/>
                </a:tc>
              </a:tr>
              <a:tr h="664056">
                <a:tc>
                  <a:txBody>
                    <a:bodyPr/>
                    <a:lstStyle/>
                    <a:p>
                      <a:pPr marL="0" marR="0">
                        <a:spcBef>
                          <a:spcPts val="0"/>
                        </a:spcBef>
                        <a:spcAft>
                          <a:spcPts val="1000"/>
                        </a:spcAft>
                      </a:pPr>
                      <a:r>
                        <a:rPr lang="en-US" sz="2100" b="1" dirty="0">
                          <a:latin typeface="+mn-lt"/>
                          <a:ea typeface="Times New Roman"/>
                          <a:cs typeface="Times New Roman"/>
                          <a:hlinkClick r:id="" action="ppaction://hlinkfile"/>
                        </a:rPr>
                        <a:t>GCC 1.1 </a:t>
                      </a:r>
                      <a:r>
                        <a:rPr lang="en-US" sz="2100" b="1" dirty="0" smtClean="0">
                          <a:latin typeface="+mn-lt"/>
                          <a:ea typeface="Times New Roman"/>
                          <a:cs typeface="Times New Roman"/>
                          <a:hlinkClick r:id="" action="ppaction://hlinkfile"/>
                        </a:rPr>
                        <a:t>(o)</a:t>
                      </a:r>
                      <a:endParaRPr lang="en-US" sz="2100" dirty="0">
                        <a:latin typeface="+mn-lt"/>
                        <a:ea typeface="Times New Roman"/>
                        <a:cs typeface="Times New Roman"/>
                      </a:endParaRPr>
                    </a:p>
                  </a:txBody>
                  <a:tcPr marL="68580" marR="68580" marT="0" marB="0"/>
                </a:tc>
                <a:tc>
                  <a:txBody>
                    <a:bodyPr/>
                    <a:lstStyle/>
                    <a:p>
                      <a:pPr marL="0" marR="0" algn="just">
                        <a:spcBef>
                          <a:spcPts val="0"/>
                        </a:spcBef>
                        <a:spcAft>
                          <a:spcPts val="1000"/>
                        </a:spcAft>
                        <a:tabLst>
                          <a:tab pos="4549140" algn="r"/>
                        </a:tabLst>
                      </a:pPr>
                      <a:r>
                        <a:rPr lang="en-US" sz="2100" dirty="0">
                          <a:latin typeface="+mn-lt"/>
                          <a:ea typeface="Times New Roman"/>
                          <a:cs typeface="Times New Roman"/>
                        </a:rPr>
                        <a:t>The Project Site(s)/Final Destination(s) is/are: </a:t>
                      </a:r>
                      <a:r>
                        <a:rPr lang="en-US" sz="2100" i="1" dirty="0">
                          <a:latin typeface="+mn-lt"/>
                          <a:ea typeface="Times New Roman"/>
                          <a:cs typeface="Times New Roman"/>
                        </a:rPr>
                        <a:t>[Insert name(s) and detailed information on the location(s) of the site(s)]  </a:t>
                      </a:r>
                      <a:endParaRPr lang="en-US" sz="2100" dirty="0">
                        <a:latin typeface="+mn-lt"/>
                        <a:ea typeface="Times New Roman"/>
                        <a:cs typeface="Times New Roman"/>
                      </a:endParaRPr>
                    </a:p>
                  </a:txBody>
                  <a:tcPr marL="68580" marR="68580" marT="0" marB="0"/>
                </a:tc>
              </a:tr>
              <a:tr h="1582245">
                <a:tc>
                  <a:txBody>
                    <a:bodyPr/>
                    <a:lstStyle/>
                    <a:p>
                      <a:pPr marL="0" marR="0">
                        <a:spcBef>
                          <a:spcPts val="0"/>
                        </a:spcBef>
                        <a:spcAft>
                          <a:spcPts val="1000"/>
                        </a:spcAft>
                      </a:pPr>
                      <a:r>
                        <a:rPr lang="en-US" sz="2100" b="1" dirty="0">
                          <a:latin typeface="+mn-lt"/>
                          <a:ea typeface="Times New Roman"/>
                          <a:cs typeface="Times New Roman"/>
                          <a:hlinkClick r:id="" action="ppaction://hlinkfile"/>
                        </a:rPr>
                        <a:t>GCC 4.2 (a)</a:t>
                      </a:r>
                      <a:endParaRPr lang="en-US" sz="2100" dirty="0">
                        <a:latin typeface="+mn-lt"/>
                        <a:ea typeface="Times New Roman"/>
                        <a:cs typeface="Times New Roman"/>
                      </a:endParaRPr>
                    </a:p>
                  </a:txBody>
                  <a:tcPr marL="68580" marR="68580" marT="0" marB="0"/>
                </a:tc>
                <a:tc>
                  <a:txBody>
                    <a:bodyPr/>
                    <a:lstStyle/>
                    <a:p>
                      <a:pPr marL="0" marR="0" algn="just">
                        <a:spcBef>
                          <a:spcPts val="0"/>
                        </a:spcBef>
                        <a:spcAft>
                          <a:spcPts val="1000"/>
                        </a:spcAft>
                        <a:tabLst>
                          <a:tab pos="4549140" algn="r"/>
                        </a:tabLst>
                      </a:pPr>
                      <a:r>
                        <a:rPr lang="en-US" sz="2100" dirty="0">
                          <a:latin typeface="+mn-lt"/>
                          <a:ea typeface="Times New Roman"/>
                          <a:cs typeface="Times New Roman"/>
                        </a:rPr>
                        <a:t>The meaning of the trade terms shall be as prescribed by </a:t>
                      </a:r>
                      <a:r>
                        <a:rPr lang="en-US" sz="2100" dirty="0" err="1">
                          <a:latin typeface="+mn-lt"/>
                          <a:ea typeface="Times New Roman"/>
                          <a:cs typeface="Times New Roman"/>
                        </a:rPr>
                        <a:t>Incoterms</a:t>
                      </a:r>
                      <a:r>
                        <a:rPr lang="en-US" sz="2100" dirty="0">
                          <a:latin typeface="+mn-lt"/>
                          <a:ea typeface="Times New Roman"/>
                          <a:cs typeface="Times New Roman"/>
                        </a:rPr>
                        <a:t>. If the meaning of any trade term and the rights and obligations of the parties </a:t>
                      </a:r>
                      <a:r>
                        <a:rPr lang="en-US" sz="2100" dirty="0" err="1">
                          <a:latin typeface="+mn-lt"/>
                          <a:ea typeface="Times New Roman"/>
                          <a:cs typeface="Times New Roman"/>
                        </a:rPr>
                        <a:t>thereunder</a:t>
                      </a:r>
                      <a:r>
                        <a:rPr lang="en-US" sz="2100" dirty="0">
                          <a:latin typeface="+mn-lt"/>
                          <a:ea typeface="Times New Roman"/>
                          <a:cs typeface="Times New Roman"/>
                        </a:rPr>
                        <a:t> shall not be as prescribed by </a:t>
                      </a:r>
                      <a:r>
                        <a:rPr lang="en-US" sz="2100" dirty="0" err="1">
                          <a:latin typeface="+mn-lt"/>
                          <a:ea typeface="Times New Roman"/>
                          <a:cs typeface="Times New Roman"/>
                        </a:rPr>
                        <a:t>Incoterms</a:t>
                      </a:r>
                      <a:r>
                        <a:rPr lang="en-US" sz="2100" dirty="0">
                          <a:latin typeface="+mn-lt"/>
                          <a:ea typeface="Times New Roman"/>
                          <a:cs typeface="Times New Roman"/>
                        </a:rPr>
                        <a:t>, they shall be as prescribed by: </a:t>
                      </a:r>
                      <a:r>
                        <a:rPr lang="en-US" sz="2100" i="1" dirty="0">
                          <a:latin typeface="+mn-lt"/>
                          <a:ea typeface="Times New Roman"/>
                          <a:cs typeface="Times New Roman"/>
                        </a:rPr>
                        <a:t>[exceptional; refer to other internationally accepted trade terms ]</a:t>
                      </a:r>
                      <a:endParaRPr lang="en-US" sz="21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12260644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7D7F4F53-DF75-4008-987F-3D198EB8CCE3}"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95</a:t>
            </a:fld>
            <a:endParaRPr lang="en-IN" dirty="0"/>
          </a:p>
        </p:txBody>
      </p:sp>
      <p:graphicFrame>
        <p:nvGraphicFramePr>
          <p:cNvPr id="5" name="Table 4"/>
          <p:cNvGraphicFramePr>
            <a:graphicFrameLocks noGrp="1"/>
          </p:cNvGraphicFramePr>
          <p:nvPr>
            <p:extLst/>
          </p:nvPr>
        </p:nvGraphicFramePr>
        <p:xfrm>
          <a:off x="395536" y="1196752"/>
          <a:ext cx="8424936" cy="5217984"/>
        </p:xfrm>
        <a:graphic>
          <a:graphicData uri="http://schemas.openxmlformats.org/drawingml/2006/table">
            <a:tbl>
              <a:tblPr firstRow="1" bandRow="1"/>
              <a:tblGrid>
                <a:gridCol w="1296144"/>
                <a:gridCol w="7128792"/>
              </a:tblGrid>
              <a:tr h="704976">
                <a:tc>
                  <a:txBody>
                    <a:bodyPr/>
                    <a:lstStyle/>
                    <a:p>
                      <a:pPr marL="0" marR="0">
                        <a:spcBef>
                          <a:spcPts val="0"/>
                        </a:spcBef>
                        <a:spcAft>
                          <a:spcPts val="0"/>
                        </a:spcAft>
                      </a:pPr>
                      <a:r>
                        <a:rPr lang="en-US" sz="2000" b="1" dirty="0">
                          <a:latin typeface="+mn-lt"/>
                          <a:ea typeface="Times New Roman"/>
                          <a:cs typeface="Times New Roman"/>
                          <a:hlinkClick r:id="" action="ppaction://hlinkfile"/>
                        </a:rPr>
                        <a:t>GCC 4.2 (b)</a:t>
                      </a:r>
                      <a:endParaRPr lang="en-US" sz="2000" dirty="0">
                        <a:latin typeface="+mn-lt"/>
                        <a:ea typeface="Times New Roman"/>
                        <a:cs typeface="Times New Roman"/>
                      </a:endParaRPr>
                    </a:p>
                  </a:txBody>
                  <a:tcPr marL="68580" marR="68580" marT="0" marB="0"/>
                </a:tc>
                <a:tc>
                  <a:txBody>
                    <a:bodyPr/>
                    <a:lstStyle/>
                    <a:p>
                      <a:pPr marL="0" marR="0">
                        <a:spcBef>
                          <a:spcPts val="0"/>
                        </a:spcBef>
                        <a:spcAft>
                          <a:spcPts val="0"/>
                        </a:spcAft>
                        <a:tabLst>
                          <a:tab pos="4549140" algn="r"/>
                        </a:tabLst>
                      </a:pPr>
                      <a:r>
                        <a:rPr lang="en-US" sz="2100" dirty="0">
                          <a:latin typeface="+mn-lt"/>
                          <a:ea typeface="Times New Roman"/>
                          <a:cs typeface="Times New Roman"/>
                        </a:rPr>
                        <a:t>The version edition of Incoterms shall be </a:t>
                      </a:r>
                      <a:r>
                        <a:rPr lang="en-US" sz="2100" i="1" dirty="0">
                          <a:latin typeface="+mn-lt"/>
                          <a:ea typeface="Times New Roman"/>
                          <a:cs typeface="Times New Roman"/>
                        </a:rPr>
                        <a:t>[insert date of current edition]</a:t>
                      </a:r>
                      <a:endParaRPr lang="en-US" sz="2100" dirty="0">
                        <a:latin typeface="+mn-lt"/>
                        <a:ea typeface="Times New Roman"/>
                        <a:cs typeface="Times New Roman"/>
                      </a:endParaRPr>
                    </a:p>
                  </a:txBody>
                  <a:tcPr marL="68580" marR="68580" marT="0" marB="0"/>
                </a:tc>
              </a:tr>
              <a:tr h="352488">
                <a:tc>
                  <a:txBody>
                    <a:bodyPr/>
                    <a:lstStyle/>
                    <a:p>
                      <a:pPr marL="0" marR="0">
                        <a:spcBef>
                          <a:spcPts val="0"/>
                        </a:spcBef>
                        <a:spcAft>
                          <a:spcPts val="0"/>
                        </a:spcAft>
                      </a:pPr>
                      <a:r>
                        <a:rPr lang="en-US" sz="2000" b="1" dirty="0">
                          <a:latin typeface="+mn-lt"/>
                          <a:ea typeface="Times New Roman"/>
                          <a:cs typeface="Times New Roman"/>
                          <a:hlinkClick r:id="" action="ppaction://hlinkfile"/>
                        </a:rPr>
                        <a:t>GCC 5.1</a:t>
                      </a:r>
                      <a:endParaRPr lang="en-US" sz="2000" dirty="0">
                        <a:latin typeface="+mn-lt"/>
                        <a:ea typeface="Times New Roman"/>
                        <a:cs typeface="Times New Roman"/>
                      </a:endParaRPr>
                    </a:p>
                  </a:txBody>
                  <a:tcPr marL="68580" marR="68580" marT="0" marB="0"/>
                </a:tc>
                <a:tc>
                  <a:txBody>
                    <a:bodyPr/>
                    <a:lstStyle/>
                    <a:p>
                      <a:pPr marL="0" marR="0">
                        <a:spcBef>
                          <a:spcPts val="0"/>
                        </a:spcBef>
                        <a:spcAft>
                          <a:spcPts val="0"/>
                        </a:spcAft>
                        <a:tabLst>
                          <a:tab pos="4549140" algn="r"/>
                        </a:tabLst>
                      </a:pPr>
                      <a:r>
                        <a:rPr lang="en-US" sz="2100" dirty="0">
                          <a:latin typeface="+mn-lt"/>
                          <a:ea typeface="Times New Roman"/>
                          <a:cs typeface="Times New Roman"/>
                        </a:rPr>
                        <a:t>The language shall be:  </a:t>
                      </a:r>
                      <a:r>
                        <a:rPr lang="en-US" sz="2100" i="1" dirty="0">
                          <a:latin typeface="+mn-lt"/>
                          <a:ea typeface="Times New Roman"/>
                          <a:cs typeface="Times New Roman"/>
                        </a:rPr>
                        <a:t>[insert the name of the language]</a:t>
                      </a:r>
                      <a:r>
                        <a:rPr lang="en-US" sz="2100" dirty="0">
                          <a:latin typeface="+mn-lt"/>
                          <a:ea typeface="Times New Roman"/>
                          <a:cs typeface="Times New Roman"/>
                        </a:rPr>
                        <a:t> </a:t>
                      </a:r>
                    </a:p>
                  </a:txBody>
                  <a:tcPr marL="68580" marR="68580" marT="0" marB="0"/>
                </a:tc>
              </a:tr>
              <a:tr h="3983096">
                <a:tc>
                  <a:txBody>
                    <a:bodyPr/>
                    <a:lstStyle/>
                    <a:p>
                      <a:pPr marL="0" marR="0">
                        <a:spcBef>
                          <a:spcPts val="0"/>
                        </a:spcBef>
                        <a:spcAft>
                          <a:spcPts val="0"/>
                        </a:spcAft>
                      </a:pPr>
                      <a:r>
                        <a:rPr lang="en-US" sz="2000" b="1" dirty="0">
                          <a:latin typeface="+mn-lt"/>
                          <a:ea typeface="Times New Roman"/>
                          <a:cs typeface="Times New Roman"/>
                          <a:hlinkClick r:id="" action="ppaction://hlinkfile"/>
                        </a:rPr>
                        <a:t>GCC 8.1</a:t>
                      </a:r>
                      <a:endParaRPr lang="en-US" sz="2000" dirty="0">
                        <a:latin typeface="+mn-lt"/>
                        <a:ea typeface="Times New Roman"/>
                        <a:cs typeface="Times New Roman"/>
                      </a:endParaRPr>
                    </a:p>
                  </a:txBody>
                  <a:tcPr marL="68580" marR="68580" marT="0" marB="0"/>
                </a:tc>
                <a:tc>
                  <a:txBody>
                    <a:bodyPr/>
                    <a:lstStyle/>
                    <a:p>
                      <a:pPr marL="0" marR="0">
                        <a:spcBef>
                          <a:spcPts val="0"/>
                        </a:spcBef>
                        <a:spcAft>
                          <a:spcPts val="0"/>
                        </a:spcAft>
                        <a:tabLst>
                          <a:tab pos="4549140" algn="r"/>
                        </a:tabLst>
                      </a:pPr>
                      <a:r>
                        <a:rPr lang="en-US" sz="2100" dirty="0">
                          <a:latin typeface="+mn-lt"/>
                          <a:ea typeface="Times New Roman"/>
                          <a:cs typeface="Times New Roman"/>
                        </a:rPr>
                        <a:t>For </a:t>
                      </a:r>
                      <a:r>
                        <a:rPr lang="en-US" sz="2100" b="1" u="sng" dirty="0">
                          <a:latin typeface="+mn-lt"/>
                          <a:ea typeface="Times New Roman"/>
                          <a:cs typeface="Times New Roman"/>
                        </a:rPr>
                        <a:t>notices</a:t>
                      </a:r>
                      <a:r>
                        <a:rPr lang="en-US" sz="2100" dirty="0">
                          <a:latin typeface="+mn-lt"/>
                          <a:ea typeface="Times New Roman"/>
                          <a:cs typeface="Times New Roman"/>
                        </a:rPr>
                        <a:t>, the Purchaser’s address shall be:</a:t>
                      </a:r>
                    </a:p>
                    <a:p>
                      <a:pPr marL="0" marR="0">
                        <a:spcBef>
                          <a:spcPts val="0"/>
                        </a:spcBef>
                        <a:spcAft>
                          <a:spcPts val="0"/>
                        </a:spcAft>
                        <a:tabLst>
                          <a:tab pos="4549140" algn="r"/>
                        </a:tabLst>
                      </a:pPr>
                      <a:r>
                        <a:rPr lang="en-US" sz="2100" dirty="0">
                          <a:latin typeface="+mn-lt"/>
                          <a:ea typeface="Times New Roman"/>
                          <a:cs typeface="Times New Roman"/>
                        </a:rPr>
                        <a:t>Attention: </a:t>
                      </a:r>
                      <a:r>
                        <a:rPr lang="en-US" sz="2100" i="1" dirty="0">
                          <a:latin typeface="+mn-lt"/>
                          <a:ea typeface="Times New Roman"/>
                          <a:cs typeface="Times New Roman"/>
                        </a:rPr>
                        <a:t>[ insert full name of person, if applicable]</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Street Address: </a:t>
                      </a:r>
                      <a:r>
                        <a:rPr lang="en-US" sz="2100" i="1" dirty="0">
                          <a:latin typeface="+mn-lt"/>
                          <a:ea typeface="Times New Roman"/>
                          <a:cs typeface="Times New Roman"/>
                        </a:rPr>
                        <a:t>[insert street address and number]</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Floor/ Room number</a:t>
                      </a:r>
                      <a:r>
                        <a:rPr lang="en-US" sz="2100" i="1" dirty="0">
                          <a:latin typeface="+mn-lt"/>
                          <a:ea typeface="Times New Roman"/>
                          <a:cs typeface="Times New Roman"/>
                        </a:rPr>
                        <a:t>: [insert floor and room number, if applicable]</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City: </a:t>
                      </a:r>
                      <a:r>
                        <a:rPr lang="en-US" sz="2100" i="1" dirty="0">
                          <a:latin typeface="+mn-lt"/>
                          <a:ea typeface="Times New Roman"/>
                          <a:cs typeface="Times New Roman"/>
                        </a:rPr>
                        <a:t>[insert name of city or town]</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ZIP Code: </a:t>
                      </a:r>
                      <a:r>
                        <a:rPr lang="en-US" sz="2100" i="1" dirty="0">
                          <a:latin typeface="+mn-lt"/>
                          <a:ea typeface="Times New Roman"/>
                          <a:cs typeface="Times New Roman"/>
                        </a:rPr>
                        <a:t>[insert postal ZIP code, if applicable]</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Country: </a:t>
                      </a:r>
                      <a:r>
                        <a:rPr lang="en-US" sz="2100" i="1" dirty="0">
                          <a:latin typeface="+mn-lt"/>
                          <a:ea typeface="Times New Roman"/>
                          <a:cs typeface="Times New Roman"/>
                        </a:rPr>
                        <a:t>[insert name of country]</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Telephone: </a:t>
                      </a:r>
                      <a:r>
                        <a:rPr lang="en-US" sz="2100" i="1" dirty="0">
                          <a:latin typeface="+mn-lt"/>
                          <a:ea typeface="Times New Roman"/>
                          <a:cs typeface="Times New Roman"/>
                        </a:rPr>
                        <a:t>[include telephone number, including country and city codes]</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Facsimile number: </a:t>
                      </a:r>
                      <a:r>
                        <a:rPr lang="en-US" sz="2100" i="1" dirty="0">
                          <a:latin typeface="+mn-lt"/>
                          <a:ea typeface="Times New Roman"/>
                          <a:cs typeface="Times New Roman"/>
                        </a:rPr>
                        <a:t>[insert facsimile number, including country and city codes]</a:t>
                      </a:r>
                      <a:endParaRPr lang="en-US" sz="2100" dirty="0">
                        <a:latin typeface="+mn-lt"/>
                        <a:ea typeface="Times New Roman"/>
                        <a:cs typeface="Times New Roman"/>
                      </a:endParaRPr>
                    </a:p>
                    <a:p>
                      <a:pPr marL="0" marR="0">
                        <a:spcBef>
                          <a:spcPts val="0"/>
                        </a:spcBef>
                        <a:spcAft>
                          <a:spcPts val="0"/>
                        </a:spcAft>
                        <a:tabLst>
                          <a:tab pos="4549140" algn="r"/>
                        </a:tabLst>
                      </a:pPr>
                      <a:r>
                        <a:rPr lang="en-US" sz="2100" dirty="0">
                          <a:latin typeface="+mn-lt"/>
                          <a:ea typeface="Times New Roman"/>
                          <a:cs typeface="Times New Roman"/>
                        </a:rPr>
                        <a:t>Electronic mail address</a:t>
                      </a:r>
                      <a:r>
                        <a:rPr lang="en-US" sz="2100" i="1" dirty="0">
                          <a:latin typeface="+mn-lt"/>
                          <a:ea typeface="Times New Roman"/>
                          <a:cs typeface="Times New Roman"/>
                        </a:rPr>
                        <a:t>: [insert e-mail address, if applicable]</a:t>
                      </a:r>
                      <a:r>
                        <a:rPr lang="en-US" sz="2100" dirty="0">
                          <a:latin typeface="+mn-lt"/>
                          <a:ea typeface="Times New Roman"/>
                          <a:cs typeface="Times New Roman"/>
                        </a:rPr>
                        <a:t> </a:t>
                      </a:r>
                    </a:p>
                  </a:txBody>
                  <a:tcPr marL="68580" marR="68580" marT="0" marB="0"/>
                </a:tc>
              </a:tr>
            </a:tbl>
          </a:graphicData>
        </a:graphic>
      </p:graphicFrame>
    </p:spTree>
    <p:extLst>
      <p:ext uri="{BB962C8B-B14F-4D97-AF65-F5344CB8AC3E}">
        <p14:creationId xmlns:p14="http://schemas.microsoft.com/office/powerpoint/2010/main" val="14333160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E9E74767-8702-44CE-8F96-FB39C4FD2C44}"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96</a:t>
            </a:fld>
            <a:endParaRPr lang="en-IN" dirty="0"/>
          </a:p>
        </p:txBody>
      </p:sp>
      <p:graphicFrame>
        <p:nvGraphicFramePr>
          <p:cNvPr id="5" name="Table 4"/>
          <p:cNvGraphicFramePr>
            <a:graphicFrameLocks noGrp="1"/>
          </p:cNvGraphicFramePr>
          <p:nvPr>
            <p:extLst/>
          </p:nvPr>
        </p:nvGraphicFramePr>
        <p:xfrm>
          <a:off x="611560" y="1196753"/>
          <a:ext cx="8208912" cy="5139206"/>
        </p:xfrm>
        <a:graphic>
          <a:graphicData uri="http://schemas.openxmlformats.org/drawingml/2006/table">
            <a:tbl>
              <a:tblPr firstRow="1" bandRow="1"/>
              <a:tblGrid>
                <a:gridCol w="1183267"/>
                <a:gridCol w="7025645"/>
              </a:tblGrid>
              <a:tr h="618006">
                <a:tc>
                  <a:txBody>
                    <a:bodyPr/>
                    <a:lstStyle/>
                    <a:p>
                      <a:pPr marL="0" marR="0">
                        <a:spcBef>
                          <a:spcPts val="0"/>
                        </a:spcBef>
                        <a:spcAft>
                          <a:spcPts val="1000"/>
                        </a:spcAft>
                      </a:pPr>
                      <a:r>
                        <a:rPr lang="en-US" sz="2000" b="1" dirty="0">
                          <a:latin typeface="+mn-lt"/>
                          <a:ea typeface="Times New Roman"/>
                          <a:cs typeface="Times New Roman"/>
                          <a:hlinkClick r:id="" action="ppaction://hlinkfile"/>
                        </a:rPr>
                        <a:t>GCC 9.1</a:t>
                      </a:r>
                      <a:endParaRPr lang="en-US" sz="2000" dirty="0">
                        <a:latin typeface="+mn-lt"/>
                        <a:ea typeface="Times New Roman"/>
                        <a:cs typeface="Times New Roman"/>
                      </a:endParaRPr>
                    </a:p>
                  </a:txBody>
                  <a:tcPr marL="68580" marR="68580" marT="0" marB="0"/>
                </a:tc>
                <a:tc>
                  <a:txBody>
                    <a:bodyPr/>
                    <a:lstStyle/>
                    <a:p>
                      <a:pPr marL="0" marR="0">
                        <a:spcBef>
                          <a:spcPts val="0"/>
                        </a:spcBef>
                        <a:spcAft>
                          <a:spcPts val="1000"/>
                        </a:spcAft>
                        <a:tabLst>
                          <a:tab pos="4549140" algn="r"/>
                        </a:tabLst>
                      </a:pPr>
                      <a:r>
                        <a:rPr lang="en-US" sz="2000" dirty="0">
                          <a:latin typeface="+mn-lt"/>
                          <a:ea typeface="Times New Roman"/>
                          <a:cs typeface="Times New Roman"/>
                        </a:rPr>
                        <a:t>The governing law shall be the law of</a:t>
                      </a:r>
                      <a:r>
                        <a:rPr lang="en-US" sz="2000" i="1" dirty="0">
                          <a:latin typeface="+mn-lt"/>
                          <a:ea typeface="Times New Roman"/>
                          <a:cs typeface="Times New Roman"/>
                        </a:rPr>
                        <a:t>:</a:t>
                      </a:r>
                      <a:r>
                        <a:rPr lang="en-US" sz="2000" dirty="0">
                          <a:latin typeface="+mn-lt"/>
                          <a:ea typeface="Times New Roman"/>
                          <a:cs typeface="Times New Roman"/>
                        </a:rPr>
                        <a:t> </a:t>
                      </a:r>
                      <a:r>
                        <a:rPr lang="en-US" sz="2000" i="1" dirty="0">
                          <a:latin typeface="+mn-lt"/>
                          <a:ea typeface="Times New Roman"/>
                          <a:cs typeface="Times New Roman"/>
                        </a:rPr>
                        <a:t>[insert name of the country or state]</a:t>
                      </a:r>
                      <a:endParaRPr lang="en-US" sz="2000" dirty="0">
                        <a:latin typeface="+mn-lt"/>
                        <a:ea typeface="Times New Roman"/>
                        <a:cs typeface="Times New Roman"/>
                      </a:endParaRPr>
                    </a:p>
                  </a:txBody>
                  <a:tcPr marL="68580" marR="68580" marT="0" marB="0"/>
                </a:tc>
              </a:tr>
              <a:tr h="4494561">
                <a:tc>
                  <a:txBody>
                    <a:bodyPr/>
                    <a:lstStyle/>
                    <a:p>
                      <a:pPr marL="0" marR="0">
                        <a:spcBef>
                          <a:spcPts val="0"/>
                        </a:spcBef>
                        <a:spcAft>
                          <a:spcPts val="1000"/>
                        </a:spcAft>
                      </a:pPr>
                      <a:r>
                        <a:rPr lang="en-US" sz="2000" b="1" dirty="0">
                          <a:latin typeface="+mn-lt"/>
                          <a:ea typeface="Times New Roman"/>
                          <a:cs typeface="Times New Roman"/>
                          <a:hlinkClick r:id="" action="ppaction://hlinkfile"/>
                        </a:rPr>
                        <a:t>GCC 10.2</a:t>
                      </a:r>
                      <a:endParaRPr lang="en-US" sz="2000" dirty="0">
                        <a:latin typeface="+mn-lt"/>
                        <a:ea typeface="Times New Roman"/>
                        <a:cs typeface="Times New Roman"/>
                      </a:endParaRPr>
                    </a:p>
                  </a:txBody>
                  <a:tcPr marL="68580" marR="68580" marT="0" marB="0"/>
                </a:tc>
                <a:tc>
                  <a:txBody>
                    <a:bodyPr/>
                    <a:lstStyle/>
                    <a:p>
                      <a:pPr marL="338455" marR="0" indent="4445" algn="just">
                        <a:spcBef>
                          <a:spcPts val="0"/>
                        </a:spcBef>
                        <a:spcAft>
                          <a:spcPts val="1000"/>
                        </a:spcAft>
                      </a:pPr>
                      <a:r>
                        <a:rPr lang="en-US" sz="2000" dirty="0">
                          <a:latin typeface="+mn-lt"/>
                          <a:ea typeface="Times New Roman"/>
                          <a:cs typeface="Times New Roman"/>
                        </a:rPr>
                        <a:t>The rules of procedure for arbitration proceedings pursuant to GCC Clause 10.2 shall be as follows:</a:t>
                      </a:r>
                    </a:p>
                    <a:p>
                      <a:pPr marL="685800" marR="0" indent="4445" algn="just">
                        <a:spcBef>
                          <a:spcPts val="0"/>
                        </a:spcBef>
                        <a:spcAft>
                          <a:spcPts val="1000"/>
                        </a:spcAft>
                      </a:pPr>
                      <a:r>
                        <a:rPr lang="en-US" sz="2000" i="1" dirty="0">
                          <a:latin typeface="+mn-lt"/>
                          <a:ea typeface="Times New Roman"/>
                          <a:cs typeface="Times New Roman"/>
                        </a:rPr>
                        <a:t>[The bidding documents should contain one clause to be retained in the event of a Contract with a foreign Supplier and one clause to be retained in the event of a Contract with a Supplier who is a national of the Purchaser’s country.  At the time of finalizing the Contract, the respective applicable clause should be retained in the Contract.  The following explanatory note should therefore be inserted as a header to GCC 10.2 in the bidding document.</a:t>
                      </a:r>
                      <a:endParaRPr lang="en-US" sz="2000" dirty="0">
                        <a:latin typeface="+mn-lt"/>
                        <a:ea typeface="Times New Roman"/>
                        <a:cs typeface="Times New Roman"/>
                      </a:endParaRPr>
                    </a:p>
                    <a:p>
                      <a:pPr marL="685800" marR="0" indent="4445" algn="just">
                        <a:spcBef>
                          <a:spcPts val="0"/>
                        </a:spcBef>
                        <a:spcAft>
                          <a:spcPts val="1000"/>
                        </a:spcAft>
                      </a:pPr>
                      <a:r>
                        <a:rPr lang="en-US" sz="2000" i="1" dirty="0">
                          <a:latin typeface="+mn-lt"/>
                          <a:ea typeface="Times New Roman"/>
                          <a:cs typeface="Times New Roman"/>
                        </a:rPr>
                        <a:t>“Clause 10.2 (a) shall be retained in the case of a Contract with a foreign Supplier and clause 10.2 (b) shall be retained in the case of a Contract with a national of the Purchaser’s country</a:t>
                      </a:r>
                      <a:r>
                        <a:rPr lang="en-US" sz="2000" i="1" dirty="0" smtClean="0">
                          <a:latin typeface="+mn-lt"/>
                          <a:ea typeface="Times New Roman"/>
                          <a:cs typeface="Times New Roman"/>
                        </a:rPr>
                        <a:t>.”]</a:t>
                      </a:r>
                      <a:endParaRPr lang="en-US" sz="20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14002934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7BC62B06-CAC2-46A3-B159-0905FC22BFBC}"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97</a:t>
            </a:fld>
            <a:endParaRPr lang="en-IN" dirty="0"/>
          </a:p>
        </p:txBody>
      </p:sp>
      <p:graphicFrame>
        <p:nvGraphicFramePr>
          <p:cNvPr id="5" name="Table 4"/>
          <p:cNvGraphicFramePr>
            <a:graphicFrameLocks noGrp="1"/>
          </p:cNvGraphicFramePr>
          <p:nvPr>
            <p:extLst/>
          </p:nvPr>
        </p:nvGraphicFramePr>
        <p:xfrm>
          <a:off x="611560" y="1025232"/>
          <a:ext cx="8208912" cy="5212080"/>
        </p:xfrm>
        <a:graphic>
          <a:graphicData uri="http://schemas.openxmlformats.org/drawingml/2006/table">
            <a:tbl>
              <a:tblPr firstRow="1" bandRow="1"/>
              <a:tblGrid>
                <a:gridCol w="1183267"/>
                <a:gridCol w="7025645"/>
              </a:tblGrid>
              <a:tr h="5184576">
                <a:tc>
                  <a:txBody>
                    <a:bodyPr/>
                    <a:lstStyle/>
                    <a:p>
                      <a:pPr marL="0" marR="0">
                        <a:spcBef>
                          <a:spcPts val="0"/>
                        </a:spcBef>
                        <a:spcAft>
                          <a:spcPts val="1000"/>
                        </a:spcAft>
                      </a:pPr>
                      <a:r>
                        <a:rPr lang="en-US" sz="2000" b="1" dirty="0" smtClean="0">
                          <a:latin typeface="+mn-lt"/>
                          <a:ea typeface="Times New Roman"/>
                          <a:cs typeface="Times New Roman"/>
                          <a:hlinkClick r:id="" action="ppaction://hlinkfile"/>
                        </a:rPr>
                        <a:t>GCC 10.2</a:t>
                      </a:r>
                      <a:endParaRPr lang="en-US" sz="2000" b="1" dirty="0" smtClean="0">
                        <a:latin typeface="+mn-lt"/>
                        <a:ea typeface="Times New Roman"/>
                        <a:cs typeface="Times New Roman"/>
                      </a:endParaRPr>
                    </a:p>
                    <a:p>
                      <a:pPr marL="0" marR="0">
                        <a:spcBef>
                          <a:spcPts val="0"/>
                        </a:spcBef>
                        <a:spcAft>
                          <a:spcPts val="1000"/>
                        </a:spcAft>
                      </a:pPr>
                      <a:r>
                        <a:rPr lang="en-US" sz="1800" b="1" dirty="0" smtClean="0">
                          <a:latin typeface="+mn-lt"/>
                          <a:ea typeface="Times New Roman"/>
                          <a:cs typeface="Times New Roman"/>
                        </a:rPr>
                        <a:t>continued</a:t>
                      </a:r>
                      <a:endParaRPr lang="en-US" sz="1800" b="1" dirty="0">
                        <a:latin typeface="+mn-lt"/>
                        <a:ea typeface="Times New Roman"/>
                        <a:cs typeface="Times New Roman"/>
                      </a:endParaRPr>
                    </a:p>
                  </a:txBody>
                  <a:tcPr marL="68580" marR="68580" marT="0" marB="0"/>
                </a:tc>
                <a:tc>
                  <a:txBody>
                    <a:bodyPr/>
                    <a:lstStyle/>
                    <a:p>
                      <a:r>
                        <a:rPr lang="en-US" sz="1800" b="1" i="1" kern="1200" dirty="0" smtClean="0">
                          <a:solidFill>
                            <a:schemeClr val="tx1"/>
                          </a:solidFill>
                          <a:latin typeface="+mn-lt"/>
                          <a:ea typeface="+mn-ea"/>
                          <a:cs typeface="+mn-cs"/>
                        </a:rPr>
                        <a:t>(a) Contract with foreign Supplier:</a:t>
                      </a:r>
                      <a:endParaRPr lang="en-US" sz="1800" kern="1200" dirty="0" smtClean="0">
                        <a:solidFill>
                          <a:schemeClr val="tx1"/>
                        </a:solidFill>
                        <a:latin typeface="+mn-lt"/>
                        <a:ea typeface="+mn-ea"/>
                        <a:cs typeface="+mn-cs"/>
                      </a:endParaRPr>
                    </a:p>
                    <a:p>
                      <a:pPr marL="284163" indent="0" algn="just"/>
                      <a:r>
                        <a:rPr lang="en-US" sz="1800" i="1" kern="1200" dirty="0" smtClean="0">
                          <a:solidFill>
                            <a:schemeClr val="tx1"/>
                          </a:solidFill>
                          <a:latin typeface="+mn-lt"/>
                          <a:ea typeface="+mn-ea"/>
                          <a:cs typeface="+mn-cs"/>
                        </a:rPr>
                        <a:t>[For contracts entered into with foreign suppliers, International commercial arbitration may have practical advantages over other dispute settlement methods.  The World Bank should not be named as arbitrator, nor should it be asked to name an arbitrator.  Among the rules to govern the arbitration proceedings, the Purchaser may wish to consider the United Nations Commission on International Trade Law (UNCITRAL) Arbitration Rules of 1976, the Rules of Conciliation and Arbitration of the International Chamber of Commerce (ICC), the Rules of the London Court of International Arbitration or the Rules of Arbitration Institute of the Stockholm Chamber of Commerce.]</a:t>
                      </a:r>
                      <a:endParaRPr lang="en-US" sz="1800" kern="1200" dirty="0" smtClean="0">
                        <a:solidFill>
                          <a:schemeClr val="tx1"/>
                        </a:solidFill>
                        <a:latin typeface="+mn-lt"/>
                        <a:ea typeface="+mn-ea"/>
                        <a:cs typeface="+mn-cs"/>
                      </a:endParaRPr>
                    </a:p>
                    <a:p>
                      <a:pPr marL="284163" indent="0" algn="just"/>
                      <a:endParaRPr lang="en-US" sz="1800" b="1" i="1" kern="1200" dirty="0" smtClean="0">
                        <a:solidFill>
                          <a:schemeClr val="tx1"/>
                        </a:solidFill>
                        <a:latin typeface="+mn-lt"/>
                        <a:ea typeface="+mn-ea"/>
                        <a:cs typeface="+mn-cs"/>
                      </a:endParaRPr>
                    </a:p>
                    <a:p>
                      <a:pPr marL="284163" indent="0" algn="just"/>
                      <a:r>
                        <a:rPr lang="en-US" sz="1800" b="1" i="1" kern="1200" dirty="0" smtClean="0">
                          <a:solidFill>
                            <a:schemeClr val="tx1"/>
                          </a:solidFill>
                          <a:latin typeface="+mn-lt"/>
                          <a:ea typeface="+mn-ea"/>
                          <a:cs typeface="+mn-cs"/>
                        </a:rPr>
                        <a:t>If the Purchaser chooses the UNCITRAL Arbitration Rules, the following sample clause should be inserted:</a:t>
                      </a:r>
                      <a:endParaRPr lang="en-US" sz="1800" kern="1200" dirty="0" smtClean="0">
                        <a:solidFill>
                          <a:schemeClr val="tx1"/>
                        </a:solidFill>
                        <a:latin typeface="+mn-lt"/>
                        <a:ea typeface="+mn-ea"/>
                        <a:cs typeface="+mn-cs"/>
                      </a:endParaRPr>
                    </a:p>
                    <a:p>
                      <a:pPr marL="284163" indent="0" algn="just"/>
                      <a:endParaRPr lang="en-US" sz="1800" kern="1200" dirty="0" smtClean="0">
                        <a:solidFill>
                          <a:schemeClr val="tx1"/>
                        </a:solidFill>
                        <a:latin typeface="+mn-lt"/>
                        <a:ea typeface="+mn-ea"/>
                        <a:cs typeface="+mn-cs"/>
                      </a:endParaRPr>
                    </a:p>
                    <a:p>
                      <a:pPr marL="284163" indent="0" algn="just"/>
                      <a:r>
                        <a:rPr lang="en-US" sz="1800" kern="1200" dirty="0" smtClean="0">
                          <a:solidFill>
                            <a:schemeClr val="tx1"/>
                          </a:solidFill>
                          <a:latin typeface="+mn-lt"/>
                          <a:ea typeface="+mn-ea"/>
                          <a:cs typeface="+mn-cs"/>
                        </a:rPr>
                        <a:t>GCC 10.2 (a)—Any dispute, controversy or claim arising out of or relating to this Contract, or breach, termination or invalidity thereof, shall be settled by arbitration in accordance with the UNCITRAL Arbitration Rules as at present in force.</a:t>
                      </a:r>
                      <a:endParaRPr lang="en-US" sz="20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39793318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88DD5372-A68E-4EC7-B832-359C685FA7F9}"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98</a:t>
            </a:fld>
            <a:endParaRPr lang="en-IN" dirty="0"/>
          </a:p>
        </p:txBody>
      </p:sp>
      <p:graphicFrame>
        <p:nvGraphicFramePr>
          <p:cNvPr id="5" name="Table 4"/>
          <p:cNvGraphicFramePr>
            <a:graphicFrameLocks noGrp="1"/>
          </p:cNvGraphicFramePr>
          <p:nvPr>
            <p:extLst/>
          </p:nvPr>
        </p:nvGraphicFramePr>
        <p:xfrm>
          <a:off x="323528" y="1124744"/>
          <a:ext cx="8496944" cy="5105400"/>
        </p:xfrm>
        <a:graphic>
          <a:graphicData uri="http://schemas.openxmlformats.org/drawingml/2006/table">
            <a:tbl>
              <a:tblPr firstRow="1" bandRow="1"/>
              <a:tblGrid>
                <a:gridCol w="1368152"/>
                <a:gridCol w="7128792"/>
              </a:tblGrid>
              <a:tr h="5040560">
                <a:tc>
                  <a:txBody>
                    <a:bodyPr/>
                    <a:lstStyle/>
                    <a:p>
                      <a:pPr marL="0" marR="0">
                        <a:spcBef>
                          <a:spcPts val="0"/>
                        </a:spcBef>
                        <a:spcAft>
                          <a:spcPts val="1000"/>
                        </a:spcAft>
                      </a:pPr>
                      <a:r>
                        <a:rPr lang="en-US" sz="2200" b="1" dirty="0" smtClean="0">
                          <a:latin typeface="+mn-lt"/>
                          <a:ea typeface="Times New Roman"/>
                          <a:cs typeface="Times New Roman"/>
                          <a:hlinkClick r:id="" action="ppaction://hlinkfile"/>
                        </a:rPr>
                        <a:t>GCC 10.2</a:t>
                      </a:r>
                      <a:endParaRPr lang="en-US" sz="2200" b="1" dirty="0" smtClean="0">
                        <a:latin typeface="+mn-lt"/>
                        <a:ea typeface="Times New Roman"/>
                        <a:cs typeface="Times New Roman"/>
                      </a:endParaRPr>
                    </a:p>
                    <a:p>
                      <a:pPr marL="0" marR="0">
                        <a:spcBef>
                          <a:spcPts val="0"/>
                        </a:spcBef>
                        <a:spcAft>
                          <a:spcPts val="1000"/>
                        </a:spcAft>
                      </a:pPr>
                      <a:r>
                        <a:rPr lang="en-US" sz="2200" b="1" dirty="0" smtClean="0">
                          <a:latin typeface="+mn-lt"/>
                          <a:ea typeface="Times New Roman"/>
                          <a:cs typeface="Times New Roman"/>
                        </a:rPr>
                        <a:t>continued</a:t>
                      </a:r>
                      <a:endParaRPr lang="en-US" sz="2200" b="1" dirty="0">
                        <a:latin typeface="+mn-lt"/>
                        <a:ea typeface="Times New Roman"/>
                        <a:cs typeface="Times New Roman"/>
                      </a:endParaRPr>
                    </a:p>
                  </a:txBody>
                  <a:tcPr marL="68580" marR="68580" marT="0" marB="0"/>
                </a:tc>
                <a:tc>
                  <a:txBody>
                    <a:bodyPr/>
                    <a:lstStyle/>
                    <a:p>
                      <a:pPr algn="just"/>
                      <a:r>
                        <a:rPr lang="en-US" sz="2200" b="1" i="1" kern="1200" dirty="0" smtClean="0">
                          <a:solidFill>
                            <a:schemeClr val="tx1"/>
                          </a:solidFill>
                          <a:latin typeface="+mn-lt"/>
                          <a:ea typeface="+mn-ea"/>
                          <a:cs typeface="+mn-cs"/>
                        </a:rPr>
                        <a:t>If the Purchaser chooses the Rules of ICC, the following sample clause should be inserted:</a:t>
                      </a:r>
                      <a:endParaRPr lang="en-US" sz="2200" kern="1200" dirty="0" smtClean="0">
                        <a:solidFill>
                          <a:schemeClr val="tx1"/>
                        </a:solidFill>
                        <a:latin typeface="+mn-lt"/>
                        <a:ea typeface="+mn-ea"/>
                        <a:cs typeface="+mn-cs"/>
                      </a:endParaRPr>
                    </a:p>
                    <a:p>
                      <a:pPr algn="just">
                        <a:spcBef>
                          <a:spcPts val="200"/>
                        </a:spcBef>
                        <a:spcAft>
                          <a:spcPts val="200"/>
                        </a:spcAft>
                      </a:pPr>
                      <a:r>
                        <a:rPr lang="en-US" sz="2200" kern="1200" dirty="0" smtClean="0">
                          <a:solidFill>
                            <a:schemeClr val="tx1"/>
                          </a:solidFill>
                          <a:latin typeface="+mn-lt"/>
                          <a:ea typeface="+mn-ea"/>
                          <a:cs typeface="+mn-cs"/>
                        </a:rPr>
                        <a:t>GCC 10.2 (a)—All disputes arising in connection with the present Contract shall be finally settled under the Rules of Conciliation and Arbitration of the International Chamber of Commerce by one or more arbitrators appointed in accordance with said Rules.</a:t>
                      </a:r>
                      <a:endParaRPr lang="en-US" sz="2200" b="1" i="1" kern="1200" dirty="0" smtClean="0">
                        <a:solidFill>
                          <a:schemeClr val="tx1"/>
                        </a:solidFill>
                        <a:latin typeface="+mn-lt"/>
                        <a:ea typeface="+mn-ea"/>
                        <a:cs typeface="+mn-cs"/>
                      </a:endParaRPr>
                    </a:p>
                    <a:p>
                      <a:pPr algn="just"/>
                      <a:r>
                        <a:rPr lang="en-US" sz="2200" b="1" i="1" kern="1200" dirty="0" smtClean="0">
                          <a:solidFill>
                            <a:schemeClr val="tx1"/>
                          </a:solidFill>
                          <a:latin typeface="+mn-lt"/>
                          <a:ea typeface="+mn-ea"/>
                          <a:cs typeface="+mn-cs"/>
                        </a:rPr>
                        <a:t>If the Purchaser chooses the Rules of Arbitration Institute of Stockholm Chamber of Commerce, the following sample clause should be inserted:</a:t>
                      </a:r>
                      <a:endParaRPr lang="en-US" sz="2200" kern="1200" dirty="0" smtClean="0">
                        <a:solidFill>
                          <a:schemeClr val="tx1"/>
                        </a:solidFill>
                        <a:latin typeface="+mn-lt"/>
                        <a:ea typeface="+mn-ea"/>
                        <a:cs typeface="+mn-cs"/>
                      </a:endParaRPr>
                    </a:p>
                    <a:p>
                      <a:pPr algn="just">
                        <a:spcBef>
                          <a:spcPts val="200"/>
                        </a:spcBef>
                      </a:pPr>
                      <a:r>
                        <a:rPr lang="en-US" sz="2200" kern="1200" dirty="0" smtClean="0">
                          <a:solidFill>
                            <a:schemeClr val="tx1"/>
                          </a:solidFill>
                          <a:latin typeface="+mn-lt"/>
                          <a:ea typeface="+mn-ea"/>
                          <a:cs typeface="+mn-cs"/>
                        </a:rPr>
                        <a:t>GCC 10.2  (a)—Any dispute, controversy or claim arising out of or in connection with this Contract, or the breach termination or invalidity thereof, shall be settled by arbitration in accordance with the Rules of the Arbitration Institute of the Stockholm Chamber of Commerce.</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29001234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51"/>
            <a:ext cx="8856984" cy="648071"/>
          </a:xfrm>
        </p:spPr>
        <p:txBody>
          <a:bodyPr>
            <a:normAutofit fontScale="90000"/>
          </a:bodyPr>
          <a:lstStyle/>
          <a:p>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
            </a:r>
            <a:br>
              <a:rPr lang="en-US" sz="3600" b="1" dirty="0">
                <a:solidFill>
                  <a:srgbClr val="008000"/>
                </a:solidFill>
              </a:rPr>
            </a:br>
            <a:r>
              <a:rPr lang="en-US" sz="3600" b="1" dirty="0">
                <a:solidFill>
                  <a:srgbClr val="008000"/>
                </a:solidFill>
              </a:rPr>
              <a:t>SECTION VIII.  SPECIAL CONDITIONS OF </a:t>
            </a:r>
            <a:r>
              <a:rPr lang="en-US" sz="3600" b="1" dirty="0" smtClean="0">
                <a:solidFill>
                  <a:srgbClr val="008000"/>
                </a:solidFill>
              </a:rPr>
              <a:t>CONTRACT</a:t>
            </a:r>
            <a:endParaRPr lang="en-IN" b="1" dirty="0">
              <a:solidFill>
                <a:srgbClr val="008000"/>
              </a:solidFill>
            </a:endParaRPr>
          </a:p>
        </p:txBody>
      </p:sp>
      <p:sp>
        <p:nvSpPr>
          <p:cNvPr id="3" name="Subtitle 2"/>
          <p:cNvSpPr>
            <a:spLocks noGrp="1"/>
          </p:cNvSpPr>
          <p:nvPr>
            <p:ph type="subTitle" idx="1"/>
          </p:nvPr>
        </p:nvSpPr>
        <p:spPr>
          <a:xfrm>
            <a:off x="179512" y="980728"/>
            <a:ext cx="8784976" cy="5688632"/>
          </a:xfrm>
        </p:spPr>
        <p:txBody>
          <a:bodyPr>
            <a:normAutofit/>
          </a:bodyPr>
          <a:lstStyle/>
          <a:p>
            <a:pPr marL="723900" indent="-723900" algn="just">
              <a:spcBef>
                <a:spcPts val="1800"/>
              </a:spcBef>
              <a:buClr>
                <a:srgbClr val="00B050"/>
              </a:buClr>
            </a:pPr>
            <a:endParaRPr lang="en-IN" dirty="0"/>
          </a:p>
          <a:p>
            <a:pPr algn="just">
              <a:buClr>
                <a:srgbClr val="FF0000"/>
              </a:buClr>
            </a:pPr>
            <a:endParaRPr lang="en-US" dirty="0"/>
          </a:p>
        </p:txBody>
      </p:sp>
      <p:sp>
        <p:nvSpPr>
          <p:cNvPr id="6" name="Date Placeholder 5"/>
          <p:cNvSpPr>
            <a:spLocks noGrp="1"/>
          </p:cNvSpPr>
          <p:nvPr>
            <p:ph type="dt" sz="half" idx="10"/>
          </p:nvPr>
        </p:nvSpPr>
        <p:spPr/>
        <p:txBody>
          <a:bodyPr/>
          <a:lstStyle/>
          <a:p>
            <a:fld id="{0051B565-5E86-4CDA-9D45-33BB63D815B3}" type="datetime1">
              <a:rPr lang="en-US" smtClean="0"/>
              <a:t>11/17/2015</a:t>
            </a:fld>
            <a:endParaRPr lang="en-IN"/>
          </a:p>
        </p:txBody>
      </p:sp>
      <p:sp>
        <p:nvSpPr>
          <p:cNvPr id="7" name="Footer Placeholder 6"/>
          <p:cNvSpPr>
            <a:spLocks noGrp="1"/>
          </p:cNvSpPr>
          <p:nvPr>
            <p:ph type="ftr" sz="quarter" idx="11"/>
          </p:nvPr>
        </p:nvSpPr>
        <p:spPr/>
        <p:txBody>
          <a:bodyPr/>
          <a:lstStyle/>
          <a:p>
            <a:r>
              <a:rPr lang="en-IN" smtClean="0"/>
              <a:t>Procurement Workshop APT MDP Hyderabad</a:t>
            </a:r>
            <a:endParaRPr lang="en-IN"/>
          </a:p>
        </p:txBody>
      </p:sp>
      <p:sp>
        <p:nvSpPr>
          <p:cNvPr id="4" name="Slide Number Placeholder 3"/>
          <p:cNvSpPr>
            <a:spLocks noGrp="1"/>
          </p:cNvSpPr>
          <p:nvPr>
            <p:ph type="sldNum" sz="quarter" idx="12"/>
          </p:nvPr>
        </p:nvSpPr>
        <p:spPr/>
        <p:txBody>
          <a:bodyPr/>
          <a:lstStyle/>
          <a:p>
            <a:fld id="{E0454448-5CFE-4A59-A5AD-BC64CE7D4979}" type="slidenum">
              <a:rPr lang="en-IN" smtClean="0"/>
              <a:pPr/>
              <a:t>99</a:t>
            </a:fld>
            <a:endParaRPr lang="en-IN" dirty="0"/>
          </a:p>
        </p:txBody>
      </p:sp>
      <p:graphicFrame>
        <p:nvGraphicFramePr>
          <p:cNvPr id="5" name="Table 4"/>
          <p:cNvGraphicFramePr>
            <a:graphicFrameLocks noGrp="1"/>
          </p:cNvGraphicFramePr>
          <p:nvPr>
            <p:extLst/>
          </p:nvPr>
        </p:nvGraphicFramePr>
        <p:xfrm>
          <a:off x="395536" y="1124744"/>
          <a:ext cx="8352928" cy="5184576"/>
        </p:xfrm>
        <a:graphic>
          <a:graphicData uri="http://schemas.openxmlformats.org/drawingml/2006/table">
            <a:tbl>
              <a:tblPr firstRow="1" bandRow="1"/>
              <a:tblGrid>
                <a:gridCol w="1344962"/>
                <a:gridCol w="7007966"/>
              </a:tblGrid>
              <a:tr h="5184576">
                <a:tc>
                  <a:txBody>
                    <a:bodyPr/>
                    <a:lstStyle/>
                    <a:p>
                      <a:pPr marL="0" marR="0">
                        <a:spcBef>
                          <a:spcPts val="0"/>
                        </a:spcBef>
                        <a:spcAft>
                          <a:spcPts val="1000"/>
                        </a:spcAft>
                      </a:pPr>
                      <a:r>
                        <a:rPr lang="en-US" sz="2200" b="1" dirty="0" smtClean="0">
                          <a:latin typeface="+mn-lt"/>
                          <a:ea typeface="Times New Roman"/>
                          <a:cs typeface="Times New Roman"/>
                          <a:hlinkClick r:id="" action="ppaction://hlinkfile"/>
                        </a:rPr>
                        <a:t>GCC 10.2</a:t>
                      </a:r>
                      <a:endParaRPr lang="en-US" sz="2200" b="1" dirty="0" smtClean="0">
                        <a:latin typeface="+mn-lt"/>
                        <a:ea typeface="Times New Roman"/>
                        <a:cs typeface="Times New Roman"/>
                      </a:endParaRPr>
                    </a:p>
                    <a:p>
                      <a:pPr marL="0" marR="0">
                        <a:spcBef>
                          <a:spcPts val="0"/>
                        </a:spcBef>
                        <a:spcAft>
                          <a:spcPts val="1000"/>
                        </a:spcAft>
                      </a:pPr>
                      <a:r>
                        <a:rPr lang="en-US" sz="2200" b="1" dirty="0" smtClean="0">
                          <a:latin typeface="+mn-lt"/>
                          <a:ea typeface="Times New Roman"/>
                          <a:cs typeface="Times New Roman"/>
                        </a:rPr>
                        <a:t>continued</a:t>
                      </a:r>
                      <a:endParaRPr lang="en-US" sz="2200" b="1" dirty="0">
                        <a:latin typeface="+mn-lt"/>
                        <a:ea typeface="Times New Roman"/>
                        <a:cs typeface="Times New Roman"/>
                      </a:endParaRPr>
                    </a:p>
                  </a:txBody>
                  <a:tcPr marL="68580" marR="68580" marT="0" marB="0"/>
                </a:tc>
                <a:tc>
                  <a:txBody>
                    <a:bodyPr/>
                    <a:lstStyle/>
                    <a:p>
                      <a:pPr algn="just"/>
                      <a:r>
                        <a:rPr lang="en-US" sz="2200" b="1" i="1" kern="1200" dirty="0" smtClean="0">
                          <a:solidFill>
                            <a:schemeClr val="tx1"/>
                          </a:solidFill>
                          <a:latin typeface="+mn-lt"/>
                          <a:ea typeface="+mn-ea"/>
                          <a:cs typeface="+mn-cs"/>
                        </a:rPr>
                        <a:t>If the Purchaser chooses the Rules of the London Court of International Arbitration, the following clause should be inserted:</a:t>
                      </a:r>
                      <a:endParaRPr lang="en-US" sz="2200" kern="1200" dirty="0" smtClean="0">
                        <a:solidFill>
                          <a:schemeClr val="tx1"/>
                        </a:solidFill>
                        <a:latin typeface="+mn-lt"/>
                        <a:ea typeface="+mn-ea"/>
                        <a:cs typeface="+mn-cs"/>
                      </a:endParaRPr>
                    </a:p>
                    <a:p>
                      <a:pPr algn="just"/>
                      <a:r>
                        <a:rPr lang="en-US" sz="2200" kern="1200" dirty="0" smtClean="0">
                          <a:solidFill>
                            <a:schemeClr val="tx1"/>
                          </a:solidFill>
                          <a:latin typeface="+mn-lt"/>
                          <a:ea typeface="+mn-ea"/>
                          <a:cs typeface="+mn-cs"/>
                        </a:rPr>
                        <a:t>GCC 10.2 (a)—Any dispute arising out of or in connection with this Contract, including any question regarding its existence, validity or termination shall be referred to and finally resolved by arbitration under the Rules of the London Court of International Arbitration, which rules are deemed to be incorporated by reference to this clause.</a:t>
                      </a:r>
                      <a:endParaRPr lang="en-US" sz="2200" b="1" i="1" kern="1200" dirty="0" smtClean="0">
                        <a:solidFill>
                          <a:schemeClr val="tx1"/>
                        </a:solidFill>
                        <a:latin typeface="+mn-lt"/>
                        <a:ea typeface="+mn-ea"/>
                        <a:cs typeface="+mn-cs"/>
                      </a:endParaRPr>
                    </a:p>
                    <a:p>
                      <a:pPr marL="457200" indent="-457200" algn="just">
                        <a:buAutoNum type="alphaLcParenBoth" startAt="2"/>
                      </a:pPr>
                      <a:r>
                        <a:rPr lang="en-US" sz="2200" b="1" i="1" kern="1200" dirty="0" smtClean="0">
                          <a:solidFill>
                            <a:schemeClr val="tx1"/>
                          </a:solidFill>
                          <a:latin typeface="+mn-lt"/>
                          <a:ea typeface="+mn-ea"/>
                          <a:cs typeface="+mn-cs"/>
                        </a:rPr>
                        <a:t>Contracts with Supplier national of the Purchaser’s country:</a:t>
                      </a:r>
                      <a:endParaRPr lang="en-US" sz="2200" kern="1200" dirty="0" smtClean="0">
                        <a:solidFill>
                          <a:schemeClr val="tx1"/>
                        </a:solidFill>
                        <a:latin typeface="+mn-lt"/>
                        <a:ea typeface="+mn-ea"/>
                        <a:cs typeface="+mn-cs"/>
                      </a:endParaRPr>
                    </a:p>
                    <a:p>
                      <a:pPr marL="0" indent="0" algn="just">
                        <a:buNone/>
                      </a:pPr>
                      <a:r>
                        <a:rPr lang="en-US" sz="2200" kern="1200" dirty="0" smtClean="0">
                          <a:solidFill>
                            <a:schemeClr val="tx1"/>
                          </a:solidFill>
                          <a:latin typeface="+mn-lt"/>
                          <a:ea typeface="+mn-ea"/>
                          <a:cs typeface="+mn-cs"/>
                        </a:rPr>
                        <a:t>In the case of a dispute between the Purchaser and a Supplier who is a national of the Purchaser’s country, the dispute shall be referred to adjudication or arbitration in accordance with the laws of the Purchaser’s country.</a:t>
                      </a:r>
                      <a:endParaRPr lang="en-US" sz="2200"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156781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11550</Words>
  <Application>Microsoft Office PowerPoint</Application>
  <PresentationFormat>On-screen Show (4:3)</PresentationFormat>
  <Paragraphs>1706</Paragraphs>
  <Slides>125</Slides>
  <Notes>47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125</vt:i4>
      </vt:variant>
    </vt:vector>
  </HeadingPairs>
  <TitlesOfParts>
    <vt:vector size="135" baseType="lpstr">
      <vt:lpstr>Arial</vt:lpstr>
      <vt:lpstr>Arial Black</vt:lpstr>
      <vt:lpstr>Calibri</vt:lpstr>
      <vt:lpstr>Calibri Light</vt:lpstr>
      <vt:lpstr>Monotype Sorts</vt:lpstr>
      <vt:lpstr>Times New Roman</vt:lpstr>
      <vt:lpstr>Verdana</vt:lpstr>
      <vt:lpstr>Wingdings</vt:lpstr>
      <vt:lpstr>Office Theme</vt:lpstr>
      <vt:lpstr>Clip</vt:lpstr>
      <vt:lpstr>   STANDARD BIDDING DOCUMENTS  Procurement of Goods       The World Bank  January 2011 and Revised on Jul 2014       </vt:lpstr>
      <vt:lpstr>       STANDARD BIDDING DOCUMENTS  PROCUREMENT OF GOODS           </vt:lpstr>
      <vt:lpstr>Procurement of Goods</vt:lpstr>
      <vt:lpstr>National Competitive Bidding [NCB]</vt:lpstr>
      <vt:lpstr>NCB Conditions  </vt:lpstr>
      <vt:lpstr>SHOPPING</vt:lpstr>
      <vt:lpstr>DIRECT CONTRACTING [DC]</vt:lpstr>
      <vt:lpstr>PowerPoint Presentation</vt:lpstr>
      <vt:lpstr>Community Based Procurement</vt:lpstr>
      <vt:lpstr>Common Issues in Goods</vt:lpstr>
      <vt:lpstr>INTERNATIONAL COMPETITIVE BIDDING </vt:lpstr>
      <vt:lpstr> SBD - SUMMARY </vt:lpstr>
      <vt:lpstr> SBD - SUMMARY </vt:lpstr>
      <vt:lpstr> SBD - SUMMARY </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 INSTRUCTIONS TO BIDDERS (ITB)</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  BIDDING DATA SHEET (BDS)</vt:lpstr>
      <vt:lpstr>   SECTION III.  EVALUATION AND QUALIFICATION CRITERIA</vt:lpstr>
      <vt:lpstr>   SECTION III.  EVALUATION AND QUALIFICATION CRITERIA</vt:lpstr>
      <vt:lpstr>   SECTION III.  EVALUATION AND QUALIFICATION CRITERIA</vt:lpstr>
      <vt:lpstr>   SECTION III.  EVALUATION AND QUALIFICATION CRITERIA</vt:lpstr>
      <vt:lpstr>  SECTION III.  EVALUATION AND QUALIFICATION CRITERIA</vt:lpstr>
      <vt:lpstr>  SECTION III.  EVALUATION AND QUALIFICATION CRITERIA</vt:lpstr>
      <vt:lpstr>   SECTION III.  EVALUATION AND QUALIFICATION CRITERIA</vt:lpstr>
      <vt:lpstr>  SECTION III.  EVALUATION AND QUALIFICATION CRITERIA</vt:lpstr>
      <vt:lpstr>   SECTION III.  EVALUATION AND QUALIFICATION CRITERIA</vt:lpstr>
      <vt:lpstr>  EVALUATION AND QUALIFICATION CRITERIA</vt:lpstr>
      <vt:lpstr>   SECTION IV.  BIDDING FORMS   </vt:lpstr>
      <vt:lpstr>    SECTION IV.  BIDDING FORMS – PRICE SCHEDULES   </vt:lpstr>
      <vt:lpstr> SECTION V.  ELIGIBLE COUNTRIES   </vt:lpstr>
      <vt:lpstr>  SECTION VI.  SCHEDULE OF REQUIREMENTS </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   </vt:lpstr>
      <vt:lpstr>    SECTION VII.  GENERAL CONDITIONS OF CONTRACT   </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   </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  GENERAL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vt:lpstr>
      <vt:lpstr>    SECTION VIII.  SPECIAL CONDITIONS OF CONTRACT   </vt:lpstr>
      <vt:lpstr>    SECTION VIII.  SPECIAL CONDITIONS OF CONTRACT</vt:lpstr>
      <vt:lpstr>    SECTION VIII.  SPECIAL CONDITIONS OF CONTRACT</vt:lpstr>
      <vt:lpstr>    SECTION VIII.  SPECIAL CONDITIONS OF CONTRACT   </vt:lpstr>
      <vt:lpstr>    SECTION VIII.  SPECIAL CONDITIONS OF CONTRACT</vt:lpstr>
      <vt:lpstr>    SECTION VIII.  SPECIAL CONDITIONS OF CONTRAC</vt:lpstr>
      <vt:lpstr>    SECTION VIII.  SPECIAL CONDITIONS OF CONTRACT</vt:lpstr>
      <vt:lpstr>SECTION IX.  CONTRACT FORMS</vt:lpstr>
      <vt:lpstr>Important provisions of GCC</vt:lpstr>
      <vt:lpstr>Incoterms 2010 :  Responsibilities of Parties</vt:lpstr>
      <vt:lpstr>PowerPoint Presentation</vt:lpstr>
      <vt:lpstr>PowerPoint Presentation</vt:lpstr>
      <vt:lpstr>Important provisions of GCC</vt:lpstr>
      <vt:lpstr>Payment using Letter of Credit</vt:lpstr>
      <vt:lpstr>          Bid Evaluation   -  Procurement of  Goods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BIDDING DOCUMENTS  Procurement of Goods       The World Bank  May 2004  Revised May 2005, September 2006,  May 2007, and May 2010</dc:title>
  <dc:creator>VM</dc:creator>
  <cp:lastModifiedBy>pratham kogalur</cp:lastModifiedBy>
  <cp:revision>11</cp:revision>
  <dcterms:created xsi:type="dcterms:W3CDTF">2015-07-29T02:19:22Z</dcterms:created>
  <dcterms:modified xsi:type="dcterms:W3CDTF">2015-11-17T05:51:34Z</dcterms:modified>
</cp:coreProperties>
</file>